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128"/>
  </p:notesMasterIdLst>
  <p:sldIdLst>
    <p:sldId id="256" r:id="rId5"/>
    <p:sldId id="257" r:id="rId6"/>
    <p:sldId id="266" r:id="rId7"/>
    <p:sldId id="271" r:id="rId8"/>
    <p:sldId id="268" r:id="rId9"/>
    <p:sldId id="272" r:id="rId10"/>
    <p:sldId id="277" r:id="rId11"/>
    <p:sldId id="265" r:id="rId12"/>
    <p:sldId id="259" r:id="rId13"/>
    <p:sldId id="260" r:id="rId14"/>
    <p:sldId id="261" r:id="rId15"/>
    <p:sldId id="262" r:id="rId16"/>
    <p:sldId id="414" r:id="rId17"/>
    <p:sldId id="415" r:id="rId18"/>
    <p:sldId id="416" r:id="rId19"/>
    <p:sldId id="417" r:id="rId20"/>
    <p:sldId id="418" r:id="rId21"/>
    <p:sldId id="419" r:id="rId22"/>
    <p:sldId id="420" r:id="rId23"/>
    <p:sldId id="421" r:id="rId24"/>
    <p:sldId id="422" r:id="rId25"/>
    <p:sldId id="423" r:id="rId26"/>
    <p:sldId id="426" r:id="rId27"/>
    <p:sldId id="279" r:id="rId28"/>
    <p:sldId id="299" r:id="rId29"/>
    <p:sldId id="300" r:id="rId30"/>
    <p:sldId id="302" r:id="rId31"/>
    <p:sldId id="306" r:id="rId32"/>
    <p:sldId id="307" r:id="rId33"/>
    <p:sldId id="309" r:id="rId34"/>
    <p:sldId id="308" r:id="rId35"/>
    <p:sldId id="310" r:id="rId36"/>
    <p:sldId id="280" r:id="rId37"/>
    <p:sldId id="311" r:id="rId38"/>
    <p:sldId id="319" r:id="rId39"/>
    <p:sldId id="325" r:id="rId40"/>
    <p:sldId id="320" r:id="rId41"/>
    <p:sldId id="326" r:id="rId42"/>
    <p:sldId id="327" r:id="rId43"/>
    <p:sldId id="328" r:id="rId44"/>
    <p:sldId id="282" r:id="rId45"/>
    <p:sldId id="321" r:id="rId46"/>
    <p:sldId id="322" r:id="rId47"/>
    <p:sldId id="330" r:id="rId48"/>
    <p:sldId id="331" r:id="rId49"/>
    <p:sldId id="329" r:id="rId50"/>
    <p:sldId id="332" r:id="rId51"/>
    <p:sldId id="333" r:id="rId52"/>
    <p:sldId id="283" r:id="rId53"/>
    <p:sldId id="335" r:id="rId54"/>
    <p:sldId id="338" r:id="rId55"/>
    <p:sldId id="339" r:id="rId56"/>
    <p:sldId id="341" r:id="rId57"/>
    <p:sldId id="342" r:id="rId58"/>
    <p:sldId id="343" r:id="rId59"/>
    <p:sldId id="344" r:id="rId60"/>
    <p:sldId id="345" r:id="rId61"/>
    <p:sldId id="284" r:id="rId62"/>
    <p:sldId id="336" r:id="rId63"/>
    <p:sldId id="427" r:id="rId64"/>
    <p:sldId id="428" r:id="rId65"/>
    <p:sldId id="429" r:id="rId66"/>
    <p:sldId id="430" r:id="rId67"/>
    <p:sldId id="431" r:id="rId68"/>
    <p:sldId id="432" r:id="rId69"/>
    <p:sldId id="433" r:id="rId70"/>
    <p:sldId id="434" r:id="rId71"/>
    <p:sldId id="294" r:id="rId72"/>
    <p:sldId id="360" r:id="rId73"/>
    <p:sldId id="356" r:id="rId74"/>
    <p:sldId id="358" r:id="rId75"/>
    <p:sldId id="357" r:id="rId76"/>
    <p:sldId id="296" r:id="rId77"/>
    <p:sldId id="355" r:id="rId78"/>
    <p:sldId id="359" r:id="rId79"/>
    <p:sldId id="287" r:id="rId80"/>
    <p:sldId id="354" r:id="rId81"/>
    <p:sldId id="362" r:id="rId82"/>
    <p:sldId id="363" r:id="rId83"/>
    <p:sldId id="364" r:id="rId84"/>
    <p:sldId id="365" r:id="rId85"/>
    <p:sldId id="288" r:id="rId86"/>
    <p:sldId id="361" r:id="rId87"/>
    <p:sldId id="435" r:id="rId88"/>
    <p:sldId id="436" r:id="rId89"/>
    <p:sldId id="289" r:id="rId90"/>
    <p:sldId id="373" r:id="rId91"/>
    <p:sldId id="290" r:id="rId92"/>
    <p:sldId id="374" r:id="rId93"/>
    <p:sldId id="375" r:id="rId94"/>
    <p:sldId id="376" r:id="rId95"/>
    <p:sldId id="377" r:id="rId96"/>
    <p:sldId id="378" r:id="rId97"/>
    <p:sldId id="379" r:id="rId98"/>
    <p:sldId id="380" r:id="rId99"/>
    <p:sldId id="381" r:id="rId100"/>
    <p:sldId id="382" r:id="rId101"/>
    <p:sldId id="383" r:id="rId102"/>
    <p:sldId id="384" r:id="rId103"/>
    <p:sldId id="385" r:id="rId104"/>
    <p:sldId id="386" r:id="rId105"/>
    <p:sldId id="387" r:id="rId106"/>
    <p:sldId id="388" r:id="rId107"/>
    <p:sldId id="389" r:id="rId108"/>
    <p:sldId id="390" r:id="rId109"/>
    <p:sldId id="391" r:id="rId110"/>
    <p:sldId id="392" r:id="rId111"/>
    <p:sldId id="393" r:id="rId112"/>
    <p:sldId id="394" r:id="rId113"/>
    <p:sldId id="395" r:id="rId114"/>
    <p:sldId id="291" r:id="rId115"/>
    <p:sldId id="396" r:id="rId116"/>
    <p:sldId id="397" r:id="rId117"/>
    <p:sldId id="398" r:id="rId118"/>
    <p:sldId id="402" r:id="rId119"/>
    <p:sldId id="399" r:id="rId120"/>
    <p:sldId id="293" r:id="rId121"/>
    <p:sldId id="401" r:id="rId122"/>
    <p:sldId id="403" r:id="rId123"/>
    <p:sldId id="404" r:id="rId124"/>
    <p:sldId id="405" r:id="rId125"/>
    <p:sldId id="406" r:id="rId126"/>
    <p:sldId id="274" r:id="rId1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4" d="100"/>
          <a:sy n="94" d="100"/>
        </p:scale>
        <p:origin x="78" y="180"/>
      </p:cViewPr>
      <p:guideLst>
        <p:guide orient="horz" pos="2160"/>
        <p:guide pos="2880"/>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488122-5261-4FFE-80B2-FE1997CFD22E}" type="datetimeFigureOut">
              <a:rPr lang="en-GB" smtClean="0"/>
              <a:t>16/07/2019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E081E2-6428-41F3-A96E-F04EC761629D}" type="slidenum">
              <a:rPr lang="en-GB" smtClean="0"/>
              <a:t>‹#›</a:t>
            </a:fld>
            <a:endParaRPr lang="en-GB"/>
          </a:p>
        </p:txBody>
      </p:sp>
    </p:spTree>
    <p:extLst>
      <p:ext uri="{BB962C8B-B14F-4D97-AF65-F5344CB8AC3E}">
        <p14:creationId xmlns:p14="http://schemas.microsoft.com/office/powerpoint/2010/main" val="417925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1</a:t>
            </a:fld>
            <a:endParaRPr lang="en-GB"/>
          </a:p>
        </p:txBody>
      </p:sp>
    </p:spTree>
    <p:extLst>
      <p:ext uri="{BB962C8B-B14F-4D97-AF65-F5344CB8AC3E}">
        <p14:creationId xmlns:p14="http://schemas.microsoft.com/office/powerpoint/2010/main" val="179073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10</a:t>
            </a:fld>
            <a:endParaRPr lang="en-GB"/>
          </a:p>
        </p:txBody>
      </p:sp>
    </p:spTree>
    <p:extLst>
      <p:ext uri="{BB962C8B-B14F-4D97-AF65-F5344CB8AC3E}">
        <p14:creationId xmlns:p14="http://schemas.microsoft.com/office/powerpoint/2010/main" val="39789791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107</a:t>
            </a:fld>
            <a:endParaRPr lang="en-GB"/>
          </a:p>
        </p:txBody>
      </p:sp>
    </p:spTree>
    <p:extLst>
      <p:ext uri="{BB962C8B-B14F-4D97-AF65-F5344CB8AC3E}">
        <p14:creationId xmlns:p14="http://schemas.microsoft.com/office/powerpoint/2010/main" val="22211828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108</a:t>
            </a:fld>
            <a:endParaRPr lang="en-GB"/>
          </a:p>
        </p:txBody>
      </p:sp>
    </p:spTree>
    <p:extLst>
      <p:ext uri="{BB962C8B-B14F-4D97-AF65-F5344CB8AC3E}">
        <p14:creationId xmlns:p14="http://schemas.microsoft.com/office/powerpoint/2010/main" val="15024378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109</a:t>
            </a:fld>
            <a:endParaRPr lang="en-GB"/>
          </a:p>
        </p:txBody>
      </p:sp>
    </p:spTree>
    <p:extLst>
      <p:ext uri="{BB962C8B-B14F-4D97-AF65-F5344CB8AC3E}">
        <p14:creationId xmlns:p14="http://schemas.microsoft.com/office/powerpoint/2010/main" val="362648055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110</a:t>
            </a:fld>
            <a:endParaRPr lang="en-GB"/>
          </a:p>
        </p:txBody>
      </p:sp>
    </p:spTree>
    <p:extLst>
      <p:ext uri="{BB962C8B-B14F-4D97-AF65-F5344CB8AC3E}">
        <p14:creationId xmlns:p14="http://schemas.microsoft.com/office/powerpoint/2010/main" val="189143599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111</a:t>
            </a:fld>
            <a:endParaRPr lang="en-GB"/>
          </a:p>
        </p:txBody>
      </p:sp>
    </p:spTree>
    <p:extLst>
      <p:ext uri="{BB962C8B-B14F-4D97-AF65-F5344CB8AC3E}">
        <p14:creationId xmlns:p14="http://schemas.microsoft.com/office/powerpoint/2010/main" val="64277078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112</a:t>
            </a:fld>
            <a:endParaRPr lang="en-GB"/>
          </a:p>
        </p:txBody>
      </p:sp>
    </p:spTree>
    <p:extLst>
      <p:ext uri="{BB962C8B-B14F-4D97-AF65-F5344CB8AC3E}">
        <p14:creationId xmlns:p14="http://schemas.microsoft.com/office/powerpoint/2010/main" val="12646530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113</a:t>
            </a:fld>
            <a:endParaRPr lang="en-GB"/>
          </a:p>
        </p:txBody>
      </p:sp>
    </p:spTree>
    <p:extLst>
      <p:ext uri="{BB962C8B-B14F-4D97-AF65-F5344CB8AC3E}">
        <p14:creationId xmlns:p14="http://schemas.microsoft.com/office/powerpoint/2010/main" val="301752704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114</a:t>
            </a:fld>
            <a:endParaRPr lang="en-GB"/>
          </a:p>
        </p:txBody>
      </p:sp>
    </p:spTree>
    <p:extLst>
      <p:ext uri="{BB962C8B-B14F-4D97-AF65-F5344CB8AC3E}">
        <p14:creationId xmlns:p14="http://schemas.microsoft.com/office/powerpoint/2010/main" val="97458980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115</a:t>
            </a:fld>
            <a:endParaRPr lang="en-GB"/>
          </a:p>
        </p:txBody>
      </p:sp>
    </p:spTree>
    <p:extLst>
      <p:ext uri="{BB962C8B-B14F-4D97-AF65-F5344CB8AC3E}">
        <p14:creationId xmlns:p14="http://schemas.microsoft.com/office/powerpoint/2010/main" val="74451592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116</a:t>
            </a:fld>
            <a:endParaRPr lang="en-GB"/>
          </a:p>
        </p:txBody>
      </p:sp>
    </p:spTree>
    <p:extLst>
      <p:ext uri="{BB962C8B-B14F-4D97-AF65-F5344CB8AC3E}">
        <p14:creationId xmlns:p14="http://schemas.microsoft.com/office/powerpoint/2010/main" val="316450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11</a:t>
            </a:fld>
            <a:endParaRPr lang="en-GB"/>
          </a:p>
        </p:txBody>
      </p:sp>
    </p:spTree>
    <p:extLst>
      <p:ext uri="{BB962C8B-B14F-4D97-AF65-F5344CB8AC3E}">
        <p14:creationId xmlns:p14="http://schemas.microsoft.com/office/powerpoint/2010/main" val="254366426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117</a:t>
            </a:fld>
            <a:endParaRPr lang="en-GB"/>
          </a:p>
        </p:txBody>
      </p:sp>
    </p:spTree>
    <p:extLst>
      <p:ext uri="{BB962C8B-B14F-4D97-AF65-F5344CB8AC3E}">
        <p14:creationId xmlns:p14="http://schemas.microsoft.com/office/powerpoint/2010/main" val="128008925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118</a:t>
            </a:fld>
            <a:endParaRPr lang="en-GB"/>
          </a:p>
        </p:txBody>
      </p:sp>
    </p:spTree>
    <p:extLst>
      <p:ext uri="{BB962C8B-B14F-4D97-AF65-F5344CB8AC3E}">
        <p14:creationId xmlns:p14="http://schemas.microsoft.com/office/powerpoint/2010/main" val="278059596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119</a:t>
            </a:fld>
            <a:endParaRPr lang="en-GB"/>
          </a:p>
        </p:txBody>
      </p:sp>
    </p:spTree>
    <p:extLst>
      <p:ext uri="{BB962C8B-B14F-4D97-AF65-F5344CB8AC3E}">
        <p14:creationId xmlns:p14="http://schemas.microsoft.com/office/powerpoint/2010/main" val="14093175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120</a:t>
            </a:fld>
            <a:endParaRPr lang="en-GB"/>
          </a:p>
        </p:txBody>
      </p:sp>
    </p:spTree>
    <p:extLst>
      <p:ext uri="{BB962C8B-B14F-4D97-AF65-F5344CB8AC3E}">
        <p14:creationId xmlns:p14="http://schemas.microsoft.com/office/powerpoint/2010/main" val="27981716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121</a:t>
            </a:fld>
            <a:endParaRPr lang="en-GB"/>
          </a:p>
        </p:txBody>
      </p:sp>
    </p:spTree>
    <p:extLst>
      <p:ext uri="{BB962C8B-B14F-4D97-AF65-F5344CB8AC3E}">
        <p14:creationId xmlns:p14="http://schemas.microsoft.com/office/powerpoint/2010/main" val="87489321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122</a:t>
            </a:fld>
            <a:endParaRPr lang="en-GB"/>
          </a:p>
        </p:txBody>
      </p:sp>
    </p:spTree>
    <p:extLst>
      <p:ext uri="{BB962C8B-B14F-4D97-AF65-F5344CB8AC3E}">
        <p14:creationId xmlns:p14="http://schemas.microsoft.com/office/powerpoint/2010/main" val="250675789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123</a:t>
            </a:fld>
            <a:endParaRPr lang="en-GB"/>
          </a:p>
        </p:txBody>
      </p:sp>
    </p:spTree>
    <p:extLst>
      <p:ext uri="{BB962C8B-B14F-4D97-AF65-F5344CB8AC3E}">
        <p14:creationId xmlns:p14="http://schemas.microsoft.com/office/powerpoint/2010/main" val="3869376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12</a:t>
            </a:fld>
            <a:endParaRPr lang="en-GB"/>
          </a:p>
        </p:txBody>
      </p:sp>
    </p:spTree>
    <p:extLst>
      <p:ext uri="{BB962C8B-B14F-4D97-AF65-F5344CB8AC3E}">
        <p14:creationId xmlns:p14="http://schemas.microsoft.com/office/powerpoint/2010/main" val="3531460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C901579-B15B-4042-A975-0FADFF12D837}" type="slidenum">
              <a:rPr lang="en-GB" smtClean="0">
                <a:solidFill>
                  <a:prstClr val="black"/>
                </a:solidFill>
              </a:rPr>
              <a:pPr/>
              <a:t>13</a:t>
            </a:fld>
            <a:endParaRPr lang="en-GB">
              <a:solidFill>
                <a:prstClr val="black"/>
              </a:solidFill>
            </a:endParaRPr>
          </a:p>
        </p:txBody>
      </p:sp>
    </p:spTree>
    <p:extLst>
      <p:ext uri="{BB962C8B-B14F-4D97-AF65-F5344CB8AC3E}">
        <p14:creationId xmlns:p14="http://schemas.microsoft.com/office/powerpoint/2010/main" val="116997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C901579-B15B-4042-A975-0FADFF12D837}" type="slidenum">
              <a:rPr lang="en-GB" smtClean="0">
                <a:solidFill>
                  <a:prstClr val="black"/>
                </a:solidFill>
              </a:rPr>
              <a:pPr/>
              <a:t>14</a:t>
            </a:fld>
            <a:endParaRPr lang="en-GB">
              <a:solidFill>
                <a:prstClr val="black"/>
              </a:solidFill>
            </a:endParaRPr>
          </a:p>
        </p:txBody>
      </p:sp>
    </p:spTree>
    <p:extLst>
      <p:ext uri="{BB962C8B-B14F-4D97-AF65-F5344CB8AC3E}">
        <p14:creationId xmlns:p14="http://schemas.microsoft.com/office/powerpoint/2010/main" val="3522776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C901579-B15B-4042-A975-0FADFF12D837}" type="slidenum">
              <a:rPr lang="en-GB" smtClean="0">
                <a:solidFill>
                  <a:prstClr val="black"/>
                </a:solidFill>
              </a:rPr>
              <a:pPr/>
              <a:t>15</a:t>
            </a:fld>
            <a:endParaRPr lang="en-GB">
              <a:solidFill>
                <a:prstClr val="black"/>
              </a:solidFill>
            </a:endParaRPr>
          </a:p>
        </p:txBody>
      </p:sp>
    </p:spTree>
    <p:extLst>
      <p:ext uri="{BB962C8B-B14F-4D97-AF65-F5344CB8AC3E}">
        <p14:creationId xmlns:p14="http://schemas.microsoft.com/office/powerpoint/2010/main" val="194331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C901579-B15B-4042-A975-0FADFF12D837}" type="slidenum">
              <a:rPr lang="en-GB" smtClean="0">
                <a:solidFill>
                  <a:prstClr val="black"/>
                </a:solidFill>
              </a:rPr>
              <a:pPr/>
              <a:t>16</a:t>
            </a:fld>
            <a:endParaRPr lang="en-GB">
              <a:solidFill>
                <a:prstClr val="black"/>
              </a:solidFill>
            </a:endParaRPr>
          </a:p>
        </p:txBody>
      </p:sp>
    </p:spTree>
    <p:extLst>
      <p:ext uri="{BB962C8B-B14F-4D97-AF65-F5344CB8AC3E}">
        <p14:creationId xmlns:p14="http://schemas.microsoft.com/office/powerpoint/2010/main" val="895230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C901579-B15B-4042-A975-0FADFF12D837}" type="slidenum">
              <a:rPr lang="en-GB" smtClean="0">
                <a:solidFill>
                  <a:prstClr val="black"/>
                </a:solidFill>
              </a:rPr>
              <a:pPr/>
              <a:t>17</a:t>
            </a:fld>
            <a:endParaRPr lang="en-GB">
              <a:solidFill>
                <a:prstClr val="black"/>
              </a:solidFill>
            </a:endParaRPr>
          </a:p>
        </p:txBody>
      </p:sp>
    </p:spTree>
    <p:extLst>
      <p:ext uri="{BB962C8B-B14F-4D97-AF65-F5344CB8AC3E}">
        <p14:creationId xmlns:p14="http://schemas.microsoft.com/office/powerpoint/2010/main" val="1249783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C901579-B15B-4042-A975-0FADFF12D837}" type="slidenum">
              <a:rPr lang="en-GB" smtClean="0">
                <a:solidFill>
                  <a:prstClr val="black"/>
                </a:solidFill>
              </a:rPr>
              <a:pPr/>
              <a:t>18</a:t>
            </a:fld>
            <a:endParaRPr lang="en-GB">
              <a:solidFill>
                <a:prstClr val="black"/>
              </a:solidFill>
            </a:endParaRPr>
          </a:p>
        </p:txBody>
      </p:sp>
    </p:spTree>
    <p:extLst>
      <p:ext uri="{BB962C8B-B14F-4D97-AF65-F5344CB8AC3E}">
        <p14:creationId xmlns:p14="http://schemas.microsoft.com/office/powerpoint/2010/main" val="1442780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C901579-B15B-4042-A975-0FADFF12D837}" type="slidenum">
              <a:rPr lang="en-GB" smtClean="0">
                <a:solidFill>
                  <a:prstClr val="black"/>
                </a:solidFill>
              </a:rPr>
              <a:pPr/>
              <a:t>19</a:t>
            </a:fld>
            <a:endParaRPr lang="en-GB">
              <a:solidFill>
                <a:prstClr val="black"/>
              </a:solidFill>
            </a:endParaRPr>
          </a:p>
        </p:txBody>
      </p:sp>
    </p:spTree>
    <p:extLst>
      <p:ext uri="{BB962C8B-B14F-4D97-AF65-F5344CB8AC3E}">
        <p14:creationId xmlns:p14="http://schemas.microsoft.com/office/powerpoint/2010/main" val="2746354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2</a:t>
            </a:fld>
            <a:endParaRPr lang="en-GB"/>
          </a:p>
        </p:txBody>
      </p:sp>
    </p:spTree>
    <p:extLst>
      <p:ext uri="{BB962C8B-B14F-4D97-AF65-F5344CB8AC3E}">
        <p14:creationId xmlns:p14="http://schemas.microsoft.com/office/powerpoint/2010/main" val="2623790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C901579-B15B-4042-A975-0FADFF12D837}" type="slidenum">
              <a:rPr lang="en-GB" smtClean="0">
                <a:solidFill>
                  <a:prstClr val="black"/>
                </a:solidFill>
              </a:rPr>
              <a:pPr/>
              <a:t>20</a:t>
            </a:fld>
            <a:endParaRPr lang="en-GB">
              <a:solidFill>
                <a:prstClr val="black"/>
              </a:solidFill>
            </a:endParaRPr>
          </a:p>
        </p:txBody>
      </p:sp>
    </p:spTree>
    <p:extLst>
      <p:ext uri="{BB962C8B-B14F-4D97-AF65-F5344CB8AC3E}">
        <p14:creationId xmlns:p14="http://schemas.microsoft.com/office/powerpoint/2010/main" val="1001918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C901579-B15B-4042-A975-0FADFF12D837}" type="slidenum">
              <a:rPr lang="en-GB" smtClean="0">
                <a:solidFill>
                  <a:prstClr val="black"/>
                </a:solidFill>
              </a:rPr>
              <a:pPr/>
              <a:t>21</a:t>
            </a:fld>
            <a:endParaRPr lang="en-GB">
              <a:solidFill>
                <a:prstClr val="black"/>
              </a:solidFill>
            </a:endParaRPr>
          </a:p>
        </p:txBody>
      </p:sp>
    </p:spTree>
    <p:extLst>
      <p:ext uri="{BB962C8B-B14F-4D97-AF65-F5344CB8AC3E}">
        <p14:creationId xmlns:p14="http://schemas.microsoft.com/office/powerpoint/2010/main" val="560086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C901579-B15B-4042-A975-0FADFF12D837}" type="slidenum">
              <a:rPr lang="en-GB" smtClean="0">
                <a:solidFill>
                  <a:prstClr val="black"/>
                </a:solidFill>
              </a:rPr>
              <a:pPr/>
              <a:t>22</a:t>
            </a:fld>
            <a:endParaRPr lang="en-GB">
              <a:solidFill>
                <a:prstClr val="black"/>
              </a:solidFill>
            </a:endParaRPr>
          </a:p>
        </p:txBody>
      </p:sp>
    </p:spTree>
    <p:extLst>
      <p:ext uri="{BB962C8B-B14F-4D97-AF65-F5344CB8AC3E}">
        <p14:creationId xmlns:p14="http://schemas.microsoft.com/office/powerpoint/2010/main" val="2114801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C901579-B15B-4042-A975-0FADFF12D837}" type="slidenum">
              <a:rPr lang="en-GB" smtClean="0">
                <a:solidFill>
                  <a:prstClr val="black"/>
                </a:solidFill>
              </a:rPr>
              <a:pPr/>
              <a:t>23</a:t>
            </a:fld>
            <a:endParaRPr lang="en-GB">
              <a:solidFill>
                <a:prstClr val="black"/>
              </a:solidFill>
            </a:endParaRPr>
          </a:p>
        </p:txBody>
      </p:sp>
    </p:spTree>
    <p:extLst>
      <p:ext uri="{BB962C8B-B14F-4D97-AF65-F5344CB8AC3E}">
        <p14:creationId xmlns:p14="http://schemas.microsoft.com/office/powerpoint/2010/main" val="627429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24</a:t>
            </a:fld>
            <a:endParaRPr lang="en-GB"/>
          </a:p>
        </p:txBody>
      </p:sp>
    </p:spTree>
    <p:extLst>
      <p:ext uri="{BB962C8B-B14F-4D97-AF65-F5344CB8AC3E}">
        <p14:creationId xmlns:p14="http://schemas.microsoft.com/office/powerpoint/2010/main" val="879654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25</a:t>
            </a:fld>
            <a:endParaRPr lang="en-GB"/>
          </a:p>
        </p:txBody>
      </p:sp>
    </p:spTree>
    <p:extLst>
      <p:ext uri="{BB962C8B-B14F-4D97-AF65-F5344CB8AC3E}">
        <p14:creationId xmlns:p14="http://schemas.microsoft.com/office/powerpoint/2010/main" val="3181222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26</a:t>
            </a:fld>
            <a:endParaRPr lang="en-GB"/>
          </a:p>
        </p:txBody>
      </p:sp>
    </p:spTree>
    <p:extLst>
      <p:ext uri="{BB962C8B-B14F-4D97-AF65-F5344CB8AC3E}">
        <p14:creationId xmlns:p14="http://schemas.microsoft.com/office/powerpoint/2010/main" val="2862549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27</a:t>
            </a:fld>
            <a:endParaRPr lang="en-GB"/>
          </a:p>
        </p:txBody>
      </p:sp>
    </p:spTree>
    <p:extLst>
      <p:ext uri="{BB962C8B-B14F-4D97-AF65-F5344CB8AC3E}">
        <p14:creationId xmlns:p14="http://schemas.microsoft.com/office/powerpoint/2010/main" val="2885257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28</a:t>
            </a:fld>
            <a:endParaRPr lang="en-GB"/>
          </a:p>
        </p:txBody>
      </p:sp>
    </p:spTree>
    <p:extLst>
      <p:ext uri="{BB962C8B-B14F-4D97-AF65-F5344CB8AC3E}">
        <p14:creationId xmlns:p14="http://schemas.microsoft.com/office/powerpoint/2010/main" val="29615319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29</a:t>
            </a:fld>
            <a:endParaRPr lang="en-GB"/>
          </a:p>
        </p:txBody>
      </p:sp>
    </p:spTree>
    <p:extLst>
      <p:ext uri="{BB962C8B-B14F-4D97-AF65-F5344CB8AC3E}">
        <p14:creationId xmlns:p14="http://schemas.microsoft.com/office/powerpoint/2010/main" val="1348922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3</a:t>
            </a:fld>
            <a:endParaRPr lang="en-GB"/>
          </a:p>
        </p:txBody>
      </p:sp>
    </p:spTree>
    <p:extLst>
      <p:ext uri="{BB962C8B-B14F-4D97-AF65-F5344CB8AC3E}">
        <p14:creationId xmlns:p14="http://schemas.microsoft.com/office/powerpoint/2010/main" val="3089158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C901579-B15B-4042-A975-0FADFF12D837}" type="slidenum">
              <a:rPr lang="en-GB" smtClean="0">
                <a:solidFill>
                  <a:prstClr val="black"/>
                </a:solidFill>
              </a:rPr>
              <a:pPr/>
              <a:t>30</a:t>
            </a:fld>
            <a:endParaRPr lang="en-GB">
              <a:solidFill>
                <a:prstClr val="black"/>
              </a:solidFill>
            </a:endParaRPr>
          </a:p>
        </p:txBody>
      </p:sp>
    </p:spTree>
    <p:extLst>
      <p:ext uri="{BB962C8B-B14F-4D97-AF65-F5344CB8AC3E}">
        <p14:creationId xmlns:p14="http://schemas.microsoft.com/office/powerpoint/2010/main" val="3504278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32</a:t>
            </a:fld>
            <a:endParaRPr lang="en-GB"/>
          </a:p>
        </p:txBody>
      </p:sp>
    </p:spTree>
    <p:extLst>
      <p:ext uri="{BB962C8B-B14F-4D97-AF65-F5344CB8AC3E}">
        <p14:creationId xmlns:p14="http://schemas.microsoft.com/office/powerpoint/2010/main" val="9203558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33</a:t>
            </a:fld>
            <a:endParaRPr lang="en-GB"/>
          </a:p>
        </p:txBody>
      </p:sp>
    </p:spTree>
    <p:extLst>
      <p:ext uri="{BB962C8B-B14F-4D97-AF65-F5344CB8AC3E}">
        <p14:creationId xmlns:p14="http://schemas.microsoft.com/office/powerpoint/2010/main" val="994232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34</a:t>
            </a:fld>
            <a:endParaRPr lang="en-GB"/>
          </a:p>
        </p:txBody>
      </p:sp>
    </p:spTree>
    <p:extLst>
      <p:ext uri="{BB962C8B-B14F-4D97-AF65-F5344CB8AC3E}">
        <p14:creationId xmlns:p14="http://schemas.microsoft.com/office/powerpoint/2010/main" val="529138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41</a:t>
            </a:fld>
            <a:endParaRPr lang="en-GB"/>
          </a:p>
        </p:txBody>
      </p:sp>
    </p:spTree>
    <p:extLst>
      <p:ext uri="{BB962C8B-B14F-4D97-AF65-F5344CB8AC3E}">
        <p14:creationId xmlns:p14="http://schemas.microsoft.com/office/powerpoint/2010/main" val="3239928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42</a:t>
            </a:fld>
            <a:endParaRPr lang="en-GB"/>
          </a:p>
        </p:txBody>
      </p:sp>
    </p:spTree>
    <p:extLst>
      <p:ext uri="{BB962C8B-B14F-4D97-AF65-F5344CB8AC3E}">
        <p14:creationId xmlns:p14="http://schemas.microsoft.com/office/powerpoint/2010/main" val="41134772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43</a:t>
            </a:fld>
            <a:endParaRPr lang="en-GB"/>
          </a:p>
        </p:txBody>
      </p:sp>
    </p:spTree>
    <p:extLst>
      <p:ext uri="{BB962C8B-B14F-4D97-AF65-F5344CB8AC3E}">
        <p14:creationId xmlns:p14="http://schemas.microsoft.com/office/powerpoint/2010/main" val="3837951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44</a:t>
            </a:fld>
            <a:endParaRPr lang="en-GB"/>
          </a:p>
        </p:txBody>
      </p:sp>
    </p:spTree>
    <p:extLst>
      <p:ext uri="{BB962C8B-B14F-4D97-AF65-F5344CB8AC3E}">
        <p14:creationId xmlns:p14="http://schemas.microsoft.com/office/powerpoint/2010/main" val="1339235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45</a:t>
            </a:fld>
            <a:endParaRPr lang="en-GB"/>
          </a:p>
        </p:txBody>
      </p:sp>
    </p:spTree>
    <p:extLst>
      <p:ext uri="{BB962C8B-B14F-4D97-AF65-F5344CB8AC3E}">
        <p14:creationId xmlns:p14="http://schemas.microsoft.com/office/powerpoint/2010/main" val="29366655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46</a:t>
            </a:fld>
            <a:endParaRPr lang="en-GB"/>
          </a:p>
        </p:txBody>
      </p:sp>
    </p:spTree>
    <p:extLst>
      <p:ext uri="{BB962C8B-B14F-4D97-AF65-F5344CB8AC3E}">
        <p14:creationId xmlns:p14="http://schemas.microsoft.com/office/powerpoint/2010/main" val="3269634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4</a:t>
            </a:fld>
            <a:endParaRPr lang="en-GB"/>
          </a:p>
        </p:txBody>
      </p:sp>
    </p:spTree>
    <p:extLst>
      <p:ext uri="{BB962C8B-B14F-4D97-AF65-F5344CB8AC3E}">
        <p14:creationId xmlns:p14="http://schemas.microsoft.com/office/powerpoint/2010/main" val="10848767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47</a:t>
            </a:fld>
            <a:endParaRPr lang="en-GB"/>
          </a:p>
        </p:txBody>
      </p:sp>
    </p:spTree>
    <p:extLst>
      <p:ext uri="{BB962C8B-B14F-4D97-AF65-F5344CB8AC3E}">
        <p14:creationId xmlns:p14="http://schemas.microsoft.com/office/powerpoint/2010/main" val="36760728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48</a:t>
            </a:fld>
            <a:endParaRPr lang="en-GB"/>
          </a:p>
        </p:txBody>
      </p:sp>
    </p:spTree>
    <p:extLst>
      <p:ext uri="{BB962C8B-B14F-4D97-AF65-F5344CB8AC3E}">
        <p14:creationId xmlns:p14="http://schemas.microsoft.com/office/powerpoint/2010/main" val="34605061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49</a:t>
            </a:fld>
            <a:endParaRPr lang="en-GB"/>
          </a:p>
        </p:txBody>
      </p:sp>
    </p:spTree>
    <p:extLst>
      <p:ext uri="{BB962C8B-B14F-4D97-AF65-F5344CB8AC3E}">
        <p14:creationId xmlns:p14="http://schemas.microsoft.com/office/powerpoint/2010/main" val="2668141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50</a:t>
            </a:fld>
            <a:endParaRPr lang="en-GB"/>
          </a:p>
        </p:txBody>
      </p:sp>
    </p:spTree>
    <p:extLst>
      <p:ext uri="{BB962C8B-B14F-4D97-AF65-F5344CB8AC3E}">
        <p14:creationId xmlns:p14="http://schemas.microsoft.com/office/powerpoint/2010/main" val="4975150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51</a:t>
            </a:fld>
            <a:endParaRPr lang="en-GB"/>
          </a:p>
        </p:txBody>
      </p:sp>
    </p:spTree>
    <p:extLst>
      <p:ext uri="{BB962C8B-B14F-4D97-AF65-F5344CB8AC3E}">
        <p14:creationId xmlns:p14="http://schemas.microsoft.com/office/powerpoint/2010/main" val="4934089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52</a:t>
            </a:fld>
            <a:endParaRPr lang="en-GB"/>
          </a:p>
        </p:txBody>
      </p:sp>
    </p:spTree>
    <p:extLst>
      <p:ext uri="{BB962C8B-B14F-4D97-AF65-F5344CB8AC3E}">
        <p14:creationId xmlns:p14="http://schemas.microsoft.com/office/powerpoint/2010/main" val="668994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53</a:t>
            </a:fld>
            <a:endParaRPr lang="en-GB"/>
          </a:p>
        </p:txBody>
      </p:sp>
    </p:spTree>
    <p:extLst>
      <p:ext uri="{BB962C8B-B14F-4D97-AF65-F5344CB8AC3E}">
        <p14:creationId xmlns:p14="http://schemas.microsoft.com/office/powerpoint/2010/main" val="22987281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54</a:t>
            </a:fld>
            <a:endParaRPr lang="en-GB"/>
          </a:p>
        </p:txBody>
      </p:sp>
    </p:spTree>
    <p:extLst>
      <p:ext uri="{BB962C8B-B14F-4D97-AF65-F5344CB8AC3E}">
        <p14:creationId xmlns:p14="http://schemas.microsoft.com/office/powerpoint/2010/main" val="10571574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55</a:t>
            </a:fld>
            <a:endParaRPr lang="en-GB"/>
          </a:p>
        </p:txBody>
      </p:sp>
    </p:spTree>
    <p:extLst>
      <p:ext uri="{BB962C8B-B14F-4D97-AF65-F5344CB8AC3E}">
        <p14:creationId xmlns:p14="http://schemas.microsoft.com/office/powerpoint/2010/main" val="30624231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56</a:t>
            </a:fld>
            <a:endParaRPr lang="en-GB"/>
          </a:p>
        </p:txBody>
      </p:sp>
    </p:spTree>
    <p:extLst>
      <p:ext uri="{BB962C8B-B14F-4D97-AF65-F5344CB8AC3E}">
        <p14:creationId xmlns:p14="http://schemas.microsoft.com/office/powerpoint/2010/main" val="3934739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5</a:t>
            </a:fld>
            <a:endParaRPr lang="en-GB"/>
          </a:p>
        </p:txBody>
      </p:sp>
    </p:spTree>
    <p:extLst>
      <p:ext uri="{BB962C8B-B14F-4D97-AF65-F5344CB8AC3E}">
        <p14:creationId xmlns:p14="http://schemas.microsoft.com/office/powerpoint/2010/main" val="11669203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57</a:t>
            </a:fld>
            <a:endParaRPr lang="en-GB"/>
          </a:p>
        </p:txBody>
      </p:sp>
    </p:spTree>
    <p:extLst>
      <p:ext uri="{BB962C8B-B14F-4D97-AF65-F5344CB8AC3E}">
        <p14:creationId xmlns:p14="http://schemas.microsoft.com/office/powerpoint/2010/main" val="36300933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58</a:t>
            </a:fld>
            <a:endParaRPr lang="en-GB"/>
          </a:p>
        </p:txBody>
      </p:sp>
    </p:spTree>
    <p:extLst>
      <p:ext uri="{BB962C8B-B14F-4D97-AF65-F5344CB8AC3E}">
        <p14:creationId xmlns:p14="http://schemas.microsoft.com/office/powerpoint/2010/main" val="7860917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59</a:t>
            </a:fld>
            <a:endParaRPr lang="en-GB"/>
          </a:p>
        </p:txBody>
      </p:sp>
    </p:spTree>
    <p:extLst>
      <p:ext uri="{BB962C8B-B14F-4D97-AF65-F5344CB8AC3E}">
        <p14:creationId xmlns:p14="http://schemas.microsoft.com/office/powerpoint/2010/main" val="37008798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C901579-B15B-4042-A975-0FADFF12D837}" type="slidenum">
              <a:rPr lang="en-GB" smtClean="0">
                <a:solidFill>
                  <a:prstClr val="black"/>
                </a:solidFill>
              </a:rPr>
              <a:pPr/>
              <a:t>60</a:t>
            </a:fld>
            <a:endParaRPr lang="en-GB">
              <a:solidFill>
                <a:prstClr val="black"/>
              </a:solidFill>
            </a:endParaRPr>
          </a:p>
        </p:txBody>
      </p:sp>
    </p:spTree>
    <p:extLst>
      <p:ext uri="{BB962C8B-B14F-4D97-AF65-F5344CB8AC3E}">
        <p14:creationId xmlns:p14="http://schemas.microsoft.com/office/powerpoint/2010/main" val="40884370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C901579-B15B-4042-A975-0FADFF12D837}" type="slidenum">
              <a:rPr lang="en-GB" smtClean="0">
                <a:solidFill>
                  <a:prstClr val="black"/>
                </a:solidFill>
              </a:rPr>
              <a:pPr/>
              <a:t>61</a:t>
            </a:fld>
            <a:endParaRPr lang="en-GB">
              <a:solidFill>
                <a:prstClr val="black"/>
              </a:solidFill>
            </a:endParaRPr>
          </a:p>
        </p:txBody>
      </p:sp>
    </p:spTree>
    <p:extLst>
      <p:ext uri="{BB962C8B-B14F-4D97-AF65-F5344CB8AC3E}">
        <p14:creationId xmlns:p14="http://schemas.microsoft.com/office/powerpoint/2010/main" val="1783201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C901579-B15B-4042-A975-0FADFF12D837}" type="slidenum">
              <a:rPr lang="en-GB" smtClean="0">
                <a:solidFill>
                  <a:prstClr val="black"/>
                </a:solidFill>
              </a:rPr>
              <a:pPr/>
              <a:t>62</a:t>
            </a:fld>
            <a:endParaRPr lang="en-GB">
              <a:solidFill>
                <a:prstClr val="black"/>
              </a:solidFill>
            </a:endParaRPr>
          </a:p>
        </p:txBody>
      </p:sp>
    </p:spTree>
    <p:extLst>
      <p:ext uri="{BB962C8B-B14F-4D97-AF65-F5344CB8AC3E}">
        <p14:creationId xmlns:p14="http://schemas.microsoft.com/office/powerpoint/2010/main" val="36486512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C901579-B15B-4042-A975-0FADFF12D837}" type="slidenum">
              <a:rPr lang="en-GB" smtClean="0">
                <a:solidFill>
                  <a:prstClr val="black"/>
                </a:solidFill>
              </a:rPr>
              <a:pPr/>
              <a:t>63</a:t>
            </a:fld>
            <a:endParaRPr lang="en-GB">
              <a:solidFill>
                <a:prstClr val="black"/>
              </a:solidFill>
            </a:endParaRPr>
          </a:p>
        </p:txBody>
      </p:sp>
    </p:spTree>
    <p:extLst>
      <p:ext uri="{BB962C8B-B14F-4D97-AF65-F5344CB8AC3E}">
        <p14:creationId xmlns:p14="http://schemas.microsoft.com/office/powerpoint/2010/main" val="26304080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C901579-B15B-4042-A975-0FADFF12D837}" type="slidenum">
              <a:rPr lang="en-GB" smtClean="0">
                <a:solidFill>
                  <a:prstClr val="black"/>
                </a:solidFill>
              </a:rPr>
              <a:pPr/>
              <a:t>64</a:t>
            </a:fld>
            <a:endParaRPr lang="en-GB">
              <a:solidFill>
                <a:prstClr val="black"/>
              </a:solidFill>
            </a:endParaRPr>
          </a:p>
        </p:txBody>
      </p:sp>
    </p:spTree>
    <p:extLst>
      <p:ext uri="{BB962C8B-B14F-4D97-AF65-F5344CB8AC3E}">
        <p14:creationId xmlns:p14="http://schemas.microsoft.com/office/powerpoint/2010/main" val="40043667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C901579-B15B-4042-A975-0FADFF12D837}" type="slidenum">
              <a:rPr lang="en-GB" smtClean="0">
                <a:solidFill>
                  <a:prstClr val="black"/>
                </a:solidFill>
              </a:rPr>
              <a:pPr/>
              <a:t>65</a:t>
            </a:fld>
            <a:endParaRPr lang="en-GB">
              <a:solidFill>
                <a:prstClr val="black"/>
              </a:solidFill>
            </a:endParaRPr>
          </a:p>
        </p:txBody>
      </p:sp>
    </p:spTree>
    <p:extLst>
      <p:ext uri="{BB962C8B-B14F-4D97-AF65-F5344CB8AC3E}">
        <p14:creationId xmlns:p14="http://schemas.microsoft.com/office/powerpoint/2010/main" val="4143902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C901579-B15B-4042-A975-0FADFF12D837}" type="slidenum">
              <a:rPr lang="en-GB" smtClean="0">
                <a:solidFill>
                  <a:prstClr val="black"/>
                </a:solidFill>
              </a:rPr>
              <a:pPr/>
              <a:t>66</a:t>
            </a:fld>
            <a:endParaRPr lang="en-GB">
              <a:solidFill>
                <a:prstClr val="black"/>
              </a:solidFill>
            </a:endParaRPr>
          </a:p>
        </p:txBody>
      </p:sp>
    </p:spTree>
    <p:extLst>
      <p:ext uri="{BB962C8B-B14F-4D97-AF65-F5344CB8AC3E}">
        <p14:creationId xmlns:p14="http://schemas.microsoft.com/office/powerpoint/2010/main" val="29944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6</a:t>
            </a:fld>
            <a:endParaRPr lang="en-GB"/>
          </a:p>
        </p:txBody>
      </p:sp>
    </p:spTree>
    <p:extLst>
      <p:ext uri="{BB962C8B-B14F-4D97-AF65-F5344CB8AC3E}">
        <p14:creationId xmlns:p14="http://schemas.microsoft.com/office/powerpoint/2010/main" val="1049627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C901579-B15B-4042-A975-0FADFF12D837}" type="slidenum">
              <a:rPr lang="en-GB" smtClean="0">
                <a:solidFill>
                  <a:prstClr val="black"/>
                </a:solidFill>
              </a:rPr>
              <a:pPr/>
              <a:t>67</a:t>
            </a:fld>
            <a:endParaRPr lang="en-GB">
              <a:solidFill>
                <a:prstClr val="black"/>
              </a:solidFill>
            </a:endParaRPr>
          </a:p>
        </p:txBody>
      </p:sp>
    </p:spTree>
    <p:extLst>
      <p:ext uri="{BB962C8B-B14F-4D97-AF65-F5344CB8AC3E}">
        <p14:creationId xmlns:p14="http://schemas.microsoft.com/office/powerpoint/2010/main" val="23697262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68</a:t>
            </a:fld>
            <a:endParaRPr lang="en-GB"/>
          </a:p>
        </p:txBody>
      </p:sp>
    </p:spTree>
    <p:extLst>
      <p:ext uri="{BB962C8B-B14F-4D97-AF65-F5344CB8AC3E}">
        <p14:creationId xmlns:p14="http://schemas.microsoft.com/office/powerpoint/2010/main" val="37993992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69</a:t>
            </a:fld>
            <a:endParaRPr lang="en-GB"/>
          </a:p>
        </p:txBody>
      </p:sp>
    </p:spTree>
    <p:extLst>
      <p:ext uri="{BB962C8B-B14F-4D97-AF65-F5344CB8AC3E}">
        <p14:creationId xmlns:p14="http://schemas.microsoft.com/office/powerpoint/2010/main" val="28197685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70</a:t>
            </a:fld>
            <a:endParaRPr lang="en-GB"/>
          </a:p>
        </p:txBody>
      </p:sp>
    </p:spTree>
    <p:extLst>
      <p:ext uri="{BB962C8B-B14F-4D97-AF65-F5344CB8AC3E}">
        <p14:creationId xmlns:p14="http://schemas.microsoft.com/office/powerpoint/2010/main" val="29914902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71</a:t>
            </a:fld>
            <a:endParaRPr lang="en-GB"/>
          </a:p>
        </p:txBody>
      </p:sp>
    </p:spTree>
    <p:extLst>
      <p:ext uri="{BB962C8B-B14F-4D97-AF65-F5344CB8AC3E}">
        <p14:creationId xmlns:p14="http://schemas.microsoft.com/office/powerpoint/2010/main" val="27781635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72</a:t>
            </a:fld>
            <a:endParaRPr lang="en-GB"/>
          </a:p>
        </p:txBody>
      </p:sp>
    </p:spTree>
    <p:extLst>
      <p:ext uri="{BB962C8B-B14F-4D97-AF65-F5344CB8AC3E}">
        <p14:creationId xmlns:p14="http://schemas.microsoft.com/office/powerpoint/2010/main" val="8494721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73</a:t>
            </a:fld>
            <a:endParaRPr lang="en-GB"/>
          </a:p>
        </p:txBody>
      </p:sp>
    </p:spTree>
    <p:extLst>
      <p:ext uri="{BB962C8B-B14F-4D97-AF65-F5344CB8AC3E}">
        <p14:creationId xmlns:p14="http://schemas.microsoft.com/office/powerpoint/2010/main" val="9543192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74</a:t>
            </a:fld>
            <a:endParaRPr lang="en-GB"/>
          </a:p>
        </p:txBody>
      </p:sp>
    </p:spTree>
    <p:extLst>
      <p:ext uri="{BB962C8B-B14F-4D97-AF65-F5344CB8AC3E}">
        <p14:creationId xmlns:p14="http://schemas.microsoft.com/office/powerpoint/2010/main" val="29987399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75</a:t>
            </a:fld>
            <a:endParaRPr lang="en-GB"/>
          </a:p>
        </p:txBody>
      </p:sp>
    </p:spTree>
    <p:extLst>
      <p:ext uri="{BB962C8B-B14F-4D97-AF65-F5344CB8AC3E}">
        <p14:creationId xmlns:p14="http://schemas.microsoft.com/office/powerpoint/2010/main" val="41287675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76</a:t>
            </a:fld>
            <a:endParaRPr lang="en-GB"/>
          </a:p>
        </p:txBody>
      </p:sp>
    </p:spTree>
    <p:extLst>
      <p:ext uri="{BB962C8B-B14F-4D97-AF65-F5344CB8AC3E}">
        <p14:creationId xmlns:p14="http://schemas.microsoft.com/office/powerpoint/2010/main" val="2238664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7</a:t>
            </a:fld>
            <a:endParaRPr lang="en-GB"/>
          </a:p>
        </p:txBody>
      </p:sp>
    </p:spTree>
    <p:extLst>
      <p:ext uri="{BB962C8B-B14F-4D97-AF65-F5344CB8AC3E}">
        <p14:creationId xmlns:p14="http://schemas.microsoft.com/office/powerpoint/2010/main" val="30621552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77</a:t>
            </a:fld>
            <a:endParaRPr lang="en-GB"/>
          </a:p>
        </p:txBody>
      </p:sp>
    </p:spTree>
    <p:extLst>
      <p:ext uri="{BB962C8B-B14F-4D97-AF65-F5344CB8AC3E}">
        <p14:creationId xmlns:p14="http://schemas.microsoft.com/office/powerpoint/2010/main" val="3032141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78</a:t>
            </a:fld>
            <a:endParaRPr lang="en-GB"/>
          </a:p>
        </p:txBody>
      </p:sp>
    </p:spTree>
    <p:extLst>
      <p:ext uri="{BB962C8B-B14F-4D97-AF65-F5344CB8AC3E}">
        <p14:creationId xmlns:p14="http://schemas.microsoft.com/office/powerpoint/2010/main" val="2094443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79</a:t>
            </a:fld>
            <a:endParaRPr lang="en-GB"/>
          </a:p>
        </p:txBody>
      </p:sp>
    </p:spTree>
    <p:extLst>
      <p:ext uri="{BB962C8B-B14F-4D97-AF65-F5344CB8AC3E}">
        <p14:creationId xmlns:p14="http://schemas.microsoft.com/office/powerpoint/2010/main" val="29366552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80</a:t>
            </a:fld>
            <a:endParaRPr lang="en-GB"/>
          </a:p>
        </p:txBody>
      </p:sp>
    </p:spTree>
    <p:extLst>
      <p:ext uri="{BB962C8B-B14F-4D97-AF65-F5344CB8AC3E}">
        <p14:creationId xmlns:p14="http://schemas.microsoft.com/office/powerpoint/2010/main" val="13851202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81</a:t>
            </a:fld>
            <a:endParaRPr lang="en-GB"/>
          </a:p>
        </p:txBody>
      </p:sp>
    </p:spTree>
    <p:extLst>
      <p:ext uri="{BB962C8B-B14F-4D97-AF65-F5344CB8AC3E}">
        <p14:creationId xmlns:p14="http://schemas.microsoft.com/office/powerpoint/2010/main" val="34186172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82</a:t>
            </a:fld>
            <a:endParaRPr lang="en-GB"/>
          </a:p>
        </p:txBody>
      </p:sp>
    </p:spTree>
    <p:extLst>
      <p:ext uri="{BB962C8B-B14F-4D97-AF65-F5344CB8AC3E}">
        <p14:creationId xmlns:p14="http://schemas.microsoft.com/office/powerpoint/2010/main" val="23244776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83</a:t>
            </a:fld>
            <a:endParaRPr lang="en-GB"/>
          </a:p>
        </p:txBody>
      </p:sp>
    </p:spTree>
    <p:extLst>
      <p:ext uri="{BB962C8B-B14F-4D97-AF65-F5344CB8AC3E}">
        <p14:creationId xmlns:p14="http://schemas.microsoft.com/office/powerpoint/2010/main" val="2871024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84</a:t>
            </a:fld>
            <a:endParaRPr lang="en-GB"/>
          </a:p>
        </p:txBody>
      </p:sp>
    </p:spTree>
    <p:extLst>
      <p:ext uri="{BB962C8B-B14F-4D97-AF65-F5344CB8AC3E}">
        <p14:creationId xmlns:p14="http://schemas.microsoft.com/office/powerpoint/2010/main" val="38184774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85</a:t>
            </a:fld>
            <a:endParaRPr lang="en-GB"/>
          </a:p>
        </p:txBody>
      </p:sp>
    </p:spTree>
    <p:extLst>
      <p:ext uri="{BB962C8B-B14F-4D97-AF65-F5344CB8AC3E}">
        <p14:creationId xmlns:p14="http://schemas.microsoft.com/office/powerpoint/2010/main" val="18584592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86</a:t>
            </a:fld>
            <a:endParaRPr lang="en-GB"/>
          </a:p>
        </p:txBody>
      </p:sp>
    </p:spTree>
    <p:extLst>
      <p:ext uri="{BB962C8B-B14F-4D97-AF65-F5344CB8AC3E}">
        <p14:creationId xmlns:p14="http://schemas.microsoft.com/office/powerpoint/2010/main" val="2484056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8</a:t>
            </a:fld>
            <a:endParaRPr lang="en-GB"/>
          </a:p>
        </p:txBody>
      </p:sp>
    </p:spTree>
    <p:extLst>
      <p:ext uri="{BB962C8B-B14F-4D97-AF65-F5344CB8AC3E}">
        <p14:creationId xmlns:p14="http://schemas.microsoft.com/office/powerpoint/2010/main" val="1039322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87</a:t>
            </a:fld>
            <a:endParaRPr lang="en-GB"/>
          </a:p>
        </p:txBody>
      </p:sp>
    </p:spTree>
    <p:extLst>
      <p:ext uri="{BB962C8B-B14F-4D97-AF65-F5344CB8AC3E}">
        <p14:creationId xmlns:p14="http://schemas.microsoft.com/office/powerpoint/2010/main" val="14751178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88</a:t>
            </a:fld>
            <a:endParaRPr lang="en-GB"/>
          </a:p>
        </p:txBody>
      </p:sp>
    </p:spTree>
    <p:extLst>
      <p:ext uri="{BB962C8B-B14F-4D97-AF65-F5344CB8AC3E}">
        <p14:creationId xmlns:p14="http://schemas.microsoft.com/office/powerpoint/2010/main" val="26715119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89</a:t>
            </a:fld>
            <a:endParaRPr lang="en-GB"/>
          </a:p>
        </p:txBody>
      </p:sp>
    </p:spTree>
    <p:extLst>
      <p:ext uri="{BB962C8B-B14F-4D97-AF65-F5344CB8AC3E}">
        <p14:creationId xmlns:p14="http://schemas.microsoft.com/office/powerpoint/2010/main" val="7893351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90</a:t>
            </a:fld>
            <a:endParaRPr lang="en-GB"/>
          </a:p>
        </p:txBody>
      </p:sp>
    </p:spTree>
    <p:extLst>
      <p:ext uri="{BB962C8B-B14F-4D97-AF65-F5344CB8AC3E}">
        <p14:creationId xmlns:p14="http://schemas.microsoft.com/office/powerpoint/2010/main" val="21575109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91</a:t>
            </a:fld>
            <a:endParaRPr lang="en-GB"/>
          </a:p>
        </p:txBody>
      </p:sp>
    </p:spTree>
    <p:extLst>
      <p:ext uri="{BB962C8B-B14F-4D97-AF65-F5344CB8AC3E}">
        <p14:creationId xmlns:p14="http://schemas.microsoft.com/office/powerpoint/2010/main" val="35646753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92</a:t>
            </a:fld>
            <a:endParaRPr lang="en-GB"/>
          </a:p>
        </p:txBody>
      </p:sp>
    </p:spTree>
    <p:extLst>
      <p:ext uri="{BB962C8B-B14F-4D97-AF65-F5344CB8AC3E}">
        <p14:creationId xmlns:p14="http://schemas.microsoft.com/office/powerpoint/2010/main" val="14418697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93</a:t>
            </a:fld>
            <a:endParaRPr lang="en-GB"/>
          </a:p>
        </p:txBody>
      </p:sp>
    </p:spTree>
    <p:extLst>
      <p:ext uri="{BB962C8B-B14F-4D97-AF65-F5344CB8AC3E}">
        <p14:creationId xmlns:p14="http://schemas.microsoft.com/office/powerpoint/2010/main" val="17698015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94</a:t>
            </a:fld>
            <a:endParaRPr lang="en-GB"/>
          </a:p>
        </p:txBody>
      </p:sp>
    </p:spTree>
    <p:extLst>
      <p:ext uri="{BB962C8B-B14F-4D97-AF65-F5344CB8AC3E}">
        <p14:creationId xmlns:p14="http://schemas.microsoft.com/office/powerpoint/2010/main" val="18321650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95</a:t>
            </a:fld>
            <a:endParaRPr lang="en-GB"/>
          </a:p>
        </p:txBody>
      </p:sp>
    </p:spTree>
    <p:extLst>
      <p:ext uri="{BB962C8B-B14F-4D97-AF65-F5344CB8AC3E}">
        <p14:creationId xmlns:p14="http://schemas.microsoft.com/office/powerpoint/2010/main" val="15161478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96</a:t>
            </a:fld>
            <a:endParaRPr lang="en-GB"/>
          </a:p>
        </p:txBody>
      </p:sp>
    </p:spTree>
    <p:extLst>
      <p:ext uri="{BB962C8B-B14F-4D97-AF65-F5344CB8AC3E}">
        <p14:creationId xmlns:p14="http://schemas.microsoft.com/office/powerpoint/2010/main" val="2319489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9</a:t>
            </a:fld>
            <a:endParaRPr lang="en-GB"/>
          </a:p>
        </p:txBody>
      </p:sp>
    </p:spTree>
    <p:extLst>
      <p:ext uri="{BB962C8B-B14F-4D97-AF65-F5344CB8AC3E}">
        <p14:creationId xmlns:p14="http://schemas.microsoft.com/office/powerpoint/2010/main" val="30366143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BE081E2-6428-41F3-A96E-F04EC761629D}" type="slidenum">
              <a:rPr lang="en-GB" smtClean="0"/>
              <a:t>97</a:t>
            </a:fld>
            <a:endParaRPr lang="en-GB"/>
          </a:p>
        </p:txBody>
      </p:sp>
    </p:spTree>
    <p:extLst>
      <p:ext uri="{BB962C8B-B14F-4D97-AF65-F5344CB8AC3E}">
        <p14:creationId xmlns:p14="http://schemas.microsoft.com/office/powerpoint/2010/main" val="39346378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98</a:t>
            </a:fld>
            <a:endParaRPr lang="en-GB"/>
          </a:p>
        </p:txBody>
      </p:sp>
    </p:spTree>
    <p:extLst>
      <p:ext uri="{BB962C8B-B14F-4D97-AF65-F5344CB8AC3E}">
        <p14:creationId xmlns:p14="http://schemas.microsoft.com/office/powerpoint/2010/main" val="19066424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99</a:t>
            </a:fld>
            <a:endParaRPr lang="en-GB"/>
          </a:p>
        </p:txBody>
      </p:sp>
    </p:spTree>
    <p:extLst>
      <p:ext uri="{BB962C8B-B14F-4D97-AF65-F5344CB8AC3E}">
        <p14:creationId xmlns:p14="http://schemas.microsoft.com/office/powerpoint/2010/main" val="15380803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100</a:t>
            </a:fld>
            <a:endParaRPr lang="en-GB"/>
          </a:p>
        </p:txBody>
      </p:sp>
    </p:spTree>
    <p:extLst>
      <p:ext uri="{BB962C8B-B14F-4D97-AF65-F5344CB8AC3E}">
        <p14:creationId xmlns:p14="http://schemas.microsoft.com/office/powerpoint/2010/main" val="244498410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101</a:t>
            </a:fld>
            <a:endParaRPr lang="en-GB"/>
          </a:p>
        </p:txBody>
      </p:sp>
    </p:spTree>
    <p:extLst>
      <p:ext uri="{BB962C8B-B14F-4D97-AF65-F5344CB8AC3E}">
        <p14:creationId xmlns:p14="http://schemas.microsoft.com/office/powerpoint/2010/main" val="38984657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102</a:t>
            </a:fld>
            <a:endParaRPr lang="en-GB"/>
          </a:p>
        </p:txBody>
      </p:sp>
    </p:spTree>
    <p:extLst>
      <p:ext uri="{BB962C8B-B14F-4D97-AF65-F5344CB8AC3E}">
        <p14:creationId xmlns:p14="http://schemas.microsoft.com/office/powerpoint/2010/main" val="16488612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103</a:t>
            </a:fld>
            <a:endParaRPr lang="en-GB"/>
          </a:p>
        </p:txBody>
      </p:sp>
    </p:spTree>
    <p:extLst>
      <p:ext uri="{BB962C8B-B14F-4D97-AF65-F5344CB8AC3E}">
        <p14:creationId xmlns:p14="http://schemas.microsoft.com/office/powerpoint/2010/main" val="39709337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104</a:t>
            </a:fld>
            <a:endParaRPr lang="en-GB"/>
          </a:p>
        </p:txBody>
      </p:sp>
    </p:spTree>
    <p:extLst>
      <p:ext uri="{BB962C8B-B14F-4D97-AF65-F5344CB8AC3E}">
        <p14:creationId xmlns:p14="http://schemas.microsoft.com/office/powerpoint/2010/main" val="2599958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105</a:t>
            </a:fld>
            <a:endParaRPr lang="en-GB"/>
          </a:p>
        </p:txBody>
      </p:sp>
    </p:spTree>
    <p:extLst>
      <p:ext uri="{BB962C8B-B14F-4D97-AF65-F5344CB8AC3E}">
        <p14:creationId xmlns:p14="http://schemas.microsoft.com/office/powerpoint/2010/main" val="16728444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E081E2-6428-41F3-A96E-F04EC761629D}" type="slidenum">
              <a:rPr lang="en-GB" smtClean="0"/>
              <a:t>106</a:t>
            </a:fld>
            <a:endParaRPr lang="en-GB"/>
          </a:p>
        </p:txBody>
      </p:sp>
    </p:spTree>
    <p:extLst>
      <p:ext uri="{BB962C8B-B14F-4D97-AF65-F5344CB8AC3E}">
        <p14:creationId xmlns:p14="http://schemas.microsoft.com/office/powerpoint/2010/main" val="710794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67AC274E-D376-445D-958A-022C7D7E5C6B}"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984A7EF-22DF-4E95-9685-AB0C8B7F64DB}" type="slidenum">
              <a:rPr lang="en-GB" smtClean="0"/>
              <a:t>‹#›</a:t>
            </a:fld>
            <a:endParaRPr lang="en-GB"/>
          </a:p>
        </p:txBody>
      </p:sp>
    </p:spTree>
    <p:extLst>
      <p:ext uri="{BB962C8B-B14F-4D97-AF65-F5344CB8AC3E}">
        <p14:creationId xmlns:p14="http://schemas.microsoft.com/office/powerpoint/2010/main" val="731219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7AC274E-D376-445D-958A-022C7D7E5C6B}"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984A7EF-22DF-4E95-9685-AB0C8B7F64DB}" type="slidenum">
              <a:rPr lang="en-GB" smtClean="0"/>
              <a:t>‹#›</a:t>
            </a:fld>
            <a:endParaRPr lang="en-GB"/>
          </a:p>
        </p:txBody>
      </p:sp>
    </p:spTree>
    <p:extLst>
      <p:ext uri="{BB962C8B-B14F-4D97-AF65-F5344CB8AC3E}">
        <p14:creationId xmlns:p14="http://schemas.microsoft.com/office/powerpoint/2010/main" val="865612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7AC274E-D376-445D-958A-022C7D7E5C6B}"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984A7EF-22DF-4E95-9685-AB0C8B7F64DB}" type="slidenum">
              <a:rPr lang="en-GB" smtClean="0"/>
              <a:t>‹#›</a:t>
            </a:fld>
            <a:endParaRPr lang="en-GB"/>
          </a:p>
        </p:txBody>
      </p:sp>
    </p:spTree>
    <p:extLst>
      <p:ext uri="{BB962C8B-B14F-4D97-AF65-F5344CB8AC3E}">
        <p14:creationId xmlns:p14="http://schemas.microsoft.com/office/powerpoint/2010/main" val="1518635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6105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7857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2387391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42692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94717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2964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45615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65538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7AC274E-D376-445D-958A-022C7D7E5C6B}"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984A7EF-22DF-4E95-9685-AB0C8B7F64DB}" type="slidenum">
              <a:rPr lang="en-GB" smtClean="0"/>
              <a:t>‹#›</a:t>
            </a:fld>
            <a:endParaRPr lang="en-GB"/>
          </a:p>
        </p:txBody>
      </p:sp>
    </p:spTree>
    <p:extLst>
      <p:ext uri="{BB962C8B-B14F-4D97-AF65-F5344CB8AC3E}">
        <p14:creationId xmlns:p14="http://schemas.microsoft.com/office/powerpoint/2010/main" val="3723907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06579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542269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155229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127068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2595136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1885437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143573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932319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750345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50833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AC274E-D376-445D-958A-022C7D7E5C6B}" type="datetimeFigureOut">
              <a:rPr lang="en-GB" smtClean="0"/>
              <a:t>16/07/2019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984A7EF-22DF-4E95-9685-AB0C8B7F64DB}" type="slidenum">
              <a:rPr lang="en-GB" smtClean="0"/>
              <a:t>‹#›</a:t>
            </a:fld>
            <a:endParaRPr lang="en-GB"/>
          </a:p>
        </p:txBody>
      </p:sp>
    </p:spTree>
    <p:extLst>
      <p:ext uri="{BB962C8B-B14F-4D97-AF65-F5344CB8AC3E}">
        <p14:creationId xmlns:p14="http://schemas.microsoft.com/office/powerpoint/2010/main" val="1225313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40899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18194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68526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329981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2667618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55841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543079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11116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96336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58306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67AC274E-D376-445D-958A-022C7D7E5C6B}"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984A7EF-22DF-4E95-9685-AB0C8B7F64DB}" type="slidenum">
              <a:rPr lang="en-GB" smtClean="0"/>
              <a:t>‹#›</a:t>
            </a:fld>
            <a:endParaRPr lang="en-GB"/>
          </a:p>
        </p:txBody>
      </p:sp>
    </p:spTree>
    <p:extLst>
      <p:ext uri="{BB962C8B-B14F-4D97-AF65-F5344CB8AC3E}">
        <p14:creationId xmlns:p14="http://schemas.microsoft.com/office/powerpoint/2010/main" val="23125471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8427295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4827880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76217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710586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10771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67AC274E-D376-445D-958A-022C7D7E5C6B}" type="datetimeFigureOut">
              <a:rPr lang="en-GB" smtClean="0"/>
              <a:t>16/07/2019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984A7EF-22DF-4E95-9685-AB0C8B7F64DB}" type="slidenum">
              <a:rPr lang="en-GB" smtClean="0"/>
              <a:t>‹#›</a:t>
            </a:fld>
            <a:endParaRPr lang="en-GB"/>
          </a:p>
        </p:txBody>
      </p:sp>
    </p:spTree>
    <p:extLst>
      <p:ext uri="{BB962C8B-B14F-4D97-AF65-F5344CB8AC3E}">
        <p14:creationId xmlns:p14="http://schemas.microsoft.com/office/powerpoint/2010/main" val="3452255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67AC274E-D376-445D-958A-022C7D7E5C6B}" type="datetimeFigureOut">
              <a:rPr lang="en-GB" smtClean="0"/>
              <a:t>16/07/2019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984A7EF-22DF-4E95-9685-AB0C8B7F64DB}" type="slidenum">
              <a:rPr lang="en-GB" smtClean="0"/>
              <a:t>‹#›</a:t>
            </a:fld>
            <a:endParaRPr lang="en-GB"/>
          </a:p>
        </p:txBody>
      </p:sp>
    </p:spTree>
    <p:extLst>
      <p:ext uri="{BB962C8B-B14F-4D97-AF65-F5344CB8AC3E}">
        <p14:creationId xmlns:p14="http://schemas.microsoft.com/office/powerpoint/2010/main" val="1085819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AC274E-D376-445D-958A-022C7D7E5C6B}" type="datetimeFigureOut">
              <a:rPr lang="en-GB" smtClean="0"/>
              <a:t>16/07/2019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984A7EF-22DF-4E95-9685-AB0C8B7F64DB}" type="slidenum">
              <a:rPr lang="en-GB" smtClean="0"/>
              <a:t>‹#›</a:t>
            </a:fld>
            <a:endParaRPr lang="en-GB"/>
          </a:p>
        </p:txBody>
      </p:sp>
    </p:spTree>
    <p:extLst>
      <p:ext uri="{BB962C8B-B14F-4D97-AF65-F5344CB8AC3E}">
        <p14:creationId xmlns:p14="http://schemas.microsoft.com/office/powerpoint/2010/main" val="2545163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AC274E-D376-445D-958A-022C7D7E5C6B}"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984A7EF-22DF-4E95-9685-AB0C8B7F64DB}" type="slidenum">
              <a:rPr lang="en-GB" smtClean="0"/>
              <a:t>‹#›</a:t>
            </a:fld>
            <a:endParaRPr lang="en-GB"/>
          </a:p>
        </p:txBody>
      </p:sp>
    </p:spTree>
    <p:extLst>
      <p:ext uri="{BB962C8B-B14F-4D97-AF65-F5344CB8AC3E}">
        <p14:creationId xmlns:p14="http://schemas.microsoft.com/office/powerpoint/2010/main" val="807208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AC274E-D376-445D-958A-022C7D7E5C6B}" type="datetimeFigureOut">
              <a:rPr lang="en-GB" smtClean="0"/>
              <a:t>16/07/2019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984A7EF-22DF-4E95-9685-AB0C8B7F64DB}" type="slidenum">
              <a:rPr lang="en-GB" smtClean="0"/>
              <a:t>‹#›</a:t>
            </a:fld>
            <a:endParaRPr lang="en-GB"/>
          </a:p>
        </p:txBody>
      </p:sp>
    </p:spTree>
    <p:extLst>
      <p:ext uri="{BB962C8B-B14F-4D97-AF65-F5344CB8AC3E}">
        <p14:creationId xmlns:p14="http://schemas.microsoft.com/office/powerpoint/2010/main" val="662607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AC274E-D376-445D-958A-022C7D7E5C6B}" type="datetimeFigureOut">
              <a:rPr lang="en-GB" smtClean="0"/>
              <a:t>16/07/2019</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84A7EF-22DF-4E95-9685-AB0C8B7F64DB}" type="slidenum">
              <a:rPr lang="en-GB" smtClean="0"/>
              <a:t>‹#›</a:t>
            </a:fld>
            <a:endParaRPr lang="en-GB"/>
          </a:p>
        </p:txBody>
      </p:sp>
    </p:spTree>
    <p:extLst>
      <p:ext uri="{BB962C8B-B14F-4D97-AF65-F5344CB8AC3E}">
        <p14:creationId xmlns:p14="http://schemas.microsoft.com/office/powerpoint/2010/main" val="2762089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4845562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139940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77293A-7FAB-43D3-B1B5-6E60A51C03FD}"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4397F6-AB2F-4604-B38E-749C0ED9C91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7679293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1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1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10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10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10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10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53.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35.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35.xml"/><Relationship Id="rId4" Type="http://schemas.openxmlformats.org/officeDocument/2006/relationships/image" Target="../media/image49.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61.png"/></Relationships>
</file>

<file path=ppt/slides/_rels/slide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6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799" y="2852936"/>
            <a:ext cx="7772400" cy="2880320"/>
          </a:xfrm>
        </p:spPr>
        <p:txBody>
          <a:bodyPr>
            <a:normAutofit fontScale="90000"/>
          </a:bodyPr>
          <a:lstStyle/>
          <a:p>
            <a:pPr algn="l"/>
            <a:r>
              <a:rPr lang="en-GB" sz="4800" b="1" dirty="0" smtClean="0"/>
              <a:t>CS2005</a:t>
            </a:r>
            <a:br>
              <a:rPr lang="en-GB" sz="4800" b="1" dirty="0" smtClean="0"/>
            </a:br>
            <a:r>
              <a:rPr lang="en-GB" sz="4800" b="1" dirty="0" smtClean="0"/>
              <a:t>Networks </a:t>
            </a:r>
            <a:r>
              <a:rPr lang="en-GB" sz="4800" b="1" dirty="0"/>
              <a:t>and Operating Systems</a:t>
            </a:r>
            <a:r>
              <a:rPr lang="en-GB" sz="5400" b="1" dirty="0"/>
              <a:t/>
            </a:r>
            <a:br>
              <a:rPr lang="en-GB" sz="5400" b="1" dirty="0"/>
            </a:br>
            <a:r>
              <a:rPr lang="en-GB" sz="5400" b="1" dirty="0"/>
              <a:t/>
            </a:r>
            <a:br>
              <a:rPr lang="en-GB" sz="5400" b="1" dirty="0"/>
            </a:br>
            <a:r>
              <a:rPr lang="en-GB" sz="5400" b="1" dirty="0" smtClean="0"/>
              <a:t>Re-sit Exam Revision</a:t>
            </a:r>
            <a:endParaRPr lang="en-GB" sz="3600" dirty="0"/>
          </a:p>
        </p:txBody>
      </p:sp>
      <p:pic>
        <p:nvPicPr>
          <p:cNvPr id="4" name="Picture 3"/>
          <p:cNvPicPr>
            <a:picLocks noChangeAspect="1"/>
          </p:cNvPicPr>
          <p:nvPr/>
        </p:nvPicPr>
        <p:blipFill>
          <a:blip r:embed="rId3"/>
          <a:stretch>
            <a:fillRect/>
          </a:stretch>
        </p:blipFill>
        <p:spPr>
          <a:xfrm>
            <a:off x="0" y="38299"/>
            <a:ext cx="5004048" cy="2382589"/>
          </a:xfrm>
          <a:prstGeom prst="rect">
            <a:avLst/>
          </a:prstGeom>
        </p:spPr>
      </p:pic>
    </p:spTree>
    <p:extLst>
      <p:ext uri="{BB962C8B-B14F-4D97-AF65-F5344CB8AC3E}">
        <p14:creationId xmlns:p14="http://schemas.microsoft.com/office/powerpoint/2010/main" val="9595250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Revision Question Bank</a:t>
            </a:r>
            <a:endParaRPr lang="en-GB" dirty="0"/>
          </a:p>
        </p:txBody>
      </p:sp>
      <p:sp>
        <p:nvSpPr>
          <p:cNvPr id="3" name="Content Placeholder 2"/>
          <p:cNvSpPr>
            <a:spLocks noGrp="1"/>
          </p:cNvSpPr>
          <p:nvPr>
            <p:ph idx="1"/>
          </p:nvPr>
        </p:nvSpPr>
        <p:spPr/>
        <p:txBody>
          <a:bodyPr/>
          <a:lstStyle/>
          <a:p>
            <a:pPr>
              <a:buClr>
                <a:srgbClr val="C00000"/>
              </a:buClr>
              <a:buFont typeface="Wingdings" panose="05000000000000000000" pitchFamily="2" charset="2"/>
              <a:buChar char="§"/>
            </a:pPr>
            <a:r>
              <a:rPr lang="en-GB" dirty="0" smtClean="0"/>
              <a:t>7 Topics</a:t>
            </a:r>
          </a:p>
          <a:p>
            <a:pPr>
              <a:buClr>
                <a:srgbClr val="C00000"/>
              </a:buClr>
              <a:buFont typeface="Wingdings" panose="05000000000000000000" pitchFamily="2" charset="2"/>
              <a:buChar char="§"/>
            </a:pPr>
            <a:r>
              <a:rPr lang="en-GB" dirty="0" smtClean="0"/>
              <a:t>2 Revision questions per topic</a:t>
            </a:r>
          </a:p>
          <a:p>
            <a:pPr>
              <a:buClr>
                <a:srgbClr val="C00000"/>
              </a:buClr>
              <a:buFont typeface="Wingdings" panose="05000000000000000000" pitchFamily="2" charset="2"/>
              <a:buChar char="§"/>
            </a:pPr>
            <a:r>
              <a:rPr lang="en-GB" dirty="0" smtClean="0"/>
              <a:t>7 Exam questions based on the revision questions (1 per topic)</a:t>
            </a:r>
            <a:endParaRPr lang="en-GB" dirty="0"/>
          </a:p>
          <a:p>
            <a:pPr>
              <a:buClr>
                <a:srgbClr val="C00000"/>
              </a:buClr>
              <a:buFont typeface="Wingdings" panose="05000000000000000000" pitchFamily="2" charset="2"/>
              <a:buChar char="§"/>
            </a:pPr>
            <a:r>
              <a:rPr lang="en-GB" dirty="0" smtClean="0"/>
              <a:t>Exam answers will be essay style</a:t>
            </a:r>
          </a:p>
          <a:p>
            <a:pPr>
              <a:buClr>
                <a:srgbClr val="C00000"/>
              </a:buClr>
              <a:buFont typeface="Wingdings" panose="05000000000000000000" pitchFamily="2" charset="2"/>
              <a:buChar char="§"/>
            </a:pPr>
            <a:r>
              <a:rPr lang="en-GB" dirty="0" smtClean="0"/>
              <a:t>Guidance for revision questions in the following slides</a:t>
            </a:r>
          </a:p>
        </p:txBody>
      </p:sp>
    </p:spTree>
    <p:extLst>
      <p:ext uri="{BB962C8B-B14F-4D97-AF65-F5344CB8AC3E}">
        <p14:creationId xmlns:p14="http://schemas.microsoft.com/office/powerpoint/2010/main" val="162267203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85800"/>
            <a:ext cx="2962672" cy="1143000"/>
          </a:xfrm>
        </p:spPr>
        <p:txBody>
          <a:bodyPr>
            <a:normAutofit fontScale="90000"/>
          </a:bodyPr>
          <a:lstStyle/>
          <a:p>
            <a:pPr algn="l"/>
            <a:r>
              <a:rPr lang="en-GB" dirty="0" smtClean="0"/>
              <a:t>Example Process “Life”</a:t>
            </a:r>
            <a:endParaRPr lang="en-GB" dirty="0"/>
          </a:p>
        </p:txBody>
      </p:sp>
      <p:pic>
        <p:nvPicPr>
          <p:cNvPr id="16"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5208" y="327158"/>
            <a:ext cx="3798219" cy="151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695" y="2720788"/>
            <a:ext cx="6960900" cy="402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3479942" y="272078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6864318" y="3512876"/>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6864318" y="5961148"/>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3695966" y="2711496"/>
            <a:ext cx="2244186" cy="369332"/>
          </a:xfrm>
          <a:prstGeom prst="rect">
            <a:avLst/>
          </a:prstGeom>
          <a:noFill/>
        </p:spPr>
        <p:txBody>
          <a:bodyPr wrap="square" rtlCol="0">
            <a:spAutoFit/>
          </a:bodyPr>
          <a:lstStyle/>
          <a:p>
            <a:r>
              <a:rPr lang="en-GB" b="1" dirty="0" smtClean="0">
                <a:solidFill>
                  <a:srgbClr val="7030A0"/>
                </a:solidFill>
              </a:rPr>
              <a:t>Selected/Dispatched</a:t>
            </a:r>
            <a:endParaRPr lang="en-GB" b="1" dirty="0">
              <a:solidFill>
                <a:srgbClr val="7030A0"/>
              </a:solidFill>
            </a:endParaRPr>
          </a:p>
        </p:txBody>
      </p:sp>
      <p:sp>
        <p:nvSpPr>
          <p:cNvPr id="20" name="TextBox 19"/>
          <p:cNvSpPr txBox="1"/>
          <p:nvPr/>
        </p:nvSpPr>
        <p:spPr>
          <a:xfrm>
            <a:off x="1955836" y="2480054"/>
            <a:ext cx="2244186" cy="369332"/>
          </a:xfrm>
          <a:prstGeom prst="rect">
            <a:avLst/>
          </a:prstGeom>
          <a:noFill/>
        </p:spPr>
        <p:txBody>
          <a:bodyPr wrap="square" rtlCol="0">
            <a:spAutoFit/>
          </a:bodyPr>
          <a:lstStyle/>
          <a:p>
            <a:r>
              <a:rPr lang="en-GB" b="1" dirty="0" smtClean="0">
                <a:solidFill>
                  <a:schemeClr val="accent5">
                    <a:lumMod val="75000"/>
                  </a:schemeClr>
                </a:solidFill>
              </a:rPr>
              <a:t>READY</a:t>
            </a:r>
            <a:endParaRPr lang="en-GB" b="1" dirty="0">
              <a:solidFill>
                <a:schemeClr val="accent5">
                  <a:lumMod val="75000"/>
                </a:schemeClr>
              </a:solidFill>
            </a:endParaRPr>
          </a:p>
        </p:txBody>
      </p:sp>
      <p:sp>
        <p:nvSpPr>
          <p:cNvPr id="21" name="TextBox 20"/>
          <p:cNvSpPr txBox="1"/>
          <p:nvPr/>
        </p:nvSpPr>
        <p:spPr>
          <a:xfrm>
            <a:off x="6144238" y="2423464"/>
            <a:ext cx="2244186" cy="369332"/>
          </a:xfrm>
          <a:prstGeom prst="rect">
            <a:avLst/>
          </a:prstGeom>
          <a:noFill/>
        </p:spPr>
        <p:txBody>
          <a:bodyPr wrap="square" rtlCol="0">
            <a:spAutoFit/>
          </a:bodyPr>
          <a:lstStyle/>
          <a:p>
            <a:r>
              <a:rPr lang="en-GB" b="1" dirty="0" smtClean="0">
                <a:solidFill>
                  <a:schemeClr val="accent5">
                    <a:lumMod val="75000"/>
                  </a:schemeClr>
                </a:solidFill>
              </a:rPr>
              <a:t>RUNNING</a:t>
            </a:r>
            <a:endParaRPr lang="en-GB" b="1" dirty="0">
              <a:solidFill>
                <a:schemeClr val="accent5">
                  <a:lumMod val="75000"/>
                </a:schemeClr>
              </a:solidFill>
            </a:endParaRPr>
          </a:p>
        </p:txBody>
      </p:sp>
      <p:sp>
        <p:nvSpPr>
          <p:cNvPr id="22" name="TextBox 21"/>
          <p:cNvSpPr txBox="1"/>
          <p:nvPr/>
        </p:nvSpPr>
        <p:spPr>
          <a:xfrm>
            <a:off x="7728414" y="2575864"/>
            <a:ext cx="2244186" cy="369332"/>
          </a:xfrm>
          <a:prstGeom prst="rect">
            <a:avLst/>
          </a:prstGeom>
          <a:noFill/>
        </p:spPr>
        <p:txBody>
          <a:bodyPr wrap="square" rtlCol="0">
            <a:spAutoFit/>
          </a:bodyPr>
          <a:lstStyle/>
          <a:p>
            <a:r>
              <a:rPr lang="en-GB" b="1" dirty="0" smtClean="0">
                <a:solidFill>
                  <a:schemeClr val="accent5">
                    <a:lumMod val="75000"/>
                  </a:schemeClr>
                </a:solidFill>
              </a:rPr>
              <a:t>TERMINATED</a:t>
            </a:r>
            <a:endParaRPr lang="en-GB" b="1" dirty="0">
              <a:solidFill>
                <a:schemeClr val="accent5">
                  <a:lumMod val="75000"/>
                </a:schemeClr>
              </a:solidFill>
            </a:endParaRPr>
          </a:p>
        </p:txBody>
      </p:sp>
      <p:sp>
        <p:nvSpPr>
          <p:cNvPr id="23" name="TextBox 22"/>
          <p:cNvSpPr txBox="1"/>
          <p:nvPr/>
        </p:nvSpPr>
        <p:spPr>
          <a:xfrm>
            <a:off x="5052180" y="3359568"/>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4" name="TextBox 23"/>
          <p:cNvSpPr txBox="1"/>
          <p:nvPr/>
        </p:nvSpPr>
        <p:spPr>
          <a:xfrm>
            <a:off x="5052180" y="5792074"/>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5" name="TextBox 24"/>
          <p:cNvSpPr txBox="1"/>
          <p:nvPr/>
        </p:nvSpPr>
        <p:spPr>
          <a:xfrm>
            <a:off x="5048352" y="4912212"/>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3" name="5-Point Star 2"/>
          <p:cNvSpPr/>
          <p:nvPr/>
        </p:nvSpPr>
        <p:spPr>
          <a:xfrm>
            <a:off x="2555776" y="2492896"/>
            <a:ext cx="720080" cy="720080"/>
          </a:xfrm>
          <a:prstGeom prst="star5">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6099934" y="884010"/>
            <a:ext cx="216024" cy="216024"/>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7765883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85800"/>
            <a:ext cx="2962672" cy="1143000"/>
          </a:xfrm>
        </p:spPr>
        <p:txBody>
          <a:bodyPr>
            <a:normAutofit fontScale="90000"/>
          </a:bodyPr>
          <a:lstStyle/>
          <a:p>
            <a:pPr algn="l"/>
            <a:r>
              <a:rPr lang="en-GB" dirty="0" smtClean="0"/>
              <a:t>Example Process “Life”</a:t>
            </a:r>
            <a:endParaRPr lang="en-GB" dirty="0"/>
          </a:p>
        </p:txBody>
      </p:sp>
      <p:pic>
        <p:nvPicPr>
          <p:cNvPr id="16"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5208" y="327158"/>
            <a:ext cx="3798219" cy="151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695" y="2720788"/>
            <a:ext cx="6960900" cy="402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3479942" y="272078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6864318" y="3512876"/>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6864318" y="5961148"/>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3695966" y="2711496"/>
            <a:ext cx="2244186" cy="369332"/>
          </a:xfrm>
          <a:prstGeom prst="rect">
            <a:avLst/>
          </a:prstGeom>
          <a:noFill/>
        </p:spPr>
        <p:txBody>
          <a:bodyPr wrap="square" rtlCol="0">
            <a:spAutoFit/>
          </a:bodyPr>
          <a:lstStyle/>
          <a:p>
            <a:r>
              <a:rPr lang="en-GB" b="1" dirty="0" smtClean="0">
                <a:solidFill>
                  <a:srgbClr val="7030A0"/>
                </a:solidFill>
              </a:rPr>
              <a:t>Selected/Dispatched</a:t>
            </a:r>
            <a:endParaRPr lang="en-GB" b="1" dirty="0">
              <a:solidFill>
                <a:srgbClr val="7030A0"/>
              </a:solidFill>
            </a:endParaRPr>
          </a:p>
        </p:txBody>
      </p:sp>
      <p:sp>
        <p:nvSpPr>
          <p:cNvPr id="20" name="TextBox 19"/>
          <p:cNvSpPr txBox="1"/>
          <p:nvPr/>
        </p:nvSpPr>
        <p:spPr>
          <a:xfrm>
            <a:off x="1955836" y="2480054"/>
            <a:ext cx="2244186" cy="369332"/>
          </a:xfrm>
          <a:prstGeom prst="rect">
            <a:avLst/>
          </a:prstGeom>
          <a:noFill/>
        </p:spPr>
        <p:txBody>
          <a:bodyPr wrap="square" rtlCol="0">
            <a:spAutoFit/>
          </a:bodyPr>
          <a:lstStyle/>
          <a:p>
            <a:r>
              <a:rPr lang="en-GB" b="1" dirty="0" smtClean="0">
                <a:solidFill>
                  <a:schemeClr val="accent5">
                    <a:lumMod val="75000"/>
                  </a:schemeClr>
                </a:solidFill>
              </a:rPr>
              <a:t>READY</a:t>
            </a:r>
            <a:endParaRPr lang="en-GB" b="1" dirty="0">
              <a:solidFill>
                <a:schemeClr val="accent5">
                  <a:lumMod val="75000"/>
                </a:schemeClr>
              </a:solidFill>
            </a:endParaRPr>
          </a:p>
        </p:txBody>
      </p:sp>
      <p:sp>
        <p:nvSpPr>
          <p:cNvPr id="21" name="TextBox 20"/>
          <p:cNvSpPr txBox="1"/>
          <p:nvPr/>
        </p:nvSpPr>
        <p:spPr>
          <a:xfrm>
            <a:off x="6144238" y="2423464"/>
            <a:ext cx="2244186" cy="369332"/>
          </a:xfrm>
          <a:prstGeom prst="rect">
            <a:avLst/>
          </a:prstGeom>
          <a:noFill/>
        </p:spPr>
        <p:txBody>
          <a:bodyPr wrap="square" rtlCol="0">
            <a:spAutoFit/>
          </a:bodyPr>
          <a:lstStyle/>
          <a:p>
            <a:r>
              <a:rPr lang="en-GB" b="1" dirty="0" smtClean="0">
                <a:solidFill>
                  <a:schemeClr val="accent5">
                    <a:lumMod val="75000"/>
                  </a:schemeClr>
                </a:solidFill>
              </a:rPr>
              <a:t>RUNNING</a:t>
            </a:r>
            <a:endParaRPr lang="en-GB" b="1" dirty="0">
              <a:solidFill>
                <a:schemeClr val="accent5">
                  <a:lumMod val="75000"/>
                </a:schemeClr>
              </a:solidFill>
            </a:endParaRPr>
          </a:p>
        </p:txBody>
      </p:sp>
      <p:sp>
        <p:nvSpPr>
          <p:cNvPr id="22" name="TextBox 21"/>
          <p:cNvSpPr txBox="1"/>
          <p:nvPr/>
        </p:nvSpPr>
        <p:spPr>
          <a:xfrm>
            <a:off x="7728414" y="2575864"/>
            <a:ext cx="2244186" cy="369332"/>
          </a:xfrm>
          <a:prstGeom prst="rect">
            <a:avLst/>
          </a:prstGeom>
          <a:noFill/>
        </p:spPr>
        <p:txBody>
          <a:bodyPr wrap="square" rtlCol="0">
            <a:spAutoFit/>
          </a:bodyPr>
          <a:lstStyle/>
          <a:p>
            <a:r>
              <a:rPr lang="en-GB" b="1" dirty="0" smtClean="0">
                <a:solidFill>
                  <a:schemeClr val="accent5">
                    <a:lumMod val="75000"/>
                  </a:schemeClr>
                </a:solidFill>
              </a:rPr>
              <a:t>TERMINATED</a:t>
            </a:r>
            <a:endParaRPr lang="en-GB" b="1" dirty="0">
              <a:solidFill>
                <a:schemeClr val="accent5">
                  <a:lumMod val="75000"/>
                </a:schemeClr>
              </a:solidFill>
            </a:endParaRPr>
          </a:p>
        </p:txBody>
      </p:sp>
      <p:sp>
        <p:nvSpPr>
          <p:cNvPr id="23" name="TextBox 22"/>
          <p:cNvSpPr txBox="1"/>
          <p:nvPr/>
        </p:nvSpPr>
        <p:spPr>
          <a:xfrm>
            <a:off x="5052180" y="3359568"/>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4" name="TextBox 23"/>
          <p:cNvSpPr txBox="1"/>
          <p:nvPr/>
        </p:nvSpPr>
        <p:spPr>
          <a:xfrm>
            <a:off x="5052180" y="5792074"/>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5" name="TextBox 24"/>
          <p:cNvSpPr txBox="1"/>
          <p:nvPr/>
        </p:nvSpPr>
        <p:spPr>
          <a:xfrm>
            <a:off x="5048352" y="4912212"/>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3" name="5-Point Star 2"/>
          <p:cNvSpPr/>
          <p:nvPr/>
        </p:nvSpPr>
        <p:spPr>
          <a:xfrm>
            <a:off x="6390988" y="2636912"/>
            <a:ext cx="720080" cy="720080"/>
          </a:xfrm>
          <a:prstGeom prst="star5">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7296366" y="908720"/>
            <a:ext cx="216024" cy="216024"/>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415547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85800"/>
            <a:ext cx="2962672" cy="1143000"/>
          </a:xfrm>
        </p:spPr>
        <p:txBody>
          <a:bodyPr>
            <a:normAutofit fontScale="90000"/>
          </a:bodyPr>
          <a:lstStyle/>
          <a:p>
            <a:pPr algn="l"/>
            <a:r>
              <a:rPr lang="en-GB" dirty="0" smtClean="0"/>
              <a:t>Example Process “Life”</a:t>
            </a:r>
            <a:endParaRPr lang="en-GB" dirty="0"/>
          </a:p>
        </p:txBody>
      </p:sp>
      <p:pic>
        <p:nvPicPr>
          <p:cNvPr id="16"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5208" y="327158"/>
            <a:ext cx="3798219" cy="151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695" y="2720788"/>
            <a:ext cx="6960900" cy="402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3479942" y="272078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6864318" y="3512876"/>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6864318" y="5961148"/>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3695966" y="2711496"/>
            <a:ext cx="2244186" cy="369332"/>
          </a:xfrm>
          <a:prstGeom prst="rect">
            <a:avLst/>
          </a:prstGeom>
          <a:noFill/>
        </p:spPr>
        <p:txBody>
          <a:bodyPr wrap="square" rtlCol="0">
            <a:spAutoFit/>
          </a:bodyPr>
          <a:lstStyle/>
          <a:p>
            <a:r>
              <a:rPr lang="en-GB" b="1" dirty="0" smtClean="0">
                <a:solidFill>
                  <a:srgbClr val="7030A0"/>
                </a:solidFill>
              </a:rPr>
              <a:t>Selected/Dispatched</a:t>
            </a:r>
            <a:endParaRPr lang="en-GB" b="1" dirty="0">
              <a:solidFill>
                <a:srgbClr val="7030A0"/>
              </a:solidFill>
            </a:endParaRPr>
          </a:p>
        </p:txBody>
      </p:sp>
      <p:sp>
        <p:nvSpPr>
          <p:cNvPr id="20" name="TextBox 19"/>
          <p:cNvSpPr txBox="1"/>
          <p:nvPr/>
        </p:nvSpPr>
        <p:spPr>
          <a:xfrm>
            <a:off x="1955836" y="2480054"/>
            <a:ext cx="2244186" cy="369332"/>
          </a:xfrm>
          <a:prstGeom prst="rect">
            <a:avLst/>
          </a:prstGeom>
          <a:noFill/>
        </p:spPr>
        <p:txBody>
          <a:bodyPr wrap="square" rtlCol="0">
            <a:spAutoFit/>
          </a:bodyPr>
          <a:lstStyle/>
          <a:p>
            <a:r>
              <a:rPr lang="en-GB" b="1" dirty="0" smtClean="0">
                <a:solidFill>
                  <a:schemeClr val="accent5">
                    <a:lumMod val="75000"/>
                  </a:schemeClr>
                </a:solidFill>
              </a:rPr>
              <a:t>READY</a:t>
            </a:r>
            <a:endParaRPr lang="en-GB" b="1" dirty="0">
              <a:solidFill>
                <a:schemeClr val="accent5">
                  <a:lumMod val="75000"/>
                </a:schemeClr>
              </a:solidFill>
            </a:endParaRPr>
          </a:p>
        </p:txBody>
      </p:sp>
      <p:sp>
        <p:nvSpPr>
          <p:cNvPr id="21" name="TextBox 20"/>
          <p:cNvSpPr txBox="1"/>
          <p:nvPr/>
        </p:nvSpPr>
        <p:spPr>
          <a:xfrm>
            <a:off x="6144238" y="2423464"/>
            <a:ext cx="2244186" cy="369332"/>
          </a:xfrm>
          <a:prstGeom prst="rect">
            <a:avLst/>
          </a:prstGeom>
          <a:noFill/>
        </p:spPr>
        <p:txBody>
          <a:bodyPr wrap="square" rtlCol="0">
            <a:spAutoFit/>
          </a:bodyPr>
          <a:lstStyle/>
          <a:p>
            <a:r>
              <a:rPr lang="en-GB" b="1" dirty="0" smtClean="0">
                <a:solidFill>
                  <a:schemeClr val="accent5">
                    <a:lumMod val="75000"/>
                  </a:schemeClr>
                </a:solidFill>
              </a:rPr>
              <a:t>RUNNING</a:t>
            </a:r>
            <a:endParaRPr lang="en-GB" b="1" dirty="0">
              <a:solidFill>
                <a:schemeClr val="accent5">
                  <a:lumMod val="75000"/>
                </a:schemeClr>
              </a:solidFill>
            </a:endParaRPr>
          </a:p>
        </p:txBody>
      </p:sp>
      <p:sp>
        <p:nvSpPr>
          <p:cNvPr id="22" name="TextBox 21"/>
          <p:cNvSpPr txBox="1"/>
          <p:nvPr/>
        </p:nvSpPr>
        <p:spPr>
          <a:xfrm>
            <a:off x="7728414" y="2575864"/>
            <a:ext cx="2244186" cy="369332"/>
          </a:xfrm>
          <a:prstGeom prst="rect">
            <a:avLst/>
          </a:prstGeom>
          <a:noFill/>
        </p:spPr>
        <p:txBody>
          <a:bodyPr wrap="square" rtlCol="0">
            <a:spAutoFit/>
          </a:bodyPr>
          <a:lstStyle/>
          <a:p>
            <a:r>
              <a:rPr lang="en-GB" b="1" dirty="0" smtClean="0">
                <a:solidFill>
                  <a:schemeClr val="accent5">
                    <a:lumMod val="75000"/>
                  </a:schemeClr>
                </a:solidFill>
              </a:rPr>
              <a:t>TERMINATED</a:t>
            </a:r>
            <a:endParaRPr lang="en-GB" b="1" dirty="0">
              <a:solidFill>
                <a:schemeClr val="accent5">
                  <a:lumMod val="75000"/>
                </a:schemeClr>
              </a:solidFill>
            </a:endParaRPr>
          </a:p>
        </p:txBody>
      </p:sp>
      <p:sp>
        <p:nvSpPr>
          <p:cNvPr id="23" name="TextBox 22"/>
          <p:cNvSpPr txBox="1"/>
          <p:nvPr/>
        </p:nvSpPr>
        <p:spPr>
          <a:xfrm>
            <a:off x="5052180" y="3359568"/>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4" name="TextBox 23"/>
          <p:cNvSpPr txBox="1"/>
          <p:nvPr/>
        </p:nvSpPr>
        <p:spPr>
          <a:xfrm>
            <a:off x="5052180" y="5792074"/>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5" name="TextBox 24"/>
          <p:cNvSpPr txBox="1"/>
          <p:nvPr/>
        </p:nvSpPr>
        <p:spPr>
          <a:xfrm>
            <a:off x="5048352" y="4912212"/>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3" name="5-Point Star 2"/>
          <p:cNvSpPr/>
          <p:nvPr/>
        </p:nvSpPr>
        <p:spPr>
          <a:xfrm>
            <a:off x="8181110" y="2423464"/>
            <a:ext cx="720080" cy="720080"/>
          </a:xfrm>
          <a:prstGeom prst="star5">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8280412" y="404664"/>
            <a:ext cx="216024" cy="216024"/>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459410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85800"/>
            <a:ext cx="2962672" cy="1143000"/>
          </a:xfrm>
        </p:spPr>
        <p:txBody>
          <a:bodyPr>
            <a:normAutofit fontScale="90000"/>
          </a:bodyPr>
          <a:lstStyle/>
          <a:p>
            <a:pPr algn="l"/>
            <a:r>
              <a:rPr lang="en-GB" dirty="0" smtClean="0"/>
              <a:t>Example Process “Life”</a:t>
            </a:r>
            <a:endParaRPr lang="en-GB" dirty="0"/>
          </a:p>
        </p:txBody>
      </p:sp>
      <p:pic>
        <p:nvPicPr>
          <p:cNvPr id="16"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5208" y="327158"/>
            <a:ext cx="3798219" cy="151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695" y="2720788"/>
            <a:ext cx="6960900" cy="402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3479942" y="272078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6864318" y="3512876"/>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6864318" y="5961148"/>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3695966" y="2711496"/>
            <a:ext cx="2244186" cy="369332"/>
          </a:xfrm>
          <a:prstGeom prst="rect">
            <a:avLst/>
          </a:prstGeom>
          <a:noFill/>
        </p:spPr>
        <p:txBody>
          <a:bodyPr wrap="square" rtlCol="0">
            <a:spAutoFit/>
          </a:bodyPr>
          <a:lstStyle/>
          <a:p>
            <a:r>
              <a:rPr lang="en-GB" b="1" dirty="0" smtClean="0">
                <a:solidFill>
                  <a:srgbClr val="7030A0"/>
                </a:solidFill>
              </a:rPr>
              <a:t>Selected/Dispatched</a:t>
            </a:r>
            <a:endParaRPr lang="en-GB" b="1" dirty="0">
              <a:solidFill>
                <a:srgbClr val="7030A0"/>
              </a:solidFill>
            </a:endParaRPr>
          </a:p>
        </p:txBody>
      </p:sp>
      <p:sp>
        <p:nvSpPr>
          <p:cNvPr id="20" name="TextBox 19"/>
          <p:cNvSpPr txBox="1"/>
          <p:nvPr/>
        </p:nvSpPr>
        <p:spPr>
          <a:xfrm>
            <a:off x="1955836" y="2480054"/>
            <a:ext cx="2244186" cy="369332"/>
          </a:xfrm>
          <a:prstGeom prst="rect">
            <a:avLst/>
          </a:prstGeom>
          <a:noFill/>
        </p:spPr>
        <p:txBody>
          <a:bodyPr wrap="square" rtlCol="0">
            <a:spAutoFit/>
          </a:bodyPr>
          <a:lstStyle/>
          <a:p>
            <a:r>
              <a:rPr lang="en-GB" b="1" dirty="0" smtClean="0">
                <a:solidFill>
                  <a:schemeClr val="accent5">
                    <a:lumMod val="75000"/>
                  </a:schemeClr>
                </a:solidFill>
              </a:rPr>
              <a:t>READY</a:t>
            </a:r>
            <a:endParaRPr lang="en-GB" b="1" dirty="0">
              <a:solidFill>
                <a:schemeClr val="accent5">
                  <a:lumMod val="75000"/>
                </a:schemeClr>
              </a:solidFill>
            </a:endParaRPr>
          </a:p>
        </p:txBody>
      </p:sp>
      <p:sp>
        <p:nvSpPr>
          <p:cNvPr id="21" name="TextBox 20"/>
          <p:cNvSpPr txBox="1"/>
          <p:nvPr/>
        </p:nvSpPr>
        <p:spPr>
          <a:xfrm>
            <a:off x="6144238" y="2423464"/>
            <a:ext cx="2244186" cy="369332"/>
          </a:xfrm>
          <a:prstGeom prst="rect">
            <a:avLst/>
          </a:prstGeom>
          <a:noFill/>
        </p:spPr>
        <p:txBody>
          <a:bodyPr wrap="square" rtlCol="0">
            <a:spAutoFit/>
          </a:bodyPr>
          <a:lstStyle/>
          <a:p>
            <a:r>
              <a:rPr lang="en-GB" b="1" dirty="0" smtClean="0">
                <a:solidFill>
                  <a:schemeClr val="accent5">
                    <a:lumMod val="75000"/>
                  </a:schemeClr>
                </a:solidFill>
              </a:rPr>
              <a:t>RUNNING</a:t>
            </a:r>
            <a:endParaRPr lang="en-GB" b="1" dirty="0">
              <a:solidFill>
                <a:schemeClr val="accent5">
                  <a:lumMod val="75000"/>
                </a:schemeClr>
              </a:solidFill>
            </a:endParaRPr>
          </a:p>
        </p:txBody>
      </p:sp>
      <p:sp>
        <p:nvSpPr>
          <p:cNvPr id="22" name="TextBox 21"/>
          <p:cNvSpPr txBox="1"/>
          <p:nvPr/>
        </p:nvSpPr>
        <p:spPr>
          <a:xfrm>
            <a:off x="7728414" y="2575864"/>
            <a:ext cx="2244186" cy="369332"/>
          </a:xfrm>
          <a:prstGeom prst="rect">
            <a:avLst/>
          </a:prstGeom>
          <a:noFill/>
        </p:spPr>
        <p:txBody>
          <a:bodyPr wrap="square" rtlCol="0">
            <a:spAutoFit/>
          </a:bodyPr>
          <a:lstStyle/>
          <a:p>
            <a:r>
              <a:rPr lang="en-GB" b="1" dirty="0" smtClean="0">
                <a:solidFill>
                  <a:schemeClr val="accent5">
                    <a:lumMod val="75000"/>
                  </a:schemeClr>
                </a:solidFill>
              </a:rPr>
              <a:t>TERMINATED</a:t>
            </a:r>
            <a:endParaRPr lang="en-GB" b="1" dirty="0">
              <a:solidFill>
                <a:schemeClr val="accent5">
                  <a:lumMod val="75000"/>
                </a:schemeClr>
              </a:solidFill>
            </a:endParaRPr>
          </a:p>
        </p:txBody>
      </p:sp>
      <p:sp>
        <p:nvSpPr>
          <p:cNvPr id="23" name="TextBox 22"/>
          <p:cNvSpPr txBox="1"/>
          <p:nvPr/>
        </p:nvSpPr>
        <p:spPr>
          <a:xfrm>
            <a:off x="5052180" y="3359568"/>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4" name="TextBox 23"/>
          <p:cNvSpPr txBox="1"/>
          <p:nvPr/>
        </p:nvSpPr>
        <p:spPr>
          <a:xfrm>
            <a:off x="5052180" y="5792074"/>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5" name="TextBox 24"/>
          <p:cNvSpPr txBox="1"/>
          <p:nvPr/>
        </p:nvSpPr>
        <p:spPr>
          <a:xfrm>
            <a:off x="5048352" y="4912212"/>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3" name="5-Point Star 2"/>
          <p:cNvSpPr/>
          <p:nvPr/>
        </p:nvSpPr>
        <p:spPr>
          <a:xfrm>
            <a:off x="527615" y="2488799"/>
            <a:ext cx="720080" cy="720080"/>
          </a:xfrm>
          <a:prstGeom prst="star5">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5052180" y="404664"/>
            <a:ext cx="216024" cy="216024"/>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740420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85800"/>
            <a:ext cx="2962672" cy="1143000"/>
          </a:xfrm>
        </p:spPr>
        <p:txBody>
          <a:bodyPr>
            <a:normAutofit fontScale="90000"/>
          </a:bodyPr>
          <a:lstStyle/>
          <a:p>
            <a:pPr algn="l"/>
            <a:r>
              <a:rPr lang="en-GB" dirty="0" smtClean="0"/>
              <a:t>Example Process “Life”</a:t>
            </a:r>
            <a:endParaRPr lang="en-GB" dirty="0"/>
          </a:p>
        </p:txBody>
      </p:sp>
      <p:pic>
        <p:nvPicPr>
          <p:cNvPr id="16"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5208" y="327158"/>
            <a:ext cx="3798219" cy="151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695" y="2720788"/>
            <a:ext cx="6960900" cy="402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3479942" y="272078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6864318" y="3512876"/>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6864318" y="5961148"/>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3695966" y="2711496"/>
            <a:ext cx="2244186" cy="369332"/>
          </a:xfrm>
          <a:prstGeom prst="rect">
            <a:avLst/>
          </a:prstGeom>
          <a:noFill/>
        </p:spPr>
        <p:txBody>
          <a:bodyPr wrap="square" rtlCol="0">
            <a:spAutoFit/>
          </a:bodyPr>
          <a:lstStyle/>
          <a:p>
            <a:r>
              <a:rPr lang="en-GB" b="1" dirty="0" smtClean="0">
                <a:solidFill>
                  <a:srgbClr val="7030A0"/>
                </a:solidFill>
              </a:rPr>
              <a:t>Selected/Dispatched</a:t>
            </a:r>
            <a:endParaRPr lang="en-GB" b="1" dirty="0">
              <a:solidFill>
                <a:srgbClr val="7030A0"/>
              </a:solidFill>
            </a:endParaRPr>
          </a:p>
        </p:txBody>
      </p:sp>
      <p:sp>
        <p:nvSpPr>
          <p:cNvPr id="20" name="TextBox 19"/>
          <p:cNvSpPr txBox="1"/>
          <p:nvPr/>
        </p:nvSpPr>
        <p:spPr>
          <a:xfrm>
            <a:off x="1955836" y="2480054"/>
            <a:ext cx="2244186" cy="369332"/>
          </a:xfrm>
          <a:prstGeom prst="rect">
            <a:avLst/>
          </a:prstGeom>
          <a:noFill/>
        </p:spPr>
        <p:txBody>
          <a:bodyPr wrap="square" rtlCol="0">
            <a:spAutoFit/>
          </a:bodyPr>
          <a:lstStyle/>
          <a:p>
            <a:r>
              <a:rPr lang="en-GB" b="1" dirty="0" smtClean="0">
                <a:solidFill>
                  <a:schemeClr val="accent5">
                    <a:lumMod val="75000"/>
                  </a:schemeClr>
                </a:solidFill>
              </a:rPr>
              <a:t>READY</a:t>
            </a:r>
            <a:endParaRPr lang="en-GB" b="1" dirty="0">
              <a:solidFill>
                <a:schemeClr val="accent5">
                  <a:lumMod val="75000"/>
                </a:schemeClr>
              </a:solidFill>
            </a:endParaRPr>
          </a:p>
        </p:txBody>
      </p:sp>
      <p:sp>
        <p:nvSpPr>
          <p:cNvPr id="21" name="TextBox 20"/>
          <p:cNvSpPr txBox="1"/>
          <p:nvPr/>
        </p:nvSpPr>
        <p:spPr>
          <a:xfrm>
            <a:off x="6144238" y="2423464"/>
            <a:ext cx="2244186" cy="369332"/>
          </a:xfrm>
          <a:prstGeom prst="rect">
            <a:avLst/>
          </a:prstGeom>
          <a:noFill/>
        </p:spPr>
        <p:txBody>
          <a:bodyPr wrap="square" rtlCol="0">
            <a:spAutoFit/>
          </a:bodyPr>
          <a:lstStyle/>
          <a:p>
            <a:r>
              <a:rPr lang="en-GB" b="1" dirty="0" smtClean="0">
                <a:solidFill>
                  <a:schemeClr val="accent5">
                    <a:lumMod val="75000"/>
                  </a:schemeClr>
                </a:solidFill>
              </a:rPr>
              <a:t>RUNNING</a:t>
            </a:r>
            <a:endParaRPr lang="en-GB" b="1" dirty="0">
              <a:solidFill>
                <a:schemeClr val="accent5">
                  <a:lumMod val="75000"/>
                </a:schemeClr>
              </a:solidFill>
            </a:endParaRPr>
          </a:p>
        </p:txBody>
      </p:sp>
      <p:sp>
        <p:nvSpPr>
          <p:cNvPr id="22" name="TextBox 21"/>
          <p:cNvSpPr txBox="1"/>
          <p:nvPr/>
        </p:nvSpPr>
        <p:spPr>
          <a:xfrm>
            <a:off x="7728414" y="2575864"/>
            <a:ext cx="2244186" cy="369332"/>
          </a:xfrm>
          <a:prstGeom prst="rect">
            <a:avLst/>
          </a:prstGeom>
          <a:noFill/>
        </p:spPr>
        <p:txBody>
          <a:bodyPr wrap="square" rtlCol="0">
            <a:spAutoFit/>
          </a:bodyPr>
          <a:lstStyle/>
          <a:p>
            <a:r>
              <a:rPr lang="en-GB" b="1" dirty="0" smtClean="0">
                <a:solidFill>
                  <a:schemeClr val="accent5">
                    <a:lumMod val="75000"/>
                  </a:schemeClr>
                </a:solidFill>
              </a:rPr>
              <a:t>TERMINATED</a:t>
            </a:r>
            <a:endParaRPr lang="en-GB" b="1" dirty="0">
              <a:solidFill>
                <a:schemeClr val="accent5">
                  <a:lumMod val="75000"/>
                </a:schemeClr>
              </a:solidFill>
            </a:endParaRPr>
          </a:p>
        </p:txBody>
      </p:sp>
      <p:sp>
        <p:nvSpPr>
          <p:cNvPr id="23" name="TextBox 22"/>
          <p:cNvSpPr txBox="1"/>
          <p:nvPr/>
        </p:nvSpPr>
        <p:spPr>
          <a:xfrm>
            <a:off x="5052180" y="3359568"/>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4" name="TextBox 23"/>
          <p:cNvSpPr txBox="1"/>
          <p:nvPr/>
        </p:nvSpPr>
        <p:spPr>
          <a:xfrm>
            <a:off x="5052180" y="5792074"/>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5" name="TextBox 24"/>
          <p:cNvSpPr txBox="1"/>
          <p:nvPr/>
        </p:nvSpPr>
        <p:spPr>
          <a:xfrm>
            <a:off x="5048352" y="4912212"/>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3" name="5-Point Star 2"/>
          <p:cNvSpPr/>
          <p:nvPr/>
        </p:nvSpPr>
        <p:spPr>
          <a:xfrm>
            <a:off x="2555776" y="2492896"/>
            <a:ext cx="720080" cy="720080"/>
          </a:xfrm>
          <a:prstGeom prst="star5">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6099934" y="884010"/>
            <a:ext cx="216024" cy="216024"/>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8392340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85800"/>
            <a:ext cx="2962672" cy="1143000"/>
          </a:xfrm>
        </p:spPr>
        <p:txBody>
          <a:bodyPr>
            <a:normAutofit fontScale="90000"/>
          </a:bodyPr>
          <a:lstStyle/>
          <a:p>
            <a:pPr algn="l"/>
            <a:r>
              <a:rPr lang="en-GB" dirty="0" smtClean="0"/>
              <a:t>Example Process “Life”</a:t>
            </a:r>
            <a:endParaRPr lang="en-GB" dirty="0"/>
          </a:p>
        </p:txBody>
      </p:sp>
      <p:pic>
        <p:nvPicPr>
          <p:cNvPr id="16"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5208" y="327158"/>
            <a:ext cx="3798219" cy="151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695" y="2720788"/>
            <a:ext cx="6960900" cy="402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3479942" y="272078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6864318" y="3512876"/>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6864318" y="5961148"/>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3695966" y="2711496"/>
            <a:ext cx="2244186" cy="369332"/>
          </a:xfrm>
          <a:prstGeom prst="rect">
            <a:avLst/>
          </a:prstGeom>
          <a:noFill/>
        </p:spPr>
        <p:txBody>
          <a:bodyPr wrap="square" rtlCol="0">
            <a:spAutoFit/>
          </a:bodyPr>
          <a:lstStyle/>
          <a:p>
            <a:r>
              <a:rPr lang="en-GB" b="1" dirty="0" smtClean="0">
                <a:solidFill>
                  <a:srgbClr val="7030A0"/>
                </a:solidFill>
              </a:rPr>
              <a:t>Selected/Dispatched</a:t>
            </a:r>
            <a:endParaRPr lang="en-GB" b="1" dirty="0">
              <a:solidFill>
                <a:srgbClr val="7030A0"/>
              </a:solidFill>
            </a:endParaRPr>
          </a:p>
        </p:txBody>
      </p:sp>
      <p:sp>
        <p:nvSpPr>
          <p:cNvPr id="20" name="TextBox 19"/>
          <p:cNvSpPr txBox="1"/>
          <p:nvPr/>
        </p:nvSpPr>
        <p:spPr>
          <a:xfrm>
            <a:off x="1955836" y="2480054"/>
            <a:ext cx="2244186" cy="369332"/>
          </a:xfrm>
          <a:prstGeom prst="rect">
            <a:avLst/>
          </a:prstGeom>
          <a:noFill/>
        </p:spPr>
        <p:txBody>
          <a:bodyPr wrap="square" rtlCol="0">
            <a:spAutoFit/>
          </a:bodyPr>
          <a:lstStyle/>
          <a:p>
            <a:r>
              <a:rPr lang="en-GB" b="1" dirty="0" smtClean="0">
                <a:solidFill>
                  <a:schemeClr val="accent5">
                    <a:lumMod val="75000"/>
                  </a:schemeClr>
                </a:solidFill>
              </a:rPr>
              <a:t>READY</a:t>
            </a:r>
            <a:endParaRPr lang="en-GB" b="1" dirty="0">
              <a:solidFill>
                <a:schemeClr val="accent5">
                  <a:lumMod val="75000"/>
                </a:schemeClr>
              </a:solidFill>
            </a:endParaRPr>
          </a:p>
        </p:txBody>
      </p:sp>
      <p:sp>
        <p:nvSpPr>
          <p:cNvPr id="21" name="TextBox 20"/>
          <p:cNvSpPr txBox="1"/>
          <p:nvPr/>
        </p:nvSpPr>
        <p:spPr>
          <a:xfrm>
            <a:off x="6144238" y="2423464"/>
            <a:ext cx="2244186" cy="369332"/>
          </a:xfrm>
          <a:prstGeom prst="rect">
            <a:avLst/>
          </a:prstGeom>
          <a:noFill/>
        </p:spPr>
        <p:txBody>
          <a:bodyPr wrap="square" rtlCol="0">
            <a:spAutoFit/>
          </a:bodyPr>
          <a:lstStyle/>
          <a:p>
            <a:r>
              <a:rPr lang="en-GB" b="1" dirty="0" smtClean="0">
                <a:solidFill>
                  <a:schemeClr val="accent5">
                    <a:lumMod val="75000"/>
                  </a:schemeClr>
                </a:solidFill>
              </a:rPr>
              <a:t>RUNNING</a:t>
            </a:r>
            <a:endParaRPr lang="en-GB" b="1" dirty="0">
              <a:solidFill>
                <a:schemeClr val="accent5">
                  <a:lumMod val="75000"/>
                </a:schemeClr>
              </a:solidFill>
            </a:endParaRPr>
          </a:p>
        </p:txBody>
      </p:sp>
      <p:sp>
        <p:nvSpPr>
          <p:cNvPr id="22" name="TextBox 21"/>
          <p:cNvSpPr txBox="1"/>
          <p:nvPr/>
        </p:nvSpPr>
        <p:spPr>
          <a:xfrm>
            <a:off x="7728414" y="2575864"/>
            <a:ext cx="2244186" cy="369332"/>
          </a:xfrm>
          <a:prstGeom prst="rect">
            <a:avLst/>
          </a:prstGeom>
          <a:noFill/>
        </p:spPr>
        <p:txBody>
          <a:bodyPr wrap="square" rtlCol="0">
            <a:spAutoFit/>
          </a:bodyPr>
          <a:lstStyle/>
          <a:p>
            <a:r>
              <a:rPr lang="en-GB" b="1" dirty="0" smtClean="0">
                <a:solidFill>
                  <a:schemeClr val="accent5">
                    <a:lumMod val="75000"/>
                  </a:schemeClr>
                </a:solidFill>
              </a:rPr>
              <a:t>TERMINATED</a:t>
            </a:r>
            <a:endParaRPr lang="en-GB" b="1" dirty="0">
              <a:solidFill>
                <a:schemeClr val="accent5">
                  <a:lumMod val="75000"/>
                </a:schemeClr>
              </a:solidFill>
            </a:endParaRPr>
          </a:p>
        </p:txBody>
      </p:sp>
      <p:sp>
        <p:nvSpPr>
          <p:cNvPr id="23" name="TextBox 22"/>
          <p:cNvSpPr txBox="1"/>
          <p:nvPr/>
        </p:nvSpPr>
        <p:spPr>
          <a:xfrm>
            <a:off x="5052180" y="3359568"/>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4" name="TextBox 23"/>
          <p:cNvSpPr txBox="1"/>
          <p:nvPr/>
        </p:nvSpPr>
        <p:spPr>
          <a:xfrm>
            <a:off x="5052180" y="5792074"/>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5" name="TextBox 24"/>
          <p:cNvSpPr txBox="1"/>
          <p:nvPr/>
        </p:nvSpPr>
        <p:spPr>
          <a:xfrm>
            <a:off x="5048352" y="4912212"/>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3" name="5-Point Star 2"/>
          <p:cNvSpPr/>
          <p:nvPr/>
        </p:nvSpPr>
        <p:spPr>
          <a:xfrm>
            <a:off x="6390988" y="2636912"/>
            <a:ext cx="720080" cy="720080"/>
          </a:xfrm>
          <a:prstGeom prst="star5">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7296366" y="908720"/>
            <a:ext cx="216024" cy="216024"/>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0964828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85800"/>
            <a:ext cx="2962672" cy="1143000"/>
          </a:xfrm>
        </p:spPr>
        <p:txBody>
          <a:bodyPr>
            <a:normAutofit fontScale="90000"/>
          </a:bodyPr>
          <a:lstStyle/>
          <a:p>
            <a:pPr algn="l"/>
            <a:r>
              <a:rPr lang="en-GB" dirty="0" smtClean="0"/>
              <a:t>Example Process “Life”</a:t>
            </a:r>
            <a:endParaRPr lang="en-GB" dirty="0"/>
          </a:p>
        </p:txBody>
      </p:sp>
      <p:pic>
        <p:nvPicPr>
          <p:cNvPr id="16"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5208" y="327158"/>
            <a:ext cx="3798219" cy="151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695" y="2720788"/>
            <a:ext cx="6960900" cy="402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3479942" y="272078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6864318" y="3512876"/>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6864318" y="5961148"/>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3695966" y="2711496"/>
            <a:ext cx="2244186" cy="369332"/>
          </a:xfrm>
          <a:prstGeom prst="rect">
            <a:avLst/>
          </a:prstGeom>
          <a:noFill/>
        </p:spPr>
        <p:txBody>
          <a:bodyPr wrap="square" rtlCol="0">
            <a:spAutoFit/>
          </a:bodyPr>
          <a:lstStyle/>
          <a:p>
            <a:r>
              <a:rPr lang="en-GB" b="1" dirty="0" smtClean="0">
                <a:solidFill>
                  <a:srgbClr val="7030A0"/>
                </a:solidFill>
              </a:rPr>
              <a:t>Selected/Dispatched</a:t>
            </a:r>
            <a:endParaRPr lang="en-GB" b="1" dirty="0">
              <a:solidFill>
                <a:srgbClr val="7030A0"/>
              </a:solidFill>
            </a:endParaRPr>
          </a:p>
        </p:txBody>
      </p:sp>
      <p:sp>
        <p:nvSpPr>
          <p:cNvPr id="20" name="TextBox 19"/>
          <p:cNvSpPr txBox="1"/>
          <p:nvPr/>
        </p:nvSpPr>
        <p:spPr>
          <a:xfrm>
            <a:off x="1955836" y="2480054"/>
            <a:ext cx="2244186" cy="369332"/>
          </a:xfrm>
          <a:prstGeom prst="rect">
            <a:avLst/>
          </a:prstGeom>
          <a:noFill/>
        </p:spPr>
        <p:txBody>
          <a:bodyPr wrap="square" rtlCol="0">
            <a:spAutoFit/>
          </a:bodyPr>
          <a:lstStyle/>
          <a:p>
            <a:r>
              <a:rPr lang="en-GB" b="1" dirty="0" smtClean="0">
                <a:solidFill>
                  <a:schemeClr val="accent5">
                    <a:lumMod val="75000"/>
                  </a:schemeClr>
                </a:solidFill>
              </a:rPr>
              <a:t>READY</a:t>
            </a:r>
            <a:endParaRPr lang="en-GB" b="1" dirty="0">
              <a:solidFill>
                <a:schemeClr val="accent5">
                  <a:lumMod val="75000"/>
                </a:schemeClr>
              </a:solidFill>
            </a:endParaRPr>
          </a:p>
        </p:txBody>
      </p:sp>
      <p:sp>
        <p:nvSpPr>
          <p:cNvPr id="21" name="TextBox 20"/>
          <p:cNvSpPr txBox="1"/>
          <p:nvPr/>
        </p:nvSpPr>
        <p:spPr>
          <a:xfrm>
            <a:off x="6144238" y="2423464"/>
            <a:ext cx="2244186" cy="369332"/>
          </a:xfrm>
          <a:prstGeom prst="rect">
            <a:avLst/>
          </a:prstGeom>
          <a:noFill/>
        </p:spPr>
        <p:txBody>
          <a:bodyPr wrap="square" rtlCol="0">
            <a:spAutoFit/>
          </a:bodyPr>
          <a:lstStyle/>
          <a:p>
            <a:r>
              <a:rPr lang="en-GB" b="1" dirty="0" smtClean="0">
                <a:solidFill>
                  <a:schemeClr val="accent5">
                    <a:lumMod val="75000"/>
                  </a:schemeClr>
                </a:solidFill>
              </a:rPr>
              <a:t>RUNNING</a:t>
            </a:r>
            <a:endParaRPr lang="en-GB" b="1" dirty="0">
              <a:solidFill>
                <a:schemeClr val="accent5">
                  <a:lumMod val="75000"/>
                </a:schemeClr>
              </a:solidFill>
            </a:endParaRPr>
          </a:p>
        </p:txBody>
      </p:sp>
      <p:sp>
        <p:nvSpPr>
          <p:cNvPr id="22" name="TextBox 21"/>
          <p:cNvSpPr txBox="1"/>
          <p:nvPr/>
        </p:nvSpPr>
        <p:spPr>
          <a:xfrm>
            <a:off x="7728414" y="2575864"/>
            <a:ext cx="2244186" cy="369332"/>
          </a:xfrm>
          <a:prstGeom prst="rect">
            <a:avLst/>
          </a:prstGeom>
          <a:noFill/>
        </p:spPr>
        <p:txBody>
          <a:bodyPr wrap="square" rtlCol="0">
            <a:spAutoFit/>
          </a:bodyPr>
          <a:lstStyle/>
          <a:p>
            <a:r>
              <a:rPr lang="en-GB" b="1" dirty="0" smtClean="0">
                <a:solidFill>
                  <a:schemeClr val="accent5">
                    <a:lumMod val="75000"/>
                  </a:schemeClr>
                </a:solidFill>
              </a:rPr>
              <a:t>TERMINATED</a:t>
            </a:r>
            <a:endParaRPr lang="en-GB" b="1" dirty="0">
              <a:solidFill>
                <a:schemeClr val="accent5">
                  <a:lumMod val="75000"/>
                </a:schemeClr>
              </a:solidFill>
            </a:endParaRPr>
          </a:p>
        </p:txBody>
      </p:sp>
      <p:sp>
        <p:nvSpPr>
          <p:cNvPr id="23" name="TextBox 22"/>
          <p:cNvSpPr txBox="1"/>
          <p:nvPr/>
        </p:nvSpPr>
        <p:spPr>
          <a:xfrm>
            <a:off x="5052180" y="3359568"/>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4" name="TextBox 23"/>
          <p:cNvSpPr txBox="1"/>
          <p:nvPr/>
        </p:nvSpPr>
        <p:spPr>
          <a:xfrm>
            <a:off x="5052180" y="5792074"/>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5" name="TextBox 24"/>
          <p:cNvSpPr txBox="1"/>
          <p:nvPr/>
        </p:nvSpPr>
        <p:spPr>
          <a:xfrm>
            <a:off x="5048352" y="4912212"/>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3" name="5-Point Star 2"/>
          <p:cNvSpPr/>
          <p:nvPr/>
        </p:nvSpPr>
        <p:spPr>
          <a:xfrm>
            <a:off x="6163389" y="3472132"/>
            <a:ext cx="720080" cy="720080"/>
          </a:xfrm>
          <a:prstGeom prst="star5">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6732240" y="1556792"/>
            <a:ext cx="216024" cy="216024"/>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549662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85800"/>
            <a:ext cx="2962672" cy="1143000"/>
          </a:xfrm>
        </p:spPr>
        <p:txBody>
          <a:bodyPr>
            <a:normAutofit fontScale="90000"/>
          </a:bodyPr>
          <a:lstStyle/>
          <a:p>
            <a:pPr algn="l"/>
            <a:r>
              <a:rPr lang="en-GB" dirty="0" smtClean="0"/>
              <a:t>Example Process “Life”</a:t>
            </a:r>
            <a:endParaRPr lang="en-GB" dirty="0"/>
          </a:p>
        </p:txBody>
      </p:sp>
      <p:pic>
        <p:nvPicPr>
          <p:cNvPr id="16"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5208" y="327158"/>
            <a:ext cx="3798219" cy="151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695" y="2720788"/>
            <a:ext cx="6960900" cy="402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3479942" y="272078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6864318" y="3512876"/>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6864318" y="5961148"/>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3695966" y="2711496"/>
            <a:ext cx="2244186" cy="369332"/>
          </a:xfrm>
          <a:prstGeom prst="rect">
            <a:avLst/>
          </a:prstGeom>
          <a:noFill/>
        </p:spPr>
        <p:txBody>
          <a:bodyPr wrap="square" rtlCol="0">
            <a:spAutoFit/>
          </a:bodyPr>
          <a:lstStyle/>
          <a:p>
            <a:r>
              <a:rPr lang="en-GB" b="1" dirty="0" smtClean="0">
                <a:solidFill>
                  <a:srgbClr val="7030A0"/>
                </a:solidFill>
              </a:rPr>
              <a:t>Selected/Dispatched</a:t>
            </a:r>
            <a:endParaRPr lang="en-GB" b="1" dirty="0">
              <a:solidFill>
                <a:srgbClr val="7030A0"/>
              </a:solidFill>
            </a:endParaRPr>
          </a:p>
        </p:txBody>
      </p:sp>
      <p:sp>
        <p:nvSpPr>
          <p:cNvPr id="20" name="TextBox 19"/>
          <p:cNvSpPr txBox="1"/>
          <p:nvPr/>
        </p:nvSpPr>
        <p:spPr>
          <a:xfrm>
            <a:off x="1955836" y="2480054"/>
            <a:ext cx="2244186" cy="369332"/>
          </a:xfrm>
          <a:prstGeom prst="rect">
            <a:avLst/>
          </a:prstGeom>
          <a:noFill/>
        </p:spPr>
        <p:txBody>
          <a:bodyPr wrap="square" rtlCol="0">
            <a:spAutoFit/>
          </a:bodyPr>
          <a:lstStyle/>
          <a:p>
            <a:r>
              <a:rPr lang="en-GB" b="1" dirty="0" smtClean="0">
                <a:solidFill>
                  <a:schemeClr val="accent5">
                    <a:lumMod val="75000"/>
                  </a:schemeClr>
                </a:solidFill>
              </a:rPr>
              <a:t>READY</a:t>
            </a:r>
            <a:endParaRPr lang="en-GB" b="1" dirty="0">
              <a:solidFill>
                <a:schemeClr val="accent5">
                  <a:lumMod val="75000"/>
                </a:schemeClr>
              </a:solidFill>
            </a:endParaRPr>
          </a:p>
        </p:txBody>
      </p:sp>
      <p:sp>
        <p:nvSpPr>
          <p:cNvPr id="21" name="TextBox 20"/>
          <p:cNvSpPr txBox="1"/>
          <p:nvPr/>
        </p:nvSpPr>
        <p:spPr>
          <a:xfrm>
            <a:off x="6144238" y="2423464"/>
            <a:ext cx="2244186" cy="369332"/>
          </a:xfrm>
          <a:prstGeom prst="rect">
            <a:avLst/>
          </a:prstGeom>
          <a:noFill/>
        </p:spPr>
        <p:txBody>
          <a:bodyPr wrap="square" rtlCol="0">
            <a:spAutoFit/>
          </a:bodyPr>
          <a:lstStyle/>
          <a:p>
            <a:r>
              <a:rPr lang="en-GB" b="1" dirty="0" smtClean="0">
                <a:solidFill>
                  <a:schemeClr val="accent5">
                    <a:lumMod val="75000"/>
                  </a:schemeClr>
                </a:solidFill>
              </a:rPr>
              <a:t>RUNNING</a:t>
            </a:r>
            <a:endParaRPr lang="en-GB" b="1" dirty="0">
              <a:solidFill>
                <a:schemeClr val="accent5">
                  <a:lumMod val="75000"/>
                </a:schemeClr>
              </a:solidFill>
            </a:endParaRPr>
          </a:p>
        </p:txBody>
      </p:sp>
      <p:sp>
        <p:nvSpPr>
          <p:cNvPr id="22" name="TextBox 21"/>
          <p:cNvSpPr txBox="1"/>
          <p:nvPr/>
        </p:nvSpPr>
        <p:spPr>
          <a:xfrm>
            <a:off x="7728414" y="2575864"/>
            <a:ext cx="2244186" cy="369332"/>
          </a:xfrm>
          <a:prstGeom prst="rect">
            <a:avLst/>
          </a:prstGeom>
          <a:noFill/>
        </p:spPr>
        <p:txBody>
          <a:bodyPr wrap="square" rtlCol="0">
            <a:spAutoFit/>
          </a:bodyPr>
          <a:lstStyle/>
          <a:p>
            <a:r>
              <a:rPr lang="en-GB" b="1" dirty="0" smtClean="0">
                <a:solidFill>
                  <a:schemeClr val="accent5">
                    <a:lumMod val="75000"/>
                  </a:schemeClr>
                </a:solidFill>
              </a:rPr>
              <a:t>TERMINATED</a:t>
            </a:r>
            <a:endParaRPr lang="en-GB" b="1" dirty="0">
              <a:solidFill>
                <a:schemeClr val="accent5">
                  <a:lumMod val="75000"/>
                </a:schemeClr>
              </a:solidFill>
            </a:endParaRPr>
          </a:p>
        </p:txBody>
      </p:sp>
      <p:sp>
        <p:nvSpPr>
          <p:cNvPr id="23" name="TextBox 22"/>
          <p:cNvSpPr txBox="1"/>
          <p:nvPr/>
        </p:nvSpPr>
        <p:spPr>
          <a:xfrm>
            <a:off x="5052180" y="3359568"/>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4" name="TextBox 23"/>
          <p:cNvSpPr txBox="1"/>
          <p:nvPr/>
        </p:nvSpPr>
        <p:spPr>
          <a:xfrm>
            <a:off x="5052180" y="5792074"/>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5" name="TextBox 24"/>
          <p:cNvSpPr txBox="1"/>
          <p:nvPr/>
        </p:nvSpPr>
        <p:spPr>
          <a:xfrm>
            <a:off x="5048352" y="4912212"/>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3" name="5-Point Star 2"/>
          <p:cNvSpPr/>
          <p:nvPr/>
        </p:nvSpPr>
        <p:spPr>
          <a:xfrm>
            <a:off x="3660940" y="3429000"/>
            <a:ext cx="720080" cy="720080"/>
          </a:xfrm>
          <a:prstGeom prst="star5">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6732240" y="1556792"/>
            <a:ext cx="216024" cy="216024"/>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623079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85800"/>
            <a:ext cx="2962672" cy="1143000"/>
          </a:xfrm>
        </p:spPr>
        <p:txBody>
          <a:bodyPr>
            <a:normAutofit fontScale="90000"/>
          </a:bodyPr>
          <a:lstStyle/>
          <a:p>
            <a:pPr algn="l"/>
            <a:r>
              <a:rPr lang="en-GB" dirty="0" smtClean="0"/>
              <a:t>Example Process “Life”</a:t>
            </a:r>
            <a:endParaRPr lang="en-GB" dirty="0"/>
          </a:p>
        </p:txBody>
      </p:sp>
      <p:pic>
        <p:nvPicPr>
          <p:cNvPr id="16"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5208" y="327158"/>
            <a:ext cx="3798219" cy="151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695" y="2720788"/>
            <a:ext cx="6960900" cy="402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3479942" y="272078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6864318" y="3512876"/>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6864318" y="5961148"/>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3695966" y="2711496"/>
            <a:ext cx="2244186" cy="369332"/>
          </a:xfrm>
          <a:prstGeom prst="rect">
            <a:avLst/>
          </a:prstGeom>
          <a:noFill/>
        </p:spPr>
        <p:txBody>
          <a:bodyPr wrap="square" rtlCol="0">
            <a:spAutoFit/>
          </a:bodyPr>
          <a:lstStyle/>
          <a:p>
            <a:r>
              <a:rPr lang="en-GB" b="1" dirty="0" smtClean="0">
                <a:solidFill>
                  <a:srgbClr val="7030A0"/>
                </a:solidFill>
              </a:rPr>
              <a:t>Selected/Dispatched</a:t>
            </a:r>
            <a:endParaRPr lang="en-GB" b="1" dirty="0">
              <a:solidFill>
                <a:srgbClr val="7030A0"/>
              </a:solidFill>
            </a:endParaRPr>
          </a:p>
        </p:txBody>
      </p:sp>
      <p:sp>
        <p:nvSpPr>
          <p:cNvPr id="20" name="TextBox 19"/>
          <p:cNvSpPr txBox="1"/>
          <p:nvPr/>
        </p:nvSpPr>
        <p:spPr>
          <a:xfrm>
            <a:off x="1955836" y="2480054"/>
            <a:ext cx="2244186" cy="369332"/>
          </a:xfrm>
          <a:prstGeom prst="rect">
            <a:avLst/>
          </a:prstGeom>
          <a:noFill/>
        </p:spPr>
        <p:txBody>
          <a:bodyPr wrap="square" rtlCol="0">
            <a:spAutoFit/>
          </a:bodyPr>
          <a:lstStyle/>
          <a:p>
            <a:r>
              <a:rPr lang="en-GB" b="1" dirty="0" smtClean="0">
                <a:solidFill>
                  <a:schemeClr val="accent5">
                    <a:lumMod val="75000"/>
                  </a:schemeClr>
                </a:solidFill>
              </a:rPr>
              <a:t>READY</a:t>
            </a:r>
            <a:endParaRPr lang="en-GB" b="1" dirty="0">
              <a:solidFill>
                <a:schemeClr val="accent5">
                  <a:lumMod val="75000"/>
                </a:schemeClr>
              </a:solidFill>
            </a:endParaRPr>
          </a:p>
        </p:txBody>
      </p:sp>
      <p:sp>
        <p:nvSpPr>
          <p:cNvPr id="21" name="TextBox 20"/>
          <p:cNvSpPr txBox="1"/>
          <p:nvPr/>
        </p:nvSpPr>
        <p:spPr>
          <a:xfrm>
            <a:off x="6144238" y="2423464"/>
            <a:ext cx="2244186" cy="369332"/>
          </a:xfrm>
          <a:prstGeom prst="rect">
            <a:avLst/>
          </a:prstGeom>
          <a:noFill/>
        </p:spPr>
        <p:txBody>
          <a:bodyPr wrap="square" rtlCol="0">
            <a:spAutoFit/>
          </a:bodyPr>
          <a:lstStyle/>
          <a:p>
            <a:r>
              <a:rPr lang="en-GB" b="1" dirty="0" smtClean="0">
                <a:solidFill>
                  <a:schemeClr val="accent5">
                    <a:lumMod val="75000"/>
                  </a:schemeClr>
                </a:solidFill>
              </a:rPr>
              <a:t>RUNNING</a:t>
            </a:r>
            <a:endParaRPr lang="en-GB" b="1" dirty="0">
              <a:solidFill>
                <a:schemeClr val="accent5">
                  <a:lumMod val="75000"/>
                </a:schemeClr>
              </a:solidFill>
            </a:endParaRPr>
          </a:p>
        </p:txBody>
      </p:sp>
      <p:sp>
        <p:nvSpPr>
          <p:cNvPr id="22" name="TextBox 21"/>
          <p:cNvSpPr txBox="1"/>
          <p:nvPr/>
        </p:nvSpPr>
        <p:spPr>
          <a:xfrm>
            <a:off x="7728414" y="2575864"/>
            <a:ext cx="2244186" cy="369332"/>
          </a:xfrm>
          <a:prstGeom prst="rect">
            <a:avLst/>
          </a:prstGeom>
          <a:noFill/>
        </p:spPr>
        <p:txBody>
          <a:bodyPr wrap="square" rtlCol="0">
            <a:spAutoFit/>
          </a:bodyPr>
          <a:lstStyle/>
          <a:p>
            <a:r>
              <a:rPr lang="en-GB" b="1" dirty="0" smtClean="0">
                <a:solidFill>
                  <a:schemeClr val="accent5">
                    <a:lumMod val="75000"/>
                  </a:schemeClr>
                </a:solidFill>
              </a:rPr>
              <a:t>TERMINATED</a:t>
            </a:r>
            <a:endParaRPr lang="en-GB" b="1" dirty="0">
              <a:solidFill>
                <a:schemeClr val="accent5">
                  <a:lumMod val="75000"/>
                </a:schemeClr>
              </a:solidFill>
            </a:endParaRPr>
          </a:p>
        </p:txBody>
      </p:sp>
      <p:sp>
        <p:nvSpPr>
          <p:cNvPr id="23" name="TextBox 22"/>
          <p:cNvSpPr txBox="1"/>
          <p:nvPr/>
        </p:nvSpPr>
        <p:spPr>
          <a:xfrm>
            <a:off x="5052180" y="3359568"/>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4" name="TextBox 23"/>
          <p:cNvSpPr txBox="1"/>
          <p:nvPr/>
        </p:nvSpPr>
        <p:spPr>
          <a:xfrm>
            <a:off x="5052180" y="5792074"/>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5" name="TextBox 24"/>
          <p:cNvSpPr txBox="1"/>
          <p:nvPr/>
        </p:nvSpPr>
        <p:spPr>
          <a:xfrm>
            <a:off x="5048352" y="4912212"/>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3" name="5-Point Star 2"/>
          <p:cNvSpPr/>
          <p:nvPr/>
        </p:nvSpPr>
        <p:spPr>
          <a:xfrm>
            <a:off x="1979712" y="3429000"/>
            <a:ext cx="720080" cy="720080"/>
          </a:xfrm>
          <a:prstGeom prst="star5">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6732240" y="1556792"/>
            <a:ext cx="216024" cy="216024"/>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266044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85800"/>
            <a:ext cx="2962672" cy="1143000"/>
          </a:xfrm>
        </p:spPr>
        <p:txBody>
          <a:bodyPr>
            <a:normAutofit fontScale="90000"/>
          </a:bodyPr>
          <a:lstStyle/>
          <a:p>
            <a:pPr algn="l"/>
            <a:r>
              <a:rPr lang="en-GB" dirty="0" smtClean="0"/>
              <a:t>Example Process “Life”</a:t>
            </a:r>
            <a:endParaRPr lang="en-GB" dirty="0"/>
          </a:p>
        </p:txBody>
      </p:sp>
      <p:pic>
        <p:nvPicPr>
          <p:cNvPr id="16"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5208" y="327158"/>
            <a:ext cx="3798219" cy="151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695" y="2720788"/>
            <a:ext cx="6960900" cy="402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3479942" y="272078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6864318" y="3512876"/>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6864318" y="5961148"/>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3695966" y="2711496"/>
            <a:ext cx="2244186" cy="369332"/>
          </a:xfrm>
          <a:prstGeom prst="rect">
            <a:avLst/>
          </a:prstGeom>
          <a:noFill/>
        </p:spPr>
        <p:txBody>
          <a:bodyPr wrap="square" rtlCol="0">
            <a:spAutoFit/>
          </a:bodyPr>
          <a:lstStyle/>
          <a:p>
            <a:r>
              <a:rPr lang="en-GB" b="1" dirty="0" smtClean="0">
                <a:solidFill>
                  <a:srgbClr val="7030A0"/>
                </a:solidFill>
              </a:rPr>
              <a:t>Selected/Dispatched</a:t>
            </a:r>
            <a:endParaRPr lang="en-GB" b="1" dirty="0">
              <a:solidFill>
                <a:srgbClr val="7030A0"/>
              </a:solidFill>
            </a:endParaRPr>
          </a:p>
        </p:txBody>
      </p:sp>
      <p:sp>
        <p:nvSpPr>
          <p:cNvPr id="20" name="TextBox 19"/>
          <p:cNvSpPr txBox="1"/>
          <p:nvPr/>
        </p:nvSpPr>
        <p:spPr>
          <a:xfrm>
            <a:off x="1955836" y="2480054"/>
            <a:ext cx="2244186" cy="369332"/>
          </a:xfrm>
          <a:prstGeom prst="rect">
            <a:avLst/>
          </a:prstGeom>
          <a:noFill/>
        </p:spPr>
        <p:txBody>
          <a:bodyPr wrap="square" rtlCol="0">
            <a:spAutoFit/>
          </a:bodyPr>
          <a:lstStyle/>
          <a:p>
            <a:r>
              <a:rPr lang="en-GB" b="1" dirty="0" smtClean="0">
                <a:solidFill>
                  <a:schemeClr val="accent5">
                    <a:lumMod val="75000"/>
                  </a:schemeClr>
                </a:solidFill>
              </a:rPr>
              <a:t>READY</a:t>
            </a:r>
            <a:endParaRPr lang="en-GB" b="1" dirty="0">
              <a:solidFill>
                <a:schemeClr val="accent5">
                  <a:lumMod val="75000"/>
                </a:schemeClr>
              </a:solidFill>
            </a:endParaRPr>
          </a:p>
        </p:txBody>
      </p:sp>
      <p:sp>
        <p:nvSpPr>
          <p:cNvPr id="21" name="TextBox 20"/>
          <p:cNvSpPr txBox="1"/>
          <p:nvPr/>
        </p:nvSpPr>
        <p:spPr>
          <a:xfrm>
            <a:off x="6144238" y="2423464"/>
            <a:ext cx="2244186" cy="369332"/>
          </a:xfrm>
          <a:prstGeom prst="rect">
            <a:avLst/>
          </a:prstGeom>
          <a:noFill/>
        </p:spPr>
        <p:txBody>
          <a:bodyPr wrap="square" rtlCol="0">
            <a:spAutoFit/>
          </a:bodyPr>
          <a:lstStyle/>
          <a:p>
            <a:r>
              <a:rPr lang="en-GB" b="1" dirty="0" smtClean="0">
                <a:solidFill>
                  <a:schemeClr val="accent5">
                    <a:lumMod val="75000"/>
                  </a:schemeClr>
                </a:solidFill>
              </a:rPr>
              <a:t>RUNNING</a:t>
            </a:r>
            <a:endParaRPr lang="en-GB" b="1" dirty="0">
              <a:solidFill>
                <a:schemeClr val="accent5">
                  <a:lumMod val="75000"/>
                </a:schemeClr>
              </a:solidFill>
            </a:endParaRPr>
          </a:p>
        </p:txBody>
      </p:sp>
      <p:sp>
        <p:nvSpPr>
          <p:cNvPr id="22" name="TextBox 21"/>
          <p:cNvSpPr txBox="1"/>
          <p:nvPr/>
        </p:nvSpPr>
        <p:spPr>
          <a:xfrm>
            <a:off x="7728414" y="2575864"/>
            <a:ext cx="2244186" cy="369332"/>
          </a:xfrm>
          <a:prstGeom prst="rect">
            <a:avLst/>
          </a:prstGeom>
          <a:noFill/>
        </p:spPr>
        <p:txBody>
          <a:bodyPr wrap="square" rtlCol="0">
            <a:spAutoFit/>
          </a:bodyPr>
          <a:lstStyle/>
          <a:p>
            <a:r>
              <a:rPr lang="en-GB" b="1" dirty="0" smtClean="0">
                <a:solidFill>
                  <a:schemeClr val="accent5">
                    <a:lumMod val="75000"/>
                  </a:schemeClr>
                </a:solidFill>
              </a:rPr>
              <a:t>TERMINATED</a:t>
            </a:r>
            <a:endParaRPr lang="en-GB" b="1" dirty="0">
              <a:solidFill>
                <a:schemeClr val="accent5">
                  <a:lumMod val="75000"/>
                </a:schemeClr>
              </a:solidFill>
            </a:endParaRPr>
          </a:p>
        </p:txBody>
      </p:sp>
      <p:sp>
        <p:nvSpPr>
          <p:cNvPr id="23" name="TextBox 22"/>
          <p:cNvSpPr txBox="1"/>
          <p:nvPr/>
        </p:nvSpPr>
        <p:spPr>
          <a:xfrm>
            <a:off x="5052180" y="3359568"/>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4" name="TextBox 23"/>
          <p:cNvSpPr txBox="1"/>
          <p:nvPr/>
        </p:nvSpPr>
        <p:spPr>
          <a:xfrm>
            <a:off x="5052180" y="5792074"/>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5" name="TextBox 24"/>
          <p:cNvSpPr txBox="1"/>
          <p:nvPr/>
        </p:nvSpPr>
        <p:spPr>
          <a:xfrm>
            <a:off x="5048352" y="4912212"/>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3" name="5-Point Star 2"/>
          <p:cNvSpPr/>
          <p:nvPr/>
        </p:nvSpPr>
        <p:spPr>
          <a:xfrm>
            <a:off x="2555776" y="2492896"/>
            <a:ext cx="720080" cy="720080"/>
          </a:xfrm>
          <a:prstGeom prst="star5">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6099934" y="884010"/>
            <a:ext cx="216024" cy="216024"/>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861610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Layer Q1</a:t>
            </a:r>
            <a:endParaRPr lang="en-GB" dirty="0"/>
          </a:p>
        </p:txBody>
      </p:sp>
      <p:sp>
        <p:nvSpPr>
          <p:cNvPr id="3" name="Content Placeholder 2"/>
          <p:cNvSpPr>
            <a:spLocks noGrp="1"/>
          </p:cNvSpPr>
          <p:nvPr>
            <p:ph idx="1"/>
          </p:nvPr>
        </p:nvSpPr>
        <p:spPr>
          <a:xfrm>
            <a:off x="457200" y="1600200"/>
            <a:ext cx="8229600" cy="5257800"/>
          </a:xfrm>
        </p:spPr>
        <p:txBody>
          <a:bodyPr>
            <a:noAutofit/>
          </a:bodyPr>
          <a:lstStyle/>
          <a:p>
            <a:pPr marL="0" lvl="0" indent="0">
              <a:buNone/>
            </a:pPr>
            <a:r>
              <a:rPr lang="en-GB" sz="2400" dirty="0" smtClean="0"/>
              <a:t>“Discuss the two types of HTTP messages. Include in your discussion methods and header information. Explain how a client can get a web page with multiple objects that reside in the same server. In your answer include what </a:t>
            </a:r>
            <a:r>
              <a:rPr lang="en-GB" sz="2400" dirty="0"/>
              <a:t>factors might increase the overall time to load the web </a:t>
            </a:r>
            <a:r>
              <a:rPr lang="en-GB" sz="2400" dirty="0" smtClean="0"/>
              <a:t>page.”</a:t>
            </a:r>
            <a:endParaRPr lang="en-GB" sz="2400" dirty="0"/>
          </a:p>
          <a:p>
            <a:pPr marL="0" indent="0">
              <a:buNone/>
            </a:pPr>
            <a:endParaRPr lang="en-GB" sz="2400" dirty="0" smtClean="0"/>
          </a:p>
          <a:p>
            <a:pPr marL="0" indent="0">
              <a:buNone/>
            </a:pPr>
            <a:r>
              <a:rPr lang="en-GB" sz="2400" i="1" dirty="0" smtClean="0"/>
              <a:t>Refer to Computer Networking book…</a:t>
            </a:r>
          </a:p>
          <a:p>
            <a:pPr marL="0" lvl="1" indent="0">
              <a:buNone/>
            </a:pPr>
            <a:r>
              <a:rPr lang="en-GB" sz="2000" i="1" dirty="0" smtClean="0"/>
              <a:t>2.2 (The Web and HTTP) [p. 126]</a:t>
            </a:r>
          </a:p>
          <a:p>
            <a:pPr marL="457200" lvl="1" indent="-457200">
              <a:buClr>
                <a:srgbClr val="C00000"/>
              </a:buClr>
              <a:buFont typeface="Arial" panose="020B0604020202020204" pitchFamily="34" charset="0"/>
              <a:buChar char="•"/>
            </a:pPr>
            <a:r>
              <a:rPr lang="en-GB" sz="2000" i="1" dirty="0" smtClean="0"/>
              <a:t>2.2.1 (Overview of HTTP) [p. 126]</a:t>
            </a:r>
          </a:p>
          <a:p>
            <a:pPr marL="457200" lvl="1" indent="-457200">
              <a:buClr>
                <a:srgbClr val="C00000"/>
              </a:buClr>
              <a:buFont typeface="Arial" panose="020B0604020202020204" pitchFamily="34" charset="0"/>
              <a:buChar char="•"/>
            </a:pPr>
            <a:r>
              <a:rPr lang="en-GB" sz="2000" i="1" dirty="0" smtClean="0"/>
              <a:t>2.2.2 (Non-Persistent and Persistent Connections) [p. 128]</a:t>
            </a:r>
          </a:p>
          <a:p>
            <a:pPr marL="457200" lvl="1" indent="-457200">
              <a:buClr>
                <a:srgbClr val="C00000"/>
              </a:buClr>
              <a:buFont typeface="Arial" panose="020B0604020202020204" pitchFamily="34" charset="0"/>
              <a:buChar char="•"/>
            </a:pPr>
            <a:r>
              <a:rPr lang="en-GB" sz="2000" i="1" dirty="0" smtClean="0"/>
              <a:t>2.2.3 (HTTP Message Format) [p. 131]</a:t>
            </a:r>
          </a:p>
          <a:p>
            <a:pPr marL="457200" lvl="1" indent="-457200">
              <a:buClr>
                <a:srgbClr val="C00000"/>
              </a:buClr>
              <a:buFont typeface="Arial" panose="020B0604020202020204" pitchFamily="34" charset="0"/>
              <a:buChar char="•"/>
            </a:pPr>
            <a:endParaRPr lang="en-GB" sz="2000" dirty="0" smtClean="0"/>
          </a:p>
          <a:p>
            <a:pPr marL="457200" lvl="1" indent="-457200">
              <a:buClr>
                <a:srgbClr val="C00000"/>
              </a:buClr>
              <a:buFont typeface="Arial" panose="020B0604020202020204" pitchFamily="34" charset="0"/>
              <a:buChar char="•"/>
            </a:pPr>
            <a:r>
              <a:rPr lang="en-GB" sz="2000" dirty="0" smtClean="0"/>
              <a:t>discussed </a:t>
            </a:r>
            <a:r>
              <a:rPr lang="en-GB" sz="2000" dirty="0"/>
              <a:t>in “Application layer I</a:t>
            </a:r>
            <a:r>
              <a:rPr lang="en-GB" sz="2000" dirty="0" smtClean="0"/>
              <a:t>”</a:t>
            </a:r>
            <a:endParaRPr lang="en-GB" sz="2000" i="1" dirty="0" smtClean="0"/>
          </a:p>
          <a:p>
            <a:pPr marL="0" lvl="1" indent="0">
              <a:buNone/>
            </a:pPr>
            <a:endParaRPr lang="en-GB" sz="2000" i="1" dirty="0" smtClean="0"/>
          </a:p>
          <a:p>
            <a:pPr marL="0" lvl="1" indent="0">
              <a:buNone/>
            </a:pPr>
            <a:endParaRPr lang="en-GB" sz="1800" i="1" dirty="0" smtClean="0"/>
          </a:p>
          <a:p>
            <a:pPr marL="0" lvl="1" indent="0">
              <a:buNone/>
            </a:pPr>
            <a:endParaRPr lang="en-GB" sz="1800" dirty="0" smtClean="0"/>
          </a:p>
          <a:p>
            <a:pPr marL="0" lvl="1" indent="0">
              <a:buNone/>
            </a:pPr>
            <a:endParaRPr lang="en-GB" sz="2000" dirty="0" smtClean="0"/>
          </a:p>
          <a:p>
            <a:endParaRPr lang="en-GB" sz="2400" dirty="0"/>
          </a:p>
        </p:txBody>
      </p:sp>
      <p:pic>
        <p:nvPicPr>
          <p:cNvPr id="4" name="Picture 3"/>
          <p:cNvPicPr>
            <a:picLocks noChangeAspect="1"/>
          </p:cNvPicPr>
          <p:nvPr/>
        </p:nvPicPr>
        <p:blipFill>
          <a:blip r:embed="rId3"/>
          <a:stretch>
            <a:fillRect/>
          </a:stretch>
        </p:blipFill>
        <p:spPr>
          <a:xfrm>
            <a:off x="7236296" y="3249019"/>
            <a:ext cx="1582044" cy="1960161"/>
          </a:xfrm>
          <a:prstGeom prst="rect">
            <a:avLst/>
          </a:prstGeom>
        </p:spPr>
      </p:pic>
      <p:pic>
        <p:nvPicPr>
          <p:cNvPr id="7" name="Picture 6"/>
          <p:cNvPicPr>
            <a:picLocks noChangeAspect="1"/>
          </p:cNvPicPr>
          <p:nvPr/>
        </p:nvPicPr>
        <p:blipFill>
          <a:blip r:embed="rId4"/>
          <a:stretch>
            <a:fillRect/>
          </a:stretch>
        </p:blipFill>
        <p:spPr>
          <a:xfrm>
            <a:off x="5940152" y="5918314"/>
            <a:ext cx="2975737" cy="908719"/>
          </a:xfrm>
          <a:prstGeom prst="rect">
            <a:avLst/>
          </a:prstGeom>
        </p:spPr>
      </p:pic>
    </p:spTree>
    <p:extLst>
      <p:ext uri="{BB962C8B-B14F-4D97-AF65-F5344CB8AC3E}">
        <p14:creationId xmlns:p14="http://schemas.microsoft.com/office/powerpoint/2010/main" val="33577660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Schedulers</a:t>
            </a:r>
            <a:endParaRPr lang="en-GB" dirty="0"/>
          </a:p>
        </p:txBody>
      </p:sp>
      <p:sp>
        <p:nvSpPr>
          <p:cNvPr id="3" name="Content Placeholder 2"/>
          <p:cNvSpPr>
            <a:spLocks noGrp="1"/>
          </p:cNvSpPr>
          <p:nvPr>
            <p:ph idx="1"/>
          </p:nvPr>
        </p:nvSpPr>
        <p:spPr>
          <a:xfrm>
            <a:off x="457200" y="1268760"/>
            <a:ext cx="8229600" cy="5257800"/>
          </a:xfrm>
        </p:spPr>
        <p:txBody>
          <a:bodyPr>
            <a:normAutofit lnSpcReduction="10000"/>
          </a:bodyPr>
          <a:lstStyle/>
          <a:p>
            <a:r>
              <a:rPr lang="en-US" altLang="en-US" sz="2000" dirty="0"/>
              <a:t>Short-term scheduler  (or CPU scheduler) </a:t>
            </a:r>
            <a:endParaRPr lang="en-US" altLang="en-US" sz="2000" dirty="0" smtClean="0"/>
          </a:p>
          <a:p>
            <a:pPr lvl="1"/>
            <a:r>
              <a:rPr lang="en-US" altLang="en-US" sz="2000" dirty="0" smtClean="0"/>
              <a:t>Selects </a:t>
            </a:r>
            <a:r>
              <a:rPr lang="en-US" altLang="en-US" sz="2000" dirty="0"/>
              <a:t>which process should be executed next and allocates CPU</a:t>
            </a:r>
          </a:p>
          <a:p>
            <a:pPr lvl="1"/>
            <a:r>
              <a:rPr lang="en-US" altLang="en-US" sz="2000" dirty="0"/>
              <a:t>Sometimes the only scheduler in a system</a:t>
            </a:r>
          </a:p>
          <a:p>
            <a:pPr lvl="1"/>
            <a:r>
              <a:rPr lang="en-US" altLang="en-US" sz="2000" dirty="0"/>
              <a:t>Short-term scheduler is invoked frequently (milliseconds) </a:t>
            </a:r>
            <a:r>
              <a:rPr lang="en-US" altLang="en-US" sz="2000" dirty="0">
                <a:sym typeface="Symbol" pitchFamily="18" charset="2"/>
              </a:rPr>
              <a:t> (must be fast)</a:t>
            </a:r>
            <a:endParaRPr lang="en-US" altLang="en-US" sz="1000" dirty="0">
              <a:sym typeface="Symbol" pitchFamily="18" charset="2"/>
            </a:endParaRPr>
          </a:p>
          <a:p>
            <a:r>
              <a:rPr lang="en-US" altLang="en-US" sz="2000" dirty="0"/>
              <a:t>Long-term scheduler  (or job scheduler) </a:t>
            </a:r>
            <a:endParaRPr lang="en-US" altLang="en-US" sz="2000" dirty="0" smtClean="0"/>
          </a:p>
          <a:p>
            <a:pPr lvl="1"/>
            <a:r>
              <a:rPr lang="en-US" altLang="en-US" sz="2000" dirty="0" smtClean="0"/>
              <a:t>Selects </a:t>
            </a:r>
            <a:r>
              <a:rPr lang="en-US" altLang="en-US" sz="2000" dirty="0"/>
              <a:t>which processes should be brought into the ready queue</a:t>
            </a:r>
          </a:p>
          <a:p>
            <a:pPr lvl="1"/>
            <a:r>
              <a:rPr lang="en-US" altLang="en-US" sz="2000" dirty="0">
                <a:sym typeface="Symbol" pitchFamily="18" charset="2"/>
              </a:rPr>
              <a:t>Long-term scheduler is invoked  infrequently (seconds, minutes)  (may be slow)</a:t>
            </a:r>
            <a:endParaRPr lang="en-US" altLang="en-US" sz="1000" dirty="0">
              <a:sym typeface="Symbol" pitchFamily="18" charset="2"/>
            </a:endParaRPr>
          </a:p>
          <a:p>
            <a:pPr lvl="1"/>
            <a:r>
              <a:rPr lang="en-US" altLang="en-US" sz="2000" dirty="0">
                <a:sym typeface="Symbol" pitchFamily="18" charset="2"/>
              </a:rPr>
              <a:t>The long-term scheduler controls the degree of multiprogramming</a:t>
            </a:r>
            <a:endParaRPr lang="en-US" altLang="en-US" sz="1000" i="1" dirty="0">
              <a:sym typeface="Symbol" pitchFamily="18" charset="2"/>
            </a:endParaRPr>
          </a:p>
          <a:p>
            <a:r>
              <a:rPr lang="en-US" altLang="en-US" sz="2000" dirty="0">
                <a:sym typeface="Symbol" pitchFamily="18" charset="2"/>
              </a:rPr>
              <a:t>Processes can be described as either:</a:t>
            </a:r>
          </a:p>
          <a:p>
            <a:pPr lvl="1"/>
            <a:r>
              <a:rPr lang="en-US" altLang="en-US" sz="2000" dirty="0">
                <a:sym typeface="Symbol" pitchFamily="18" charset="2"/>
              </a:rPr>
              <a:t>I/O-bound process – spends more time doing I/O than computations, many short CPU bursts</a:t>
            </a:r>
          </a:p>
          <a:p>
            <a:pPr lvl="1"/>
            <a:r>
              <a:rPr lang="en-US" altLang="en-US" sz="2000" dirty="0">
                <a:sym typeface="Symbol" pitchFamily="18" charset="2"/>
              </a:rPr>
              <a:t>CPU-bound process – spends more time doing computations; few very long CPU bursts</a:t>
            </a:r>
          </a:p>
          <a:p>
            <a:r>
              <a:rPr lang="en-US" altLang="en-US" sz="2000" dirty="0">
                <a:sym typeface="Symbol" pitchFamily="18" charset="2"/>
              </a:rPr>
              <a:t>Long-term scheduler strives for good </a:t>
            </a:r>
            <a:r>
              <a:rPr lang="en-US" altLang="en-US" sz="2000" i="1" dirty="0">
                <a:sym typeface="Symbol" pitchFamily="18" charset="2"/>
              </a:rPr>
              <a:t>process mix</a:t>
            </a:r>
            <a:endParaRPr lang="en-US" altLang="en-US" sz="1800" dirty="0">
              <a:sym typeface="Symbol" pitchFamily="18" charset="2"/>
            </a:endParaRPr>
          </a:p>
          <a:p>
            <a:endParaRPr lang="en-GB" dirty="0"/>
          </a:p>
        </p:txBody>
      </p:sp>
    </p:spTree>
    <p:extLst>
      <p:ext uri="{BB962C8B-B14F-4D97-AF65-F5344CB8AC3E}">
        <p14:creationId xmlns:p14="http://schemas.microsoft.com/office/powerpoint/2010/main" val="12273209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Threads Q1</a:t>
            </a:r>
            <a:endParaRPr lang="en-GB" dirty="0"/>
          </a:p>
        </p:txBody>
      </p:sp>
      <p:sp>
        <p:nvSpPr>
          <p:cNvPr id="3" name="Content Placeholder 2"/>
          <p:cNvSpPr>
            <a:spLocks noGrp="1"/>
          </p:cNvSpPr>
          <p:nvPr>
            <p:ph idx="1"/>
          </p:nvPr>
        </p:nvSpPr>
        <p:spPr>
          <a:xfrm>
            <a:off x="457200" y="1600200"/>
            <a:ext cx="8229600" cy="5257800"/>
          </a:xfrm>
        </p:spPr>
        <p:txBody>
          <a:bodyPr>
            <a:noAutofit/>
          </a:bodyPr>
          <a:lstStyle/>
          <a:p>
            <a:pPr marL="0" lvl="0" indent="0">
              <a:buNone/>
            </a:pPr>
            <a:r>
              <a:rPr lang="en-GB" sz="2400" dirty="0" smtClean="0"/>
              <a:t>“What </a:t>
            </a:r>
            <a:r>
              <a:rPr lang="en-GB" sz="2400" dirty="0"/>
              <a:t>is the difference between a single threaded process and a multi-threaded process? </a:t>
            </a:r>
            <a:r>
              <a:rPr lang="en-GB" sz="2400" dirty="0" smtClean="0"/>
              <a:t>Discuss, </a:t>
            </a:r>
            <a:r>
              <a:rPr lang="en-GB" sz="2400" dirty="0"/>
              <a:t>using detailed </a:t>
            </a:r>
            <a:r>
              <a:rPr lang="en-GB" sz="2400" dirty="0" smtClean="0"/>
              <a:t>examples, THREE </a:t>
            </a:r>
            <a:r>
              <a:rPr lang="en-GB" sz="2400" dirty="0"/>
              <a:t>key benefits of threads when compared to single threaded approaches</a:t>
            </a:r>
            <a:r>
              <a:rPr lang="en-GB" sz="2400" dirty="0" smtClean="0"/>
              <a:t>.” </a:t>
            </a:r>
            <a:endParaRPr lang="en-GB" sz="2400" dirty="0"/>
          </a:p>
          <a:p>
            <a:pPr marL="0" indent="0">
              <a:buNone/>
            </a:pPr>
            <a:endParaRPr lang="en-GB" sz="2400" dirty="0" smtClean="0"/>
          </a:p>
          <a:p>
            <a:pPr marL="0" indent="0">
              <a:buNone/>
            </a:pPr>
            <a:r>
              <a:rPr lang="en-GB" sz="2400" i="1" dirty="0" smtClean="0"/>
              <a:t>Refer to Operating Systems Concepts book…</a:t>
            </a:r>
          </a:p>
          <a:p>
            <a:pPr marL="0" lvl="1" indent="0">
              <a:buClr>
                <a:srgbClr val="C00000"/>
              </a:buClr>
              <a:buNone/>
            </a:pPr>
            <a:r>
              <a:rPr lang="en-GB" sz="2000" i="1" dirty="0" smtClean="0"/>
              <a:t>4.1 (Overview) </a:t>
            </a:r>
            <a:r>
              <a:rPr lang="en-GB" sz="2000" i="1" dirty="0"/>
              <a:t>[p. </a:t>
            </a:r>
            <a:r>
              <a:rPr lang="en-GB" sz="2000" i="1" dirty="0" smtClean="0"/>
              <a:t>163]</a:t>
            </a:r>
            <a:endParaRPr lang="en-GB" sz="2000" i="1" dirty="0"/>
          </a:p>
          <a:p>
            <a:pPr marL="457200" lvl="1" indent="-457200">
              <a:buClr>
                <a:srgbClr val="C00000"/>
              </a:buClr>
              <a:buFont typeface="Arial" panose="020B0604020202020204" pitchFamily="34" charset="0"/>
              <a:buChar char="•"/>
            </a:pPr>
            <a:endParaRPr lang="en-GB" sz="2000" dirty="0" smtClean="0"/>
          </a:p>
          <a:p>
            <a:pPr marL="457200" lvl="1" indent="-457200">
              <a:buClr>
                <a:srgbClr val="C00000"/>
              </a:buClr>
              <a:buFont typeface="Arial" panose="020B0604020202020204" pitchFamily="34" charset="0"/>
              <a:buChar char="•"/>
            </a:pPr>
            <a:endParaRPr lang="en-GB" sz="2000" dirty="0" smtClean="0"/>
          </a:p>
          <a:p>
            <a:pPr marL="457200" lvl="1" indent="-457200">
              <a:buClr>
                <a:srgbClr val="C00000"/>
              </a:buClr>
              <a:buFont typeface="Arial" panose="020B0604020202020204" pitchFamily="34" charset="0"/>
              <a:buChar char="•"/>
            </a:pPr>
            <a:endParaRPr lang="en-GB" sz="2000" dirty="0"/>
          </a:p>
          <a:p>
            <a:pPr marL="457200" lvl="1" indent="-457200">
              <a:buClr>
                <a:srgbClr val="C00000"/>
              </a:buClr>
              <a:buFont typeface="Arial" panose="020B0604020202020204" pitchFamily="34" charset="0"/>
              <a:buChar char="•"/>
            </a:pPr>
            <a:r>
              <a:rPr lang="en-GB" sz="2000" dirty="0" smtClean="0"/>
              <a:t>discussed </a:t>
            </a:r>
            <a:r>
              <a:rPr lang="en-GB" sz="2000" dirty="0"/>
              <a:t>in </a:t>
            </a:r>
            <a:r>
              <a:rPr lang="en-GB" sz="2000" dirty="0" smtClean="0"/>
              <a:t>“Threads”</a:t>
            </a:r>
            <a:endParaRPr lang="en-GB" sz="2000" i="1" dirty="0" smtClean="0"/>
          </a:p>
          <a:p>
            <a:pPr marL="0" lvl="1" indent="0">
              <a:buNone/>
            </a:pPr>
            <a:endParaRPr lang="en-GB" sz="2000" i="1" dirty="0" smtClean="0"/>
          </a:p>
          <a:p>
            <a:pPr marL="0" lvl="1" indent="0">
              <a:buNone/>
            </a:pPr>
            <a:endParaRPr lang="en-GB" sz="1800" dirty="0" smtClean="0"/>
          </a:p>
          <a:p>
            <a:pPr marL="0" lvl="1" indent="0">
              <a:buNone/>
            </a:pPr>
            <a:endParaRPr lang="en-GB" sz="2000" dirty="0" smtClean="0"/>
          </a:p>
          <a:p>
            <a:endParaRPr lang="en-GB" sz="2400" dirty="0"/>
          </a:p>
        </p:txBody>
      </p:sp>
      <p:pic>
        <p:nvPicPr>
          <p:cNvPr id="6" name="Picture 5"/>
          <p:cNvPicPr>
            <a:picLocks noChangeAspect="1"/>
          </p:cNvPicPr>
          <p:nvPr/>
        </p:nvPicPr>
        <p:blipFill>
          <a:blip r:embed="rId3"/>
          <a:stretch>
            <a:fillRect/>
          </a:stretch>
        </p:blipFill>
        <p:spPr>
          <a:xfrm>
            <a:off x="7524328" y="3573016"/>
            <a:ext cx="1424098" cy="2159880"/>
          </a:xfrm>
          <a:prstGeom prst="rect">
            <a:avLst/>
          </a:prstGeom>
        </p:spPr>
      </p:pic>
      <p:pic>
        <p:nvPicPr>
          <p:cNvPr id="7" name="Picture 6"/>
          <p:cNvPicPr>
            <a:picLocks noChangeAspect="1"/>
          </p:cNvPicPr>
          <p:nvPr/>
        </p:nvPicPr>
        <p:blipFill>
          <a:blip r:embed="rId4"/>
          <a:stretch>
            <a:fillRect/>
          </a:stretch>
        </p:blipFill>
        <p:spPr>
          <a:xfrm>
            <a:off x="5868144" y="5894474"/>
            <a:ext cx="2077427" cy="890326"/>
          </a:xfrm>
          <a:prstGeom prst="rect">
            <a:avLst/>
          </a:prstGeom>
        </p:spPr>
      </p:pic>
    </p:spTree>
    <p:extLst>
      <p:ext uri="{BB962C8B-B14F-4D97-AF65-F5344CB8AC3E}">
        <p14:creationId xmlns:p14="http://schemas.microsoft.com/office/powerpoint/2010/main" val="39830598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Threads Q1</a:t>
            </a:r>
          </a:p>
        </p:txBody>
      </p:sp>
      <p:sp>
        <p:nvSpPr>
          <p:cNvPr id="3" name="Content Placeholder 2"/>
          <p:cNvSpPr>
            <a:spLocks noGrp="1"/>
          </p:cNvSpPr>
          <p:nvPr>
            <p:ph idx="1"/>
          </p:nvPr>
        </p:nvSpPr>
        <p:spPr>
          <a:xfrm>
            <a:off x="457200" y="1600200"/>
            <a:ext cx="8229600" cy="5257800"/>
          </a:xfrm>
        </p:spPr>
        <p:txBody>
          <a:bodyPr>
            <a:noAutofit/>
          </a:bodyPr>
          <a:lstStyle/>
          <a:p>
            <a:pPr marL="0" indent="0">
              <a:buClr>
                <a:srgbClr val="C00000"/>
              </a:buClr>
              <a:buNone/>
            </a:pPr>
            <a:r>
              <a:rPr lang="en-GB" b="1" dirty="0" smtClean="0"/>
              <a:t>Think about…</a:t>
            </a:r>
          </a:p>
          <a:p>
            <a:pPr>
              <a:buClr>
                <a:srgbClr val="C00000"/>
              </a:buClr>
              <a:buFont typeface="Wingdings" panose="05000000000000000000" pitchFamily="2" charset="2"/>
              <a:buChar char="§"/>
            </a:pPr>
            <a:r>
              <a:rPr lang="en-GB" sz="2800" dirty="0" smtClean="0"/>
              <a:t>What is a thread?</a:t>
            </a:r>
          </a:p>
          <a:p>
            <a:pPr>
              <a:buClr>
                <a:srgbClr val="C00000"/>
              </a:buClr>
              <a:buFont typeface="Wingdings" panose="05000000000000000000" pitchFamily="2" charset="2"/>
              <a:buChar char="§"/>
            </a:pPr>
            <a:r>
              <a:rPr lang="en-GB" sz="2800" dirty="0" smtClean="0"/>
              <a:t>Single-threaded vs. multithreaded process</a:t>
            </a:r>
            <a:endParaRPr lang="en-GB" sz="2800" dirty="0"/>
          </a:p>
          <a:p>
            <a:pPr>
              <a:buClr>
                <a:srgbClr val="C00000"/>
              </a:buClr>
              <a:buFont typeface="Wingdings" panose="05000000000000000000" pitchFamily="2" charset="2"/>
              <a:buChar char="§"/>
            </a:pPr>
            <a:r>
              <a:rPr lang="en-GB" sz="2800" dirty="0" smtClean="0"/>
              <a:t>Concurrent vs. parallel</a:t>
            </a:r>
            <a:endParaRPr lang="en-GB" sz="2800" dirty="0"/>
          </a:p>
          <a:p>
            <a:pPr>
              <a:buClr>
                <a:srgbClr val="C00000"/>
              </a:buClr>
              <a:buFont typeface="Wingdings" panose="05000000000000000000" pitchFamily="2" charset="2"/>
              <a:buChar char="§"/>
            </a:pPr>
            <a:r>
              <a:rPr lang="en-GB" sz="2800" dirty="0" smtClean="0"/>
              <a:t>Benefits of multithreaded programming (THREE out of FOUR)</a:t>
            </a:r>
          </a:p>
          <a:p>
            <a:pPr>
              <a:buClr>
                <a:srgbClr val="C00000"/>
              </a:buClr>
              <a:buFont typeface="Wingdings" panose="05000000000000000000" pitchFamily="2" charset="2"/>
              <a:buChar char="§"/>
            </a:pPr>
            <a:r>
              <a:rPr lang="en-GB" sz="2800" dirty="0" smtClean="0"/>
              <a:t>Examples </a:t>
            </a:r>
          </a:p>
          <a:p>
            <a:pPr marL="0" indent="0">
              <a:buClr>
                <a:srgbClr val="C00000"/>
              </a:buClr>
              <a:buNone/>
            </a:pPr>
            <a:endParaRPr lang="en-GB" sz="2400" dirty="0" smtClean="0"/>
          </a:p>
          <a:p>
            <a:pPr lvl="1">
              <a:buClr>
                <a:schemeClr val="tx1"/>
              </a:buClr>
              <a:buFont typeface="Arial" panose="020B0604020202020204" pitchFamily="34" charset="0"/>
              <a:buChar char="•"/>
            </a:pPr>
            <a:endParaRPr lang="en-GB" sz="2400" dirty="0" smtClean="0"/>
          </a:p>
          <a:p>
            <a:pPr lvl="1">
              <a:buClr>
                <a:schemeClr val="tx1"/>
              </a:buClr>
              <a:buFont typeface="Arial" panose="020B0604020202020204" pitchFamily="34" charset="0"/>
              <a:buChar char="•"/>
            </a:pPr>
            <a:endParaRPr lang="en-GB" sz="2400" dirty="0" smtClean="0"/>
          </a:p>
          <a:p>
            <a:pPr>
              <a:buClr>
                <a:srgbClr val="C00000"/>
              </a:buClr>
              <a:buFont typeface="Wingdings" panose="05000000000000000000" pitchFamily="2" charset="2"/>
              <a:buChar char="§"/>
            </a:pPr>
            <a:endParaRPr lang="en-GB" sz="2800" dirty="0" smtClean="0"/>
          </a:p>
          <a:p>
            <a:pPr>
              <a:buClr>
                <a:srgbClr val="C00000"/>
              </a:buClr>
              <a:buFont typeface="Wingdings" panose="05000000000000000000" pitchFamily="2" charset="2"/>
              <a:buChar char="§"/>
            </a:pPr>
            <a:endParaRPr lang="en-GB" sz="2400" dirty="0"/>
          </a:p>
        </p:txBody>
      </p:sp>
    </p:spTree>
    <p:extLst>
      <p:ext uri="{BB962C8B-B14F-4D97-AF65-F5344CB8AC3E}">
        <p14:creationId xmlns:p14="http://schemas.microsoft.com/office/powerpoint/2010/main" val="123336565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a Thread?</a:t>
            </a:r>
            <a:endParaRPr lang="en-GB" dirty="0"/>
          </a:p>
        </p:txBody>
      </p:sp>
      <p:sp>
        <p:nvSpPr>
          <p:cNvPr id="3" name="Content Placeholder 2"/>
          <p:cNvSpPr>
            <a:spLocks noGrp="1"/>
          </p:cNvSpPr>
          <p:nvPr>
            <p:ph idx="1"/>
          </p:nvPr>
        </p:nvSpPr>
        <p:spPr/>
        <p:txBody>
          <a:bodyPr>
            <a:normAutofit fontScale="92500" lnSpcReduction="20000"/>
          </a:bodyPr>
          <a:lstStyle/>
          <a:p>
            <a:r>
              <a:rPr lang="en-GB" dirty="0"/>
              <a:t>A thread is a basic unit of CPU </a:t>
            </a:r>
            <a:r>
              <a:rPr lang="en-GB" dirty="0" smtClean="0"/>
              <a:t>utilization</a:t>
            </a:r>
          </a:p>
          <a:p>
            <a:pPr lvl="1"/>
            <a:r>
              <a:rPr lang="en-GB" dirty="0" smtClean="0"/>
              <a:t>Consists of a </a:t>
            </a:r>
            <a:r>
              <a:rPr lang="en-GB" dirty="0"/>
              <a:t>thread ID, a </a:t>
            </a:r>
            <a:r>
              <a:rPr lang="en-GB" dirty="0" smtClean="0"/>
              <a:t>program counter</a:t>
            </a:r>
            <a:r>
              <a:rPr lang="en-GB" dirty="0"/>
              <a:t>, a register set, and a stack. </a:t>
            </a:r>
            <a:endParaRPr lang="en-GB" dirty="0" smtClean="0"/>
          </a:p>
          <a:p>
            <a:r>
              <a:rPr lang="en-GB" dirty="0" smtClean="0"/>
              <a:t>It </a:t>
            </a:r>
            <a:r>
              <a:rPr lang="en-GB" dirty="0"/>
              <a:t>shares with other threads </a:t>
            </a:r>
            <a:r>
              <a:rPr lang="en-GB" dirty="0" smtClean="0"/>
              <a:t>belonging to </a:t>
            </a:r>
            <a:r>
              <a:rPr lang="en-GB" dirty="0"/>
              <a:t>the same process its code section, data section, and other </a:t>
            </a:r>
            <a:r>
              <a:rPr lang="en-GB" dirty="0" smtClean="0"/>
              <a:t>operating system resources (e.g. files, etc.)</a:t>
            </a:r>
          </a:p>
          <a:p>
            <a:r>
              <a:rPr lang="en-GB" dirty="0" smtClean="0"/>
              <a:t>A traditional (or </a:t>
            </a:r>
            <a:r>
              <a:rPr lang="en-GB" b="1" i="1" dirty="0"/>
              <a:t>heavyweight</a:t>
            </a:r>
            <a:r>
              <a:rPr lang="en-GB" dirty="0"/>
              <a:t>) </a:t>
            </a:r>
            <a:r>
              <a:rPr lang="en-GB" dirty="0" smtClean="0"/>
              <a:t>process has </a:t>
            </a:r>
            <a:r>
              <a:rPr lang="en-GB" dirty="0"/>
              <a:t>a single thread of </a:t>
            </a:r>
            <a:r>
              <a:rPr lang="en-GB" dirty="0" smtClean="0"/>
              <a:t>control </a:t>
            </a:r>
          </a:p>
          <a:p>
            <a:r>
              <a:rPr lang="en-GB" dirty="0" smtClean="0"/>
              <a:t>If </a:t>
            </a:r>
            <a:r>
              <a:rPr lang="en-GB" dirty="0"/>
              <a:t>a process has multiple threads of control, </a:t>
            </a:r>
            <a:r>
              <a:rPr lang="en-GB" dirty="0" smtClean="0"/>
              <a:t>it can </a:t>
            </a:r>
            <a:r>
              <a:rPr lang="en-GB" dirty="0"/>
              <a:t>perform more than one task at a time. </a:t>
            </a:r>
            <a:endParaRPr lang="en-GB" dirty="0" smtClean="0"/>
          </a:p>
          <a:p>
            <a:pPr lvl="1"/>
            <a:r>
              <a:rPr lang="en-GB" b="1" dirty="0" smtClean="0"/>
              <a:t>single-threaded </a:t>
            </a:r>
            <a:r>
              <a:rPr lang="en-GB" dirty="0"/>
              <a:t>process </a:t>
            </a:r>
            <a:r>
              <a:rPr lang="en-GB" dirty="0" smtClean="0"/>
              <a:t>vs </a:t>
            </a:r>
            <a:r>
              <a:rPr lang="en-GB" dirty="0"/>
              <a:t>a </a:t>
            </a:r>
            <a:r>
              <a:rPr lang="en-GB" b="1" dirty="0"/>
              <a:t>multithreaded </a:t>
            </a:r>
            <a:r>
              <a:rPr lang="en-GB" dirty="0" smtClean="0"/>
              <a:t>process...</a:t>
            </a:r>
            <a:endParaRPr lang="en-GB" dirty="0"/>
          </a:p>
        </p:txBody>
      </p:sp>
    </p:spTree>
    <p:extLst>
      <p:ext uri="{BB962C8B-B14F-4D97-AF65-F5344CB8AC3E}">
        <p14:creationId xmlns:p14="http://schemas.microsoft.com/office/powerpoint/2010/main" val="323313226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1" descr="4_0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88379"/>
            <a:ext cx="8438161" cy="547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965891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Concurrent or parallel?</a:t>
            </a:r>
            <a:endParaRPr lang="en-GB" dirty="0"/>
          </a:p>
        </p:txBody>
      </p:sp>
      <p:sp>
        <p:nvSpPr>
          <p:cNvPr id="3" name="Content Placeholder 2"/>
          <p:cNvSpPr>
            <a:spLocks noGrp="1"/>
          </p:cNvSpPr>
          <p:nvPr>
            <p:ph idx="1"/>
          </p:nvPr>
        </p:nvSpPr>
        <p:spPr>
          <a:xfrm>
            <a:off x="457200" y="1600200"/>
            <a:ext cx="8229600" cy="4925144"/>
          </a:xfrm>
        </p:spPr>
        <p:txBody>
          <a:bodyPr>
            <a:noAutofit/>
          </a:bodyPr>
          <a:lstStyle/>
          <a:p>
            <a:r>
              <a:rPr lang="en-GB" sz="2800" dirty="0" smtClean="0"/>
              <a:t>Web server</a:t>
            </a:r>
          </a:p>
          <a:p>
            <a:endParaRPr lang="en-GB" sz="2800" dirty="0"/>
          </a:p>
          <a:p>
            <a:endParaRPr lang="en-GB" sz="2800" dirty="0" smtClean="0"/>
          </a:p>
          <a:p>
            <a:endParaRPr lang="en-GB" sz="2800" dirty="0"/>
          </a:p>
          <a:p>
            <a:endParaRPr lang="en-GB" sz="2800" dirty="0" smtClean="0"/>
          </a:p>
          <a:p>
            <a:endParaRPr lang="en-GB" sz="2800" dirty="0"/>
          </a:p>
          <a:p>
            <a:r>
              <a:rPr lang="en-GB" sz="2800" dirty="0" smtClean="0"/>
              <a:t>Looks parallel but often it is implemented through concurrent threads</a:t>
            </a:r>
          </a:p>
          <a:p>
            <a:r>
              <a:rPr lang="en-GB" sz="2800" dirty="0" smtClean="0"/>
              <a:t>Parallel implementation via proxies (i.e. redirection to other servers)</a:t>
            </a:r>
          </a:p>
          <a:p>
            <a:endParaRPr lang="en-GB" dirty="0"/>
          </a:p>
        </p:txBody>
      </p:sp>
      <p:pic>
        <p:nvPicPr>
          <p:cNvPr id="4" name="Picture 1" descr="4_02.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257" y="1659062"/>
            <a:ext cx="7599207" cy="306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048547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Benefits of Threads</a:t>
            </a:r>
            <a:endParaRPr lang="en-GB" dirty="0"/>
          </a:p>
        </p:txBody>
      </p:sp>
      <p:sp>
        <p:nvSpPr>
          <p:cNvPr id="3" name="Content Placeholder 2"/>
          <p:cNvSpPr>
            <a:spLocks noGrp="1"/>
          </p:cNvSpPr>
          <p:nvPr>
            <p:ph idx="1"/>
          </p:nvPr>
        </p:nvSpPr>
        <p:spPr>
          <a:xfrm>
            <a:off x="457200" y="1196752"/>
            <a:ext cx="8229600" cy="5544616"/>
          </a:xfrm>
        </p:spPr>
        <p:txBody>
          <a:bodyPr>
            <a:noAutofit/>
          </a:bodyPr>
          <a:lstStyle/>
          <a:p>
            <a:pPr marL="0" indent="0">
              <a:buNone/>
            </a:pPr>
            <a:r>
              <a:rPr lang="en-GB" sz="1800" b="1" dirty="0" smtClean="0"/>
              <a:t>Responsiveness</a:t>
            </a:r>
            <a:r>
              <a:rPr lang="en-GB" sz="1800" dirty="0" smtClean="0"/>
              <a:t> </a:t>
            </a:r>
          </a:p>
          <a:p>
            <a:pPr marL="0" indent="0">
              <a:buNone/>
            </a:pPr>
            <a:r>
              <a:rPr lang="en-GB" sz="1800" dirty="0" smtClean="0"/>
              <a:t>Multithreading </a:t>
            </a:r>
            <a:r>
              <a:rPr lang="en-GB" sz="1800" dirty="0"/>
              <a:t>an interactive application may </a:t>
            </a:r>
            <a:r>
              <a:rPr lang="en-GB" sz="1800" dirty="0" smtClean="0"/>
              <a:t>allow a </a:t>
            </a:r>
            <a:r>
              <a:rPr lang="en-GB" sz="1800" dirty="0"/>
              <a:t>program to continue running even if part of it is blocked or </a:t>
            </a:r>
            <a:r>
              <a:rPr lang="en-GB" sz="1800" dirty="0" smtClean="0"/>
              <a:t>is performing </a:t>
            </a:r>
            <a:r>
              <a:rPr lang="en-GB" sz="1800" dirty="0"/>
              <a:t>a lengthy </a:t>
            </a:r>
            <a:r>
              <a:rPr lang="en-GB" sz="1800" dirty="0" smtClean="0"/>
              <a:t>operation</a:t>
            </a:r>
          </a:p>
          <a:p>
            <a:pPr marL="0" indent="0">
              <a:buNone/>
            </a:pPr>
            <a:r>
              <a:rPr lang="en-GB" sz="1800" b="1" dirty="0" smtClean="0"/>
              <a:t>Resource sharing</a:t>
            </a:r>
          </a:p>
          <a:p>
            <a:pPr marL="0" indent="0">
              <a:buNone/>
            </a:pPr>
            <a:r>
              <a:rPr lang="en-GB" sz="1800" dirty="0" smtClean="0"/>
              <a:t>Processes can only share resources through techniques such as shared memory and message passing.  Threads share the memory and the resources of the process to which they belong by default. The benefit of sharing code and data is that it allows an application to have several different threads of activity within the same address space.</a:t>
            </a:r>
          </a:p>
          <a:p>
            <a:pPr marL="0" indent="0">
              <a:buNone/>
            </a:pPr>
            <a:r>
              <a:rPr lang="en-GB" sz="1800" b="1" dirty="0" smtClean="0"/>
              <a:t>Economy</a:t>
            </a:r>
            <a:r>
              <a:rPr lang="en-GB" sz="1800" dirty="0" smtClean="0"/>
              <a:t> </a:t>
            </a:r>
          </a:p>
          <a:p>
            <a:pPr marL="0" indent="0">
              <a:buNone/>
            </a:pPr>
            <a:r>
              <a:rPr lang="en-GB" sz="1800" dirty="0" smtClean="0"/>
              <a:t>Allocating memory and resources for process creation is </a:t>
            </a:r>
            <a:r>
              <a:rPr lang="en-GB" sz="1800" dirty="0"/>
              <a:t>costly</a:t>
            </a:r>
            <a:r>
              <a:rPr lang="en-GB" sz="1800" dirty="0" smtClean="0"/>
              <a:t>. Because </a:t>
            </a:r>
            <a:r>
              <a:rPr lang="en-GB" sz="1800" dirty="0"/>
              <a:t>threads share the resources of the process to which they </a:t>
            </a:r>
            <a:r>
              <a:rPr lang="en-GB" sz="1800" dirty="0" smtClean="0"/>
              <a:t>belong, it </a:t>
            </a:r>
            <a:r>
              <a:rPr lang="en-GB" sz="1800" dirty="0"/>
              <a:t>is more economical to create and context-switch </a:t>
            </a:r>
            <a:r>
              <a:rPr lang="en-GB" sz="1800" dirty="0" smtClean="0"/>
              <a:t>threads (e.g. in  Solaris creating </a:t>
            </a:r>
            <a:r>
              <a:rPr lang="en-GB" sz="1800" dirty="0"/>
              <a:t>a process is about thirty </a:t>
            </a:r>
            <a:r>
              <a:rPr lang="en-GB" sz="1800" dirty="0" smtClean="0"/>
              <a:t>times </a:t>
            </a:r>
            <a:r>
              <a:rPr lang="en-GB" sz="1800" dirty="0"/>
              <a:t>slower than is creating a thread, </a:t>
            </a:r>
            <a:r>
              <a:rPr lang="en-GB" sz="1800" dirty="0" smtClean="0"/>
              <a:t>context </a:t>
            </a:r>
            <a:r>
              <a:rPr lang="en-GB" sz="1800" dirty="0"/>
              <a:t>switching is about five </a:t>
            </a:r>
            <a:r>
              <a:rPr lang="en-GB" sz="1800" dirty="0" smtClean="0"/>
              <a:t>times slower).</a:t>
            </a:r>
            <a:endParaRPr lang="en-GB" sz="1800" dirty="0"/>
          </a:p>
          <a:p>
            <a:pPr marL="0" indent="0">
              <a:buNone/>
            </a:pPr>
            <a:r>
              <a:rPr lang="en-GB" sz="1800" b="1" dirty="0" smtClean="0"/>
              <a:t>Scalability </a:t>
            </a:r>
          </a:p>
          <a:p>
            <a:pPr marL="0" indent="0">
              <a:buNone/>
            </a:pPr>
            <a:r>
              <a:rPr lang="en-GB" sz="1800" dirty="0" smtClean="0"/>
              <a:t>The </a:t>
            </a:r>
            <a:r>
              <a:rPr lang="en-GB" sz="1800" dirty="0"/>
              <a:t>benefits of multithreading can be even greater in </a:t>
            </a:r>
            <a:r>
              <a:rPr lang="en-GB" sz="1800" dirty="0" smtClean="0"/>
              <a:t>a multiprocessor </a:t>
            </a:r>
            <a:r>
              <a:rPr lang="en-GB" sz="1800" dirty="0"/>
              <a:t>architecture, where threads may be running in </a:t>
            </a:r>
            <a:r>
              <a:rPr lang="en-GB" sz="1800" dirty="0" smtClean="0"/>
              <a:t>parallel on </a:t>
            </a:r>
            <a:r>
              <a:rPr lang="en-GB" sz="1800" dirty="0"/>
              <a:t>different processing cores. A single-threaded process can run on </a:t>
            </a:r>
            <a:r>
              <a:rPr lang="en-GB" sz="1800" dirty="0" smtClean="0"/>
              <a:t>only one </a:t>
            </a:r>
            <a:r>
              <a:rPr lang="en-GB" sz="1800" dirty="0"/>
              <a:t>processor, regardless how many are available. </a:t>
            </a:r>
          </a:p>
        </p:txBody>
      </p:sp>
    </p:spTree>
    <p:extLst>
      <p:ext uri="{BB962C8B-B14F-4D97-AF65-F5344CB8AC3E}">
        <p14:creationId xmlns:p14="http://schemas.microsoft.com/office/powerpoint/2010/main" val="219942418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Threads Q2</a:t>
            </a:r>
            <a:endParaRPr lang="en-GB" dirty="0"/>
          </a:p>
        </p:txBody>
      </p:sp>
      <p:sp>
        <p:nvSpPr>
          <p:cNvPr id="3" name="Content Placeholder 2"/>
          <p:cNvSpPr>
            <a:spLocks noGrp="1"/>
          </p:cNvSpPr>
          <p:nvPr>
            <p:ph idx="1"/>
          </p:nvPr>
        </p:nvSpPr>
        <p:spPr>
          <a:xfrm>
            <a:off x="457200" y="1600200"/>
            <a:ext cx="8229600" cy="5257800"/>
          </a:xfrm>
        </p:spPr>
        <p:txBody>
          <a:bodyPr>
            <a:noAutofit/>
          </a:bodyPr>
          <a:lstStyle/>
          <a:p>
            <a:pPr marL="0" lvl="0" indent="0">
              <a:buNone/>
            </a:pPr>
            <a:r>
              <a:rPr lang="en-GB" sz="2400" dirty="0" smtClean="0"/>
              <a:t>“What </a:t>
            </a:r>
            <a:r>
              <a:rPr lang="en-GB" sz="2400" dirty="0"/>
              <a:t>are the main states of a Java Thread</a:t>
            </a:r>
            <a:r>
              <a:rPr lang="en-GB" sz="2400" dirty="0" smtClean="0"/>
              <a:t>? </a:t>
            </a:r>
            <a:r>
              <a:rPr lang="en-GB" sz="2400" dirty="0"/>
              <a:t>Discuss the lifecycle of a Java Thread and how it shares run time with other Threads.” </a:t>
            </a:r>
          </a:p>
          <a:p>
            <a:pPr marL="0" indent="0">
              <a:buNone/>
            </a:pPr>
            <a:endParaRPr lang="en-GB" sz="2400" dirty="0" smtClean="0"/>
          </a:p>
          <a:p>
            <a:pPr marL="0" indent="0">
              <a:buNone/>
            </a:pPr>
            <a:endParaRPr lang="en-GB" sz="2400" dirty="0" smtClean="0"/>
          </a:p>
          <a:p>
            <a:pPr marL="0" indent="0">
              <a:buNone/>
            </a:pPr>
            <a:r>
              <a:rPr lang="en-GB" sz="2400" i="1" dirty="0" smtClean="0"/>
              <a:t>Refer to Operating Systems Concepts book…</a:t>
            </a:r>
          </a:p>
          <a:p>
            <a:pPr marL="0" lvl="1" indent="0">
              <a:buClr>
                <a:srgbClr val="C00000"/>
              </a:buClr>
              <a:buNone/>
            </a:pPr>
            <a:r>
              <a:rPr lang="en-GB" sz="2000" i="1" dirty="0" smtClean="0"/>
              <a:t>4.4.3 (Java </a:t>
            </a:r>
            <a:r>
              <a:rPr lang="en-GB" sz="2000" i="1" dirty="0"/>
              <a:t>Threads) [p. </a:t>
            </a:r>
            <a:r>
              <a:rPr lang="en-GB" sz="2000" i="1" dirty="0" smtClean="0"/>
              <a:t>176]</a:t>
            </a:r>
            <a:endParaRPr lang="en-GB" sz="2000" i="1" dirty="0"/>
          </a:p>
          <a:p>
            <a:pPr marL="457200" lvl="1" indent="-457200">
              <a:buClr>
                <a:srgbClr val="C00000"/>
              </a:buClr>
              <a:buFont typeface="Arial" panose="020B0604020202020204" pitchFamily="34" charset="0"/>
              <a:buChar char="•"/>
            </a:pPr>
            <a:r>
              <a:rPr lang="en-GB" sz="2000" dirty="0" smtClean="0"/>
              <a:t>Slides on Java Threads</a:t>
            </a:r>
          </a:p>
          <a:p>
            <a:pPr marL="457200" lvl="1" indent="-457200">
              <a:buClr>
                <a:srgbClr val="C00000"/>
              </a:buClr>
              <a:buFont typeface="Arial" panose="020B0604020202020204" pitchFamily="34" charset="0"/>
              <a:buChar char="•"/>
            </a:pPr>
            <a:endParaRPr lang="en-GB" sz="2000" dirty="0" smtClean="0"/>
          </a:p>
          <a:p>
            <a:pPr marL="457200" lvl="1" indent="-457200">
              <a:buClr>
                <a:srgbClr val="C00000"/>
              </a:buClr>
              <a:buFont typeface="Arial" panose="020B0604020202020204" pitchFamily="34" charset="0"/>
              <a:buChar char="•"/>
            </a:pPr>
            <a:endParaRPr lang="en-GB" sz="2000" dirty="0" smtClean="0"/>
          </a:p>
          <a:p>
            <a:pPr marL="457200" lvl="1" indent="-457200">
              <a:buClr>
                <a:srgbClr val="C00000"/>
              </a:buClr>
              <a:buFont typeface="Arial" panose="020B0604020202020204" pitchFamily="34" charset="0"/>
              <a:buChar char="•"/>
            </a:pPr>
            <a:endParaRPr lang="en-GB" sz="2000" dirty="0"/>
          </a:p>
          <a:p>
            <a:pPr marL="457200" lvl="1" indent="-457200">
              <a:buClr>
                <a:srgbClr val="C00000"/>
              </a:buClr>
              <a:buFont typeface="Arial" panose="020B0604020202020204" pitchFamily="34" charset="0"/>
              <a:buChar char="•"/>
            </a:pPr>
            <a:endParaRPr lang="en-GB" sz="2000" dirty="0"/>
          </a:p>
          <a:p>
            <a:pPr marL="457200" lvl="1" indent="-457200">
              <a:buClr>
                <a:srgbClr val="C00000"/>
              </a:buClr>
              <a:buFont typeface="Arial" panose="020B0604020202020204" pitchFamily="34" charset="0"/>
              <a:buChar char="•"/>
            </a:pPr>
            <a:r>
              <a:rPr lang="en-GB" sz="2000" dirty="0" smtClean="0"/>
              <a:t>discussed </a:t>
            </a:r>
            <a:r>
              <a:rPr lang="en-GB" sz="2000" dirty="0"/>
              <a:t>in </a:t>
            </a:r>
            <a:r>
              <a:rPr lang="en-GB" sz="2000" dirty="0" smtClean="0"/>
              <a:t>“Threads”</a:t>
            </a:r>
            <a:endParaRPr lang="en-GB" sz="2000" i="1" dirty="0" smtClean="0"/>
          </a:p>
          <a:p>
            <a:pPr marL="0" lvl="1" indent="0">
              <a:buNone/>
            </a:pPr>
            <a:endParaRPr lang="en-GB" sz="2000" i="1" dirty="0" smtClean="0"/>
          </a:p>
          <a:p>
            <a:pPr marL="0" lvl="1" indent="0">
              <a:buNone/>
            </a:pPr>
            <a:endParaRPr lang="en-GB" sz="1800" dirty="0" smtClean="0"/>
          </a:p>
          <a:p>
            <a:pPr marL="0" lvl="1" indent="0">
              <a:buNone/>
            </a:pPr>
            <a:endParaRPr lang="en-GB" sz="2000" dirty="0" smtClean="0"/>
          </a:p>
          <a:p>
            <a:endParaRPr lang="en-GB" sz="2400" dirty="0"/>
          </a:p>
        </p:txBody>
      </p:sp>
      <p:pic>
        <p:nvPicPr>
          <p:cNvPr id="6" name="Picture 5"/>
          <p:cNvPicPr>
            <a:picLocks noChangeAspect="1"/>
          </p:cNvPicPr>
          <p:nvPr/>
        </p:nvPicPr>
        <p:blipFill>
          <a:blip r:embed="rId3"/>
          <a:stretch>
            <a:fillRect/>
          </a:stretch>
        </p:blipFill>
        <p:spPr>
          <a:xfrm>
            <a:off x="7524328" y="2852936"/>
            <a:ext cx="1424098" cy="2159880"/>
          </a:xfrm>
          <a:prstGeom prst="rect">
            <a:avLst/>
          </a:prstGeom>
        </p:spPr>
      </p:pic>
      <p:pic>
        <p:nvPicPr>
          <p:cNvPr id="7" name="Picture 6"/>
          <p:cNvPicPr>
            <a:picLocks noChangeAspect="1"/>
          </p:cNvPicPr>
          <p:nvPr/>
        </p:nvPicPr>
        <p:blipFill>
          <a:blip r:embed="rId4"/>
          <a:stretch>
            <a:fillRect/>
          </a:stretch>
        </p:blipFill>
        <p:spPr>
          <a:xfrm>
            <a:off x="6140935" y="5820389"/>
            <a:ext cx="2077427" cy="890326"/>
          </a:xfrm>
          <a:prstGeom prst="rect">
            <a:avLst/>
          </a:prstGeom>
        </p:spPr>
      </p:pic>
    </p:spTree>
    <p:extLst>
      <p:ext uri="{BB962C8B-B14F-4D97-AF65-F5344CB8AC3E}">
        <p14:creationId xmlns:p14="http://schemas.microsoft.com/office/powerpoint/2010/main" val="150782412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Threads </a:t>
            </a:r>
            <a:r>
              <a:rPr lang="en-GB" dirty="0" smtClean="0"/>
              <a:t>Q2</a:t>
            </a:r>
            <a:endParaRPr lang="en-GB" dirty="0"/>
          </a:p>
        </p:txBody>
      </p:sp>
      <p:sp>
        <p:nvSpPr>
          <p:cNvPr id="3" name="Content Placeholder 2"/>
          <p:cNvSpPr>
            <a:spLocks noGrp="1"/>
          </p:cNvSpPr>
          <p:nvPr>
            <p:ph idx="1"/>
          </p:nvPr>
        </p:nvSpPr>
        <p:spPr>
          <a:xfrm>
            <a:off x="457200" y="1600200"/>
            <a:ext cx="8229600" cy="5257800"/>
          </a:xfrm>
        </p:spPr>
        <p:txBody>
          <a:bodyPr>
            <a:noAutofit/>
          </a:bodyPr>
          <a:lstStyle/>
          <a:p>
            <a:pPr marL="0" indent="0">
              <a:buClr>
                <a:srgbClr val="C00000"/>
              </a:buClr>
              <a:buNone/>
            </a:pPr>
            <a:r>
              <a:rPr lang="en-GB" b="1" dirty="0" smtClean="0"/>
              <a:t>Think about…</a:t>
            </a:r>
          </a:p>
          <a:p>
            <a:pPr>
              <a:buClr>
                <a:srgbClr val="C00000"/>
              </a:buClr>
              <a:buFont typeface="Wingdings" panose="05000000000000000000" pitchFamily="2" charset="2"/>
              <a:buChar char="§"/>
            </a:pPr>
            <a:r>
              <a:rPr lang="en-GB" sz="2800" dirty="0"/>
              <a:t>What are </a:t>
            </a:r>
            <a:r>
              <a:rPr lang="en-GB" sz="2800" dirty="0" smtClean="0"/>
              <a:t>threads</a:t>
            </a:r>
          </a:p>
          <a:p>
            <a:pPr>
              <a:buClr>
                <a:srgbClr val="C00000"/>
              </a:buClr>
              <a:buFont typeface="Wingdings" panose="05000000000000000000" pitchFamily="2" charset="2"/>
              <a:buChar char="§"/>
            </a:pPr>
            <a:r>
              <a:rPr lang="en-GB" sz="2800" dirty="0" smtClean="0"/>
              <a:t>How are threads created?</a:t>
            </a:r>
          </a:p>
          <a:p>
            <a:pPr>
              <a:buClr>
                <a:srgbClr val="C00000"/>
              </a:buClr>
              <a:buFont typeface="Wingdings" panose="05000000000000000000" pitchFamily="2" charset="2"/>
              <a:buChar char="§"/>
            </a:pPr>
            <a:r>
              <a:rPr lang="en-GB" sz="2800" dirty="0" smtClean="0"/>
              <a:t>Java threads states</a:t>
            </a:r>
          </a:p>
          <a:p>
            <a:pPr>
              <a:buClr>
                <a:srgbClr val="C00000"/>
              </a:buClr>
              <a:buFont typeface="Wingdings" panose="05000000000000000000" pitchFamily="2" charset="2"/>
              <a:buChar char="§"/>
            </a:pPr>
            <a:r>
              <a:rPr lang="en-GB" sz="2800" dirty="0"/>
              <a:t>Java threads </a:t>
            </a:r>
            <a:r>
              <a:rPr lang="en-GB" sz="2800" dirty="0" smtClean="0"/>
              <a:t>lifecycle</a:t>
            </a:r>
          </a:p>
          <a:p>
            <a:pPr>
              <a:buClr>
                <a:srgbClr val="C00000"/>
              </a:buClr>
              <a:buFont typeface="Wingdings" panose="05000000000000000000" pitchFamily="2" charset="2"/>
              <a:buChar char="§"/>
            </a:pPr>
            <a:endParaRPr lang="en-GB" sz="2800" dirty="0"/>
          </a:p>
          <a:p>
            <a:pPr>
              <a:buClr>
                <a:srgbClr val="C00000"/>
              </a:buClr>
              <a:buFont typeface="Wingdings" panose="05000000000000000000" pitchFamily="2" charset="2"/>
              <a:buChar char="§"/>
            </a:pPr>
            <a:endParaRPr lang="en-GB" sz="2400" dirty="0" smtClean="0"/>
          </a:p>
          <a:p>
            <a:pPr lvl="1">
              <a:buClr>
                <a:schemeClr val="tx1"/>
              </a:buClr>
              <a:buFont typeface="Arial" panose="020B0604020202020204" pitchFamily="34" charset="0"/>
              <a:buChar char="•"/>
            </a:pPr>
            <a:endParaRPr lang="en-GB" sz="2400" dirty="0" smtClean="0"/>
          </a:p>
          <a:p>
            <a:pPr lvl="1">
              <a:buClr>
                <a:schemeClr val="tx1"/>
              </a:buClr>
              <a:buFont typeface="Arial" panose="020B0604020202020204" pitchFamily="34" charset="0"/>
              <a:buChar char="•"/>
            </a:pPr>
            <a:endParaRPr lang="en-GB" sz="2400" dirty="0" smtClean="0"/>
          </a:p>
          <a:p>
            <a:pPr>
              <a:buClr>
                <a:srgbClr val="C00000"/>
              </a:buClr>
              <a:buFont typeface="Wingdings" panose="05000000000000000000" pitchFamily="2" charset="2"/>
              <a:buChar char="§"/>
            </a:pPr>
            <a:endParaRPr lang="en-GB" sz="2800" dirty="0" smtClean="0"/>
          </a:p>
          <a:p>
            <a:pPr>
              <a:buClr>
                <a:srgbClr val="C00000"/>
              </a:buClr>
              <a:buFont typeface="Wingdings" panose="05000000000000000000" pitchFamily="2" charset="2"/>
              <a:buChar char="§"/>
            </a:pPr>
            <a:endParaRPr lang="en-GB" sz="2400" dirty="0"/>
          </a:p>
        </p:txBody>
      </p:sp>
    </p:spTree>
    <p:extLst>
      <p:ext uri="{BB962C8B-B14F-4D97-AF65-F5344CB8AC3E}">
        <p14:creationId xmlns:p14="http://schemas.microsoft.com/office/powerpoint/2010/main" val="26569789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 recap…</a:t>
            </a:r>
            <a:endParaRPr lang="en-GB" dirty="0"/>
          </a:p>
        </p:txBody>
      </p:sp>
      <p:sp>
        <p:nvSpPr>
          <p:cNvPr id="3" name="Content Placeholder 2"/>
          <p:cNvSpPr>
            <a:spLocks noGrp="1"/>
          </p:cNvSpPr>
          <p:nvPr>
            <p:ph idx="1"/>
          </p:nvPr>
        </p:nvSpPr>
        <p:spPr/>
        <p:txBody>
          <a:bodyPr>
            <a:normAutofit fontScale="85000" lnSpcReduction="10000"/>
          </a:bodyPr>
          <a:lstStyle/>
          <a:p>
            <a:r>
              <a:rPr lang="en-GB" b="1" dirty="0" smtClean="0"/>
              <a:t>Threads…</a:t>
            </a:r>
            <a:endParaRPr lang="en-GB" dirty="0"/>
          </a:p>
          <a:p>
            <a:pPr lvl="1"/>
            <a:r>
              <a:rPr lang="en-GB" dirty="0" smtClean="0"/>
              <a:t>Basically </a:t>
            </a:r>
            <a:r>
              <a:rPr lang="en-GB" dirty="0"/>
              <a:t>they allow an object (a process) to do things apparently in parallel (actually concurrently), i.e. two or more things at the “same” time.</a:t>
            </a:r>
          </a:p>
          <a:p>
            <a:r>
              <a:rPr lang="en-GB" b="1" dirty="0" smtClean="0"/>
              <a:t>A </a:t>
            </a:r>
            <a:r>
              <a:rPr lang="en-GB" b="1" dirty="0"/>
              <a:t>thread is </a:t>
            </a:r>
            <a:r>
              <a:rPr lang="en-GB" b="1" dirty="0" smtClean="0"/>
              <a:t>a…</a:t>
            </a:r>
            <a:endParaRPr lang="en-GB" b="1" dirty="0"/>
          </a:p>
          <a:p>
            <a:pPr lvl="1"/>
            <a:r>
              <a:rPr lang="en-GB" dirty="0"/>
              <a:t>Facility to allow multiple activities within a single process</a:t>
            </a:r>
          </a:p>
          <a:p>
            <a:pPr lvl="1"/>
            <a:r>
              <a:rPr lang="en-GB" dirty="0" smtClean="0"/>
              <a:t>as “lightweight” </a:t>
            </a:r>
            <a:r>
              <a:rPr lang="en-GB" dirty="0"/>
              <a:t>process</a:t>
            </a:r>
          </a:p>
          <a:p>
            <a:pPr lvl="1"/>
            <a:r>
              <a:rPr lang="en-GB" dirty="0" smtClean="0"/>
              <a:t>is </a:t>
            </a:r>
            <a:r>
              <a:rPr lang="en-GB" dirty="0"/>
              <a:t>a series of executed statements</a:t>
            </a:r>
          </a:p>
          <a:p>
            <a:pPr lvl="0"/>
            <a:r>
              <a:rPr lang="en-GB" dirty="0"/>
              <a:t>Each thread has its own program counter, stack and local </a:t>
            </a:r>
            <a:r>
              <a:rPr lang="en-GB" dirty="0" smtClean="0"/>
              <a:t>variables and shares </a:t>
            </a:r>
            <a:r>
              <a:rPr lang="en-GB" dirty="0"/>
              <a:t>memory, files and per-process </a:t>
            </a:r>
            <a:r>
              <a:rPr lang="en-GB" dirty="0" smtClean="0"/>
              <a:t>state with other threads</a:t>
            </a:r>
            <a:endParaRPr lang="en-GB" dirty="0"/>
          </a:p>
          <a:p>
            <a:endParaRPr lang="en-GB" dirty="0"/>
          </a:p>
        </p:txBody>
      </p:sp>
    </p:spTree>
    <p:extLst>
      <p:ext uri="{BB962C8B-B14F-4D97-AF65-F5344CB8AC3E}">
        <p14:creationId xmlns:p14="http://schemas.microsoft.com/office/powerpoint/2010/main" val="40395563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Application Layer </a:t>
            </a:r>
            <a:r>
              <a:rPr lang="en-GB" dirty="0" smtClean="0"/>
              <a:t>Q1</a:t>
            </a:r>
            <a:endParaRPr lang="en-GB" dirty="0"/>
          </a:p>
        </p:txBody>
      </p:sp>
      <p:sp>
        <p:nvSpPr>
          <p:cNvPr id="3" name="Content Placeholder 2"/>
          <p:cNvSpPr>
            <a:spLocks noGrp="1"/>
          </p:cNvSpPr>
          <p:nvPr>
            <p:ph idx="1"/>
          </p:nvPr>
        </p:nvSpPr>
        <p:spPr/>
        <p:txBody>
          <a:bodyPr>
            <a:noAutofit/>
          </a:bodyPr>
          <a:lstStyle/>
          <a:p>
            <a:pPr marL="0" indent="0">
              <a:buClr>
                <a:srgbClr val="C00000"/>
              </a:buClr>
              <a:buNone/>
            </a:pPr>
            <a:r>
              <a:rPr lang="en-GB" sz="2400" b="1" dirty="0" smtClean="0"/>
              <a:t>Think about…</a:t>
            </a:r>
          </a:p>
          <a:p>
            <a:pPr>
              <a:buClr>
                <a:srgbClr val="C00000"/>
              </a:buClr>
              <a:buFont typeface="Wingdings" panose="05000000000000000000" pitchFamily="2" charset="2"/>
              <a:buChar char="§"/>
            </a:pPr>
            <a:r>
              <a:rPr lang="en-GB" sz="2000" dirty="0" smtClean="0"/>
              <a:t>What is HTTP?</a:t>
            </a:r>
          </a:p>
          <a:p>
            <a:pPr>
              <a:buClr>
                <a:srgbClr val="C00000"/>
              </a:buClr>
              <a:buFont typeface="Wingdings" panose="05000000000000000000" pitchFamily="2" charset="2"/>
              <a:buChar char="§"/>
            </a:pPr>
            <a:r>
              <a:rPr lang="en-GB" sz="2000" dirty="0" smtClean="0"/>
              <a:t>What transport protocol does HTTP use?</a:t>
            </a:r>
          </a:p>
          <a:p>
            <a:pPr>
              <a:buClr>
                <a:srgbClr val="C00000"/>
              </a:buClr>
              <a:buFont typeface="Wingdings" panose="05000000000000000000" pitchFamily="2" charset="2"/>
              <a:buChar char="§"/>
            </a:pPr>
            <a:r>
              <a:rPr lang="en-GB" sz="2000" dirty="0" smtClean="0"/>
              <a:t>What are the two HTTP connection types?</a:t>
            </a:r>
          </a:p>
          <a:p>
            <a:pPr lvl="1">
              <a:buClr>
                <a:srgbClr val="002060"/>
              </a:buClr>
              <a:buFont typeface="Arial" panose="020B0604020202020204" pitchFamily="34" charset="0"/>
              <a:buChar char="•"/>
            </a:pPr>
            <a:r>
              <a:rPr lang="en-GB" sz="1800" dirty="0" smtClean="0"/>
              <a:t>Advantages / disadvantages</a:t>
            </a:r>
          </a:p>
          <a:p>
            <a:pPr>
              <a:buClr>
                <a:srgbClr val="C00000"/>
              </a:buClr>
              <a:buFont typeface="Wingdings" panose="05000000000000000000" pitchFamily="2" charset="2"/>
              <a:buChar char="§"/>
            </a:pPr>
            <a:r>
              <a:rPr lang="en-GB" sz="2000" dirty="0"/>
              <a:t>HTTP message format</a:t>
            </a:r>
          </a:p>
          <a:p>
            <a:pPr marL="800100" lvl="3" indent="-342900">
              <a:buClr>
                <a:srgbClr val="002060"/>
              </a:buClr>
              <a:buFont typeface="Arial" panose="020B0604020202020204" pitchFamily="34" charset="0"/>
              <a:buChar char="•"/>
            </a:pPr>
            <a:r>
              <a:rPr lang="en-GB" sz="1800" dirty="0" smtClean="0"/>
              <a:t>Give examples of the main fields</a:t>
            </a:r>
          </a:p>
          <a:p>
            <a:pPr>
              <a:buClr>
                <a:srgbClr val="C00000"/>
              </a:buClr>
              <a:buFont typeface="Wingdings" panose="05000000000000000000" pitchFamily="2" charset="2"/>
              <a:buChar char="§"/>
            </a:pPr>
            <a:r>
              <a:rPr lang="en-GB" sz="2000" dirty="0" smtClean="0"/>
              <a:t>HTTP response time</a:t>
            </a:r>
          </a:p>
          <a:p>
            <a:pPr lvl="1">
              <a:buClr>
                <a:srgbClr val="002060"/>
              </a:buClr>
              <a:buFont typeface="Arial" panose="020B0604020202020204" pitchFamily="34" charset="0"/>
              <a:buChar char="•"/>
            </a:pPr>
            <a:r>
              <a:rPr lang="en-GB" sz="1800" dirty="0" smtClean="0"/>
              <a:t>Give example (use diagram)</a:t>
            </a:r>
          </a:p>
        </p:txBody>
      </p:sp>
    </p:spTree>
    <p:extLst>
      <p:ext uri="{BB962C8B-B14F-4D97-AF65-F5344CB8AC3E}">
        <p14:creationId xmlns:p14="http://schemas.microsoft.com/office/powerpoint/2010/main" val="133776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Creating (invoking) a Thread</a:t>
            </a:r>
            <a:endParaRPr lang="en-GB" dirty="0"/>
          </a:p>
        </p:txBody>
      </p:sp>
      <p:sp>
        <p:nvSpPr>
          <p:cNvPr id="3" name="Content Placeholder 2"/>
          <p:cNvSpPr>
            <a:spLocks noGrp="1"/>
          </p:cNvSpPr>
          <p:nvPr>
            <p:ph idx="1"/>
          </p:nvPr>
        </p:nvSpPr>
        <p:spPr/>
        <p:txBody>
          <a:bodyPr>
            <a:normAutofit fontScale="85000" lnSpcReduction="20000"/>
          </a:bodyPr>
          <a:lstStyle/>
          <a:p>
            <a:r>
              <a:rPr lang="en-GB" dirty="0"/>
              <a:t>A program starts with a single “main” thread of </a:t>
            </a:r>
            <a:r>
              <a:rPr lang="en-GB" dirty="0" smtClean="0"/>
              <a:t>execution</a:t>
            </a:r>
          </a:p>
          <a:p>
            <a:r>
              <a:rPr lang="en-GB" dirty="0" smtClean="0"/>
              <a:t>Creating </a:t>
            </a:r>
            <a:r>
              <a:rPr lang="en-GB" dirty="0"/>
              <a:t>(invoking) a thread will split (fork) this main thread into two paths of </a:t>
            </a:r>
            <a:r>
              <a:rPr lang="en-GB" dirty="0" smtClean="0"/>
              <a:t>execution</a:t>
            </a:r>
          </a:p>
          <a:p>
            <a:r>
              <a:rPr lang="en-GB" dirty="0" smtClean="0"/>
              <a:t>One </a:t>
            </a:r>
            <a:r>
              <a:rPr lang="en-GB" dirty="0"/>
              <a:t>path will execute the thread and the other path will follow the statement after the thread </a:t>
            </a:r>
            <a:r>
              <a:rPr lang="en-GB" dirty="0" smtClean="0"/>
              <a:t>invocation (there </a:t>
            </a:r>
            <a:r>
              <a:rPr lang="en-GB" dirty="0"/>
              <a:t>will be a separate stack and memory space for each </a:t>
            </a:r>
            <a:r>
              <a:rPr lang="en-GB" dirty="0" smtClean="0"/>
              <a:t>thread)</a:t>
            </a:r>
            <a:endParaRPr lang="en-GB" dirty="0"/>
          </a:p>
          <a:p>
            <a:r>
              <a:rPr lang="en-GB" b="1" dirty="0" smtClean="0"/>
              <a:t>WARNING</a:t>
            </a:r>
            <a:r>
              <a:rPr lang="en-GB" dirty="0"/>
              <a:t> </a:t>
            </a:r>
          </a:p>
          <a:p>
            <a:pPr lvl="1"/>
            <a:r>
              <a:rPr lang="en-GB" dirty="0" smtClean="0"/>
              <a:t>Be </a:t>
            </a:r>
            <a:r>
              <a:rPr lang="en-GB" dirty="0"/>
              <a:t>careful with threads as concurrency can make shared, common variables unstable.  Also, too many threads is bad for performance (but conversely, a few threads are good</a:t>
            </a:r>
            <a:r>
              <a:rPr lang="en-GB" dirty="0" smtClean="0"/>
              <a:t>!)</a:t>
            </a:r>
            <a:r>
              <a:rPr lang="en-GB" dirty="0"/>
              <a:t> </a:t>
            </a:r>
          </a:p>
        </p:txBody>
      </p:sp>
    </p:spTree>
    <p:extLst>
      <p:ext uri="{BB962C8B-B14F-4D97-AF65-F5344CB8AC3E}">
        <p14:creationId xmlns:p14="http://schemas.microsoft.com/office/powerpoint/2010/main" val="257161180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Thread Scheduling</a:t>
            </a:r>
            <a:endParaRPr lang="en-GB" dirty="0"/>
          </a:p>
        </p:txBody>
      </p:sp>
      <p:sp>
        <p:nvSpPr>
          <p:cNvPr id="3" name="Content Placeholder 2"/>
          <p:cNvSpPr>
            <a:spLocks noGrp="1"/>
          </p:cNvSpPr>
          <p:nvPr>
            <p:ph idx="1"/>
          </p:nvPr>
        </p:nvSpPr>
        <p:spPr/>
        <p:txBody>
          <a:bodyPr>
            <a:normAutofit fontScale="85000" lnSpcReduction="10000"/>
          </a:bodyPr>
          <a:lstStyle/>
          <a:p>
            <a:r>
              <a:rPr lang="en-GB" dirty="0"/>
              <a:t>An operating system runs multiple threads on a CPU in some order.  The swapping of threads to share the CPU is called </a:t>
            </a:r>
            <a:r>
              <a:rPr lang="en-GB" b="1" dirty="0"/>
              <a:t>scheduling</a:t>
            </a:r>
            <a:r>
              <a:rPr lang="en-GB" dirty="0"/>
              <a:t>.</a:t>
            </a:r>
          </a:p>
          <a:p>
            <a:r>
              <a:rPr lang="en-GB" dirty="0" smtClean="0"/>
              <a:t>(And yes the process in which the threads are running is being scheduled on the CPU as well!)</a:t>
            </a:r>
            <a:r>
              <a:rPr lang="en-GB" dirty="0"/>
              <a:t> </a:t>
            </a:r>
          </a:p>
          <a:p>
            <a:r>
              <a:rPr lang="en-GB" dirty="0"/>
              <a:t>Normally, the </a:t>
            </a:r>
            <a:r>
              <a:rPr lang="en-GB" b="1" dirty="0"/>
              <a:t>runnable </a:t>
            </a:r>
            <a:r>
              <a:rPr lang="en-GB" dirty="0"/>
              <a:t>thread with the highest </a:t>
            </a:r>
            <a:r>
              <a:rPr lang="en-GB" b="1" u="sng" dirty="0"/>
              <a:t>priority </a:t>
            </a:r>
            <a:r>
              <a:rPr lang="en-GB" dirty="0"/>
              <a:t>is active (running).  Java is </a:t>
            </a:r>
            <a:r>
              <a:rPr lang="en-GB" b="1" dirty="0"/>
              <a:t>priority-</a:t>
            </a:r>
            <a:r>
              <a:rPr lang="en-GB" b="1" dirty="0" err="1"/>
              <a:t>preemptive</a:t>
            </a:r>
            <a:r>
              <a:rPr lang="en-GB" dirty="0"/>
              <a:t> - if a high-priority thread wakes up, and a low-priority thread is running, then the high-priority thread gets to run immediately.  This means “on-demand” processing and the potentially efficient use of the CPU. </a:t>
            </a:r>
          </a:p>
          <a:p>
            <a:pPr marL="0" indent="0">
              <a:buNone/>
            </a:pPr>
            <a:endParaRPr lang="en-GB" dirty="0"/>
          </a:p>
        </p:txBody>
      </p:sp>
    </p:spTree>
    <p:extLst>
      <p:ext uri="{BB962C8B-B14F-4D97-AF65-F5344CB8AC3E}">
        <p14:creationId xmlns:p14="http://schemas.microsoft.com/office/powerpoint/2010/main" val="62858735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GB" dirty="0"/>
              <a:t>Thread Lifecycle</a:t>
            </a:r>
          </a:p>
        </p:txBody>
      </p:sp>
      <p:grpSp>
        <p:nvGrpSpPr>
          <p:cNvPr id="63" name="Group 62"/>
          <p:cNvGrpSpPr/>
          <p:nvPr/>
        </p:nvGrpSpPr>
        <p:grpSpPr>
          <a:xfrm>
            <a:off x="35496" y="908720"/>
            <a:ext cx="9001000" cy="5472608"/>
            <a:chOff x="35496" y="836712"/>
            <a:chExt cx="9001000" cy="5472608"/>
          </a:xfrm>
        </p:grpSpPr>
        <p:sp>
          <p:nvSpPr>
            <p:cNvPr id="4" name="Rounded Rectangle 3"/>
            <p:cNvSpPr/>
            <p:nvPr/>
          </p:nvSpPr>
          <p:spPr>
            <a:xfrm>
              <a:off x="1907704" y="2924943"/>
              <a:ext cx="1800200" cy="836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Ready to run</a:t>
              </a:r>
              <a:endParaRPr lang="en-GB" dirty="0"/>
            </a:p>
          </p:txBody>
        </p:sp>
        <p:sp>
          <p:nvSpPr>
            <p:cNvPr id="5" name="Rounded Rectangle 4"/>
            <p:cNvSpPr/>
            <p:nvPr/>
          </p:nvSpPr>
          <p:spPr>
            <a:xfrm>
              <a:off x="1907704" y="5301208"/>
              <a:ext cx="1800200" cy="836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Dead</a:t>
              </a:r>
              <a:endParaRPr lang="en-GB" dirty="0"/>
            </a:p>
          </p:txBody>
        </p:sp>
        <p:sp>
          <p:nvSpPr>
            <p:cNvPr id="6" name="Rounded Rectangle 5"/>
            <p:cNvSpPr/>
            <p:nvPr/>
          </p:nvSpPr>
          <p:spPr>
            <a:xfrm>
              <a:off x="5004048" y="2924942"/>
              <a:ext cx="1800200" cy="836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Running</a:t>
              </a:r>
              <a:endParaRPr lang="en-GB" dirty="0"/>
            </a:p>
          </p:txBody>
        </p:sp>
        <p:sp>
          <p:nvSpPr>
            <p:cNvPr id="7" name="Rounded Rectangle 6"/>
            <p:cNvSpPr/>
            <p:nvPr/>
          </p:nvSpPr>
          <p:spPr>
            <a:xfrm>
              <a:off x="5004048" y="1556792"/>
              <a:ext cx="1800200" cy="836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Sleeping</a:t>
              </a:r>
              <a:endParaRPr lang="en-GB" dirty="0"/>
            </a:p>
          </p:txBody>
        </p:sp>
        <p:sp>
          <p:nvSpPr>
            <p:cNvPr id="8" name="Rounded Rectangle 7"/>
            <p:cNvSpPr/>
            <p:nvPr/>
          </p:nvSpPr>
          <p:spPr>
            <a:xfrm>
              <a:off x="6984268" y="836712"/>
              <a:ext cx="1800200" cy="836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Waiting</a:t>
              </a:r>
              <a:endParaRPr lang="en-GB" dirty="0"/>
            </a:p>
          </p:txBody>
        </p:sp>
        <p:sp>
          <p:nvSpPr>
            <p:cNvPr id="9" name="Rounded Rectangle 8"/>
            <p:cNvSpPr/>
            <p:nvPr/>
          </p:nvSpPr>
          <p:spPr>
            <a:xfrm>
              <a:off x="6984268" y="5373216"/>
              <a:ext cx="1800200" cy="836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Blocked</a:t>
              </a:r>
              <a:endParaRPr lang="en-GB" dirty="0"/>
            </a:p>
          </p:txBody>
        </p:sp>
        <p:sp>
          <p:nvSpPr>
            <p:cNvPr id="10" name="Oval 9"/>
            <p:cNvSpPr/>
            <p:nvPr/>
          </p:nvSpPr>
          <p:spPr>
            <a:xfrm>
              <a:off x="539552" y="3163108"/>
              <a:ext cx="360040" cy="3600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35496" y="3501008"/>
              <a:ext cx="1368152" cy="369332"/>
            </a:xfrm>
            <a:prstGeom prst="rect">
              <a:avLst/>
            </a:prstGeom>
            <a:noFill/>
          </p:spPr>
          <p:txBody>
            <a:bodyPr wrap="square" rtlCol="0">
              <a:spAutoFit/>
            </a:bodyPr>
            <a:lstStyle/>
            <a:p>
              <a:pPr algn="ctr"/>
              <a:r>
                <a:rPr lang="en-GB" dirty="0" smtClean="0"/>
                <a:t>start()</a:t>
              </a:r>
              <a:endParaRPr lang="en-GB" dirty="0"/>
            </a:p>
          </p:txBody>
        </p:sp>
        <p:cxnSp>
          <p:nvCxnSpPr>
            <p:cNvPr id="13" name="Straight Arrow Connector 12"/>
            <p:cNvCxnSpPr>
              <a:stCxn id="10" idx="6"/>
              <a:endCxn id="4" idx="1"/>
            </p:cNvCxnSpPr>
            <p:nvPr/>
          </p:nvCxnSpPr>
          <p:spPr>
            <a:xfrm>
              <a:off x="899592" y="3343128"/>
              <a:ext cx="10081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3"/>
              <a:endCxn id="6" idx="1"/>
            </p:cNvCxnSpPr>
            <p:nvPr/>
          </p:nvCxnSpPr>
          <p:spPr>
            <a:xfrm flipV="1">
              <a:off x="3707904" y="3343127"/>
              <a:ext cx="1296144"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635896" y="3284984"/>
              <a:ext cx="1368152" cy="646331"/>
            </a:xfrm>
            <a:prstGeom prst="rect">
              <a:avLst/>
            </a:prstGeom>
            <a:noFill/>
          </p:spPr>
          <p:txBody>
            <a:bodyPr wrap="square" rtlCol="0">
              <a:spAutoFit/>
            </a:bodyPr>
            <a:lstStyle/>
            <a:p>
              <a:pPr algn="ctr"/>
              <a:r>
                <a:rPr lang="en-GB" dirty="0" smtClean="0"/>
                <a:t>Chosen by scheduler</a:t>
              </a:r>
              <a:endParaRPr lang="en-GB" dirty="0"/>
            </a:p>
          </p:txBody>
        </p:sp>
        <p:cxnSp>
          <p:nvCxnSpPr>
            <p:cNvPr id="18" name="Elbow Connector 17"/>
            <p:cNvCxnSpPr>
              <a:stCxn id="6" idx="2"/>
              <a:endCxn id="4" idx="2"/>
            </p:cNvCxnSpPr>
            <p:nvPr/>
          </p:nvCxnSpPr>
          <p:spPr>
            <a:xfrm rot="5400000">
              <a:off x="4355976" y="2213139"/>
              <a:ext cx="1" cy="3096344"/>
            </a:xfrm>
            <a:prstGeom prst="bentConnector3">
              <a:avLst>
                <a:gd name="adj1" fmla="val 22860100000"/>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275856" y="3933056"/>
              <a:ext cx="2088232" cy="646331"/>
            </a:xfrm>
            <a:prstGeom prst="rect">
              <a:avLst/>
            </a:prstGeom>
            <a:noFill/>
          </p:spPr>
          <p:txBody>
            <a:bodyPr wrap="square" rtlCol="0">
              <a:spAutoFit/>
            </a:bodyPr>
            <a:lstStyle/>
            <a:p>
              <a:pPr algn="ctr"/>
              <a:r>
                <a:rPr lang="en-GB" dirty="0" smtClean="0"/>
                <a:t>Scheduler swap or </a:t>
              </a:r>
              <a:r>
                <a:rPr lang="en-GB" dirty="0" err="1" smtClean="0"/>
                <a:t>Thread.yield</a:t>
              </a:r>
              <a:r>
                <a:rPr lang="en-GB" dirty="0" smtClean="0"/>
                <a:t>()</a:t>
              </a:r>
              <a:endParaRPr lang="en-GB" dirty="0"/>
            </a:p>
          </p:txBody>
        </p:sp>
        <p:cxnSp>
          <p:nvCxnSpPr>
            <p:cNvPr id="25" name="Straight Arrow Connector 24"/>
            <p:cNvCxnSpPr>
              <a:stCxn id="6" idx="0"/>
              <a:endCxn id="7" idx="2"/>
            </p:cNvCxnSpPr>
            <p:nvPr/>
          </p:nvCxnSpPr>
          <p:spPr>
            <a:xfrm flipV="1">
              <a:off x="5904148" y="2393161"/>
              <a:ext cx="0" cy="5317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319972" y="2483604"/>
              <a:ext cx="1692188" cy="369332"/>
            </a:xfrm>
            <a:prstGeom prst="rect">
              <a:avLst/>
            </a:prstGeom>
            <a:noFill/>
          </p:spPr>
          <p:txBody>
            <a:bodyPr wrap="square" rtlCol="0">
              <a:spAutoFit/>
            </a:bodyPr>
            <a:lstStyle/>
            <a:p>
              <a:pPr algn="ctr"/>
              <a:r>
                <a:rPr lang="en-GB" dirty="0" err="1" smtClean="0"/>
                <a:t>Thread.sleep</a:t>
              </a:r>
              <a:r>
                <a:rPr lang="en-GB" dirty="0" smtClean="0"/>
                <a:t>()</a:t>
              </a:r>
              <a:endParaRPr lang="en-GB" dirty="0"/>
            </a:p>
          </p:txBody>
        </p:sp>
        <p:sp>
          <p:nvSpPr>
            <p:cNvPr id="29" name="TextBox 28"/>
            <p:cNvSpPr txBox="1"/>
            <p:nvPr/>
          </p:nvSpPr>
          <p:spPr>
            <a:xfrm>
              <a:off x="6948264" y="2555612"/>
              <a:ext cx="1692188" cy="369332"/>
            </a:xfrm>
            <a:prstGeom prst="rect">
              <a:avLst/>
            </a:prstGeom>
            <a:noFill/>
          </p:spPr>
          <p:txBody>
            <a:bodyPr wrap="square" rtlCol="0">
              <a:spAutoFit/>
            </a:bodyPr>
            <a:lstStyle/>
            <a:p>
              <a:pPr algn="ctr"/>
              <a:r>
                <a:rPr lang="en-GB" dirty="0" err="1" smtClean="0"/>
                <a:t>Object.wait</a:t>
              </a:r>
              <a:r>
                <a:rPr lang="en-GB" dirty="0" smtClean="0"/>
                <a:t>()</a:t>
              </a:r>
              <a:endParaRPr lang="en-GB" dirty="0"/>
            </a:p>
          </p:txBody>
        </p:sp>
        <p:cxnSp>
          <p:nvCxnSpPr>
            <p:cNvPr id="31" name="Elbow Connector 30"/>
            <p:cNvCxnSpPr>
              <a:stCxn id="7" idx="1"/>
              <a:endCxn id="4" idx="0"/>
            </p:cNvCxnSpPr>
            <p:nvPr/>
          </p:nvCxnSpPr>
          <p:spPr>
            <a:xfrm rot="10800000" flipV="1">
              <a:off x="2807804" y="1974977"/>
              <a:ext cx="2196244" cy="94996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8" idx="1"/>
            </p:cNvCxnSpPr>
            <p:nvPr/>
          </p:nvCxnSpPr>
          <p:spPr>
            <a:xfrm rot="10800000" flipV="1">
              <a:off x="2339752" y="1254896"/>
              <a:ext cx="4644516" cy="1670045"/>
            </a:xfrm>
            <a:prstGeom prst="bentConnector3">
              <a:avLst>
                <a:gd name="adj1" fmla="val 99974"/>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969822" y="899428"/>
              <a:ext cx="4266474" cy="369332"/>
            </a:xfrm>
            <a:prstGeom prst="rect">
              <a:avLst/>
            </a:prstGeom>
            <a:noFill/>
          </p:spPr>
          <p:txBody>
            <a:bodyPr wrap="square" rtlCol="0">
              <a:spAutoFit/>
            </a:bodyPr>
            <a:lstStyle/>
            <a:p>
              <a:pPr algn="ctr"/>
              <a:r>
                <a:rPr lang="en-GB" dirty="0" err="1" smtClean="0"/>
                <a:t>Object.notify</a:t>
              </a:r>
              <a:r>
                <a:rPr lang="en-GB" dirty="0" smtClean="0"/>
                <a:t>() or </a:t>
              </a:r>
              <a:r>
                <a:rPr lang="en-GB" dirty="0" err="1" smtClean="0"/>
                <a:t>Object.notifyAll</a:t>
              </a:r>
              <a:r>
                <a:rPr lang="en-GB" dirty="0" smtClean="0"/>
                <a:t>()</a:t>
              </a:r>
              <a:endParaRPr lang="en-GB" dirty="0"/>
            </a:p>
          </p:txBody>
        </p:sp>
        <p:sp>
          <p:nvSpPr>
            <p:cNvPr id="39" name="TextBox 38"/>
            <p:cNvSpPr txBox="1"/>
            <p:nvPr/>
          </p:nvSpPr>
          <p:spPr>
            <a:xfrm>
              <a:off x="2627784" y="1414517"/>
              <a:ext cx="2934326" cy="646331"/>
            </a:xfrm>
            <a:prstGeom prst="rect">
              <a:avLst/>
            </a:prstGeom>
            <a:noFill/>
          </p:spPr>
          <p:txBody>
            <a:bodyPr wrap="square" rtlCol="0">
              <a:spAutoFit/>
            </a:bodyPr>
            <a:lstStyle/>
            <a:p>
              <a:pPr algn="ctr"/>
              <a:r>
                <a:rPr lang="en-GB" dirty="0" err="1" smtClean="0"/>
                <a:t>Object.notify</a:t>
              </a:r>
              <a:r>
                <a:rPr lang="en-GB" dirty="0" smtClean="0"/>
                <a:t>() or </a:t>
              </a:r>
              <a:r>
                <a:rPr lang="en-GB" dirty="0" err="1" smtClean="0"/>
                <a:t>Object.notifyAll</a:t>
              </a:r>
              <a:r>
                <a:rPr lang="en-GB" dirty="0" smtClean="0"/>
                <a:t>()</a:t>
              </a:r>
              <a:endParaRPr lang="en-GB" dirty="0"/>
            </a:p>
          </p:txBody>
        </p:sp>
        <p:sp>
          <p:nvSpPr>
            <p:cNvPr id="48" name="TextBox 47"/>
            <p:cNvSpPr txBox="1"/>
            <p:nvPr/>
          </p:nvSpPr>
          <p:spPr>
            <a:xfrm>
              <a:off x="6948264" y="3873822"/>
              <a:ext cx="2088232" cy="923330"/>
            </a:xfrm>
            <a:prstGeom prst="rect">
              <a:avLst/>
            </a:prstGeom>
            <a:noFill/>
          </p:spPr>
          <p:txBody>
            <a:bodyPr wrap="square" rtlCol="0">
              <a:spAutoFit/>
            </a:bodyPr>
            <a:lstStyle/>
            <a:p>
              <a:pPr algn="ctr"/>
              <a:r>
                <a:rPr lang="en-GB" dirty="0" smtClean="0"/>
                <a:t>Blocks for I/O or enters Synchronized code</a:t>
              </a:r>
              <a:endParaRPr lang="en-GB" dirty="0"/>
            </a:p>
          </p:txBody>
        </p:sp>
        <p:cxnSp>
          <p:nvCxnSpPr>
            <p:cNvPr id="50" name="Elbow Connector 49"/>
            <p:cNvCxnSpPr>
              <a:endCxn id="8" idx="2"/>
            </p:cNvCxnSpPr>
            <p:nvPr/>
          </p:nvCxnSpPr>
          <p:spPr>
            <a:xfrm rot="5400000" flipH="1" flipV="1">
              <a:off x="6630690" y="1846640"/>
              <a:ext cx="1427237" cy="1080120"/>
            </a:xfrm>
            <a:prstGeom prst="bentConnector3">
              <a:avLst>
                <a:gd name="adj1" fmla="val 345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6" idx="3"/>
              <a:endCxn id="9" idx="0"/>
            </p:cNvCxnSpPr>
            <p:nvPr/>
          </p:nvCxnSpPr>
          <p:spPr>
            <a:xfrm>
              <a:off x="6804248" y="3343127"/>
              <a:ext cx="1080120" cy="2030089"/>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9" idx="1"/>
            </p:cNvCxnSpPr>
            <p:nvPr/>
          </p:nvCxnSpPr>
          <p:spPr>
            <a:xfrm rot="10800000">
              <a:off x="6156176" y="3761311"/>
              <a:ext cx="828092" cy="2030091"/>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118568" y="4582869"/>
              <a:ext cx="2088232" cy="646331"/>
            </a:xfrm>
            <a:prstGeom prst="rect">
              <a:avLst/>
            </a:prstGeom>
            <a:noFill/>
          </p:spPr>
          <p:txBody>
            <a:bodyPr wrap="square" rtlCol="0">
              <a:spAutoFit/>
            </a:bodyPr>
            <a:lstStyle/>
            <a:p>
              <a:pPr algn="ctr"/>
              <a:r>
                <a:rPr lang="en-GB" dirty="0" smtClean="0"/>
                <a:t>Data received or obtains a Lock</a:t>
              </a:r>
              <a:endParaRPr lang="en-GB" dirty="0"/>
            </a:p>
          </p:txBody>
        </p:sp>
        <p:cxnSp>
          <p:nvCxnSpPr>
            <p:cNvPr id="58" name="Straight Arrow Connector 57"/>
            <p:cNvCxnSpPr/>
            <p:nvPr/>
          </p:nvCxnSpPr>
          <p:spPr>
            <a:xfrm flipH="1">
              <a:off x="3707904" y="5949280"/>
              <a:ext cx="327636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779912" y="5939988"/>
              <a:ext cx="3240360" cy="369332"/>
            </a:xfrm>
            <a:prstGeom prst="rect">
              <a:avLst/>
            </a:prstGeom>
            <a:noFill/>
          </p:spPr>
          <p:txBody>
            <a:bodyPr wrap="square" rtlCol="0">
              <a:spAutoFit/>
            </a:bodyPr>
            <a:lstStyle/>
            <a:p>
              <a:pPr algn="ctr"/>
              <a:r>
                <a:rPr lang="en-GB" dirty="0" smtClean="0"/>
                <a:t>Another thread closes IO socket</a:t>
              </a:r>
              <a:endParaRPr lang="en-GB" dirty="0"/>
            </a:p>
          </p:txBody>
        </p:sp>
        <p:cxnSp>
          <p:nvCxnSpPr>
            <p:cNvPr id="61" name="Straight Arrow Connector 60"/>
            <p:cNvCxnSpPr/>
            <p:nvPr/>
          </p:nvCxnSpPr>
          <p:spPr>
            <a:xfrm>
              <a:off x="2195736" y="3761312"/>
              <a:ext cx="0" cy="15398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83568" y="4222829"/>
              <a:ext cx="1656184" cy="646331"/>
            </a:xfrm>
            <a:prstGeom prst="rect">
              <a:avLst/>
            </a:prstGeom>
            <a:noFill/>
          </p:spPr>
          <p:txBody>
            <a:bodyPr wrap="square" rtlCol="0">
              <a:spAutoFit/>
            </a:bodyPr>
            <a:lstStyle/>
            <a:p>
              <a:pPr algn="ctr"/>
              <a:r>
                <a:rPr lang="en-GB" dirty="0" smtClean="0"/>
                <a:t>stop() or run() exits</a:t>
              </a:r>
              <a:endParaRPr lang="en-GB" dirty="0"/>
            </a:p>
          </p:txBody>
        </p:sp>
      </p:grpSp>
    </p:spTree>
    <p:extLst>
      <p:ext uri="{BB962C8B-B14F-4D97-AF65-F5344CB8AC3E}">
        <p14:creationId xmlns:p14="http://schemas.microsoft.com/office/powerpoint/2010/main" val="170971515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0124" y="692696"/>
            <a:ext cx="2304256" cy="23042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1880" y="4509120"/>
            <a:ext cx="1840745" cy="1800200"/>
          </a:xfrm>
          <a:prstGeom prst="rect">
            <a:avLst/>
          </a:prstGeom>
        </p:spPr>
      </p:pic>
      <p:sp>
        <p:nvSpPr>
          <p:cNvPr id="9" name="TextBox 8"/>
          <p:cNvSpPr txBox="1"/>
          <p:nvPr/>
        </p:nvSpPr>
        <p:spPr>
          <a:xfrm>
            <a:off x="3709175" y="3368315"/>
            <a:ext cx="1406154" cy="769441"/>
          </a:xfrm>
          <a:prstGeom prst="rect">
            <a:avLst/>
          </a:prstGeom>
          <a:noFill/>
        </p:spPr>
        <p:txBody>
          <a:bodyPr wrap="none" rtlCol="0">
            <a:spAutoFit/>
          </a:bodyPr>
          <a:lstStyle/>
          <a:p>
            <a:r>
              <a:rPr lang="en-GB" sz="4400" b="1" dirty="0" smtClean="0">
                <a:latin typeface="Arial" panose="020B0604020202020204" pitchFamily="34" charset="0"/>
                <a:cs typeface="Arial" panose="020B0604020202020204" pitchFamily="34" charset="0"/>
              </a:rPr>
              <a:t>AND</a:t>
            </a:r>
            <a:endParaRPr lang="en-GB" sz="4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17784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Web and HTTP</a:t>
            </a:r>
            <a:endParaRPr lang="en-GB" dirty="0"/>
          </a:p>
        </p:txBody>
      </p:sp>
      <p:sp>
        <p:nvSpPr>
          <p:cNvPr id="6" name="Rectangle 3"/>
          <p:cNvSpPr txBox="1">
            <a:spLocks noChangeArrowheads="1"/>
          </p:cNvSpPr>
          <p:nvPr/>
        </p:nvSpPr>
        <p:spPr>
          <a:xfrm>
            <a:off x="533400" y="1641045"/>
            <a:ext cx="7772400" cy="464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i="1" dirty="0" smtClean="0">
                <a:solidFill>
                  <a:prstClr val="black"/>
                </a:solidFill>
                <a:ea typeface="ＭＳ Ｐゴシック" panose="020B0600070205080204" pitchFamily="34" charset="-128"/>
              </a:rPr>
              <a:t>First, a review…</a:t>
            </a:r>
          </a:p>
          <a:p>
            <a:pPr>
              <a:buClr>
                <a:prstClr val="black"/>
              </a:buClr>
            </a:pPr>
            <a:r>
              <a:rPr lang="en-US" altLang="en-US" sz="2400" i="1" dirty="0" smtClean="0">
                <a:solidFill>
                  <a:prstClr val="black"/>
                </a:solidFill>
                <a:ea typeface="ＭＳ Ｐゴシック" panose="020B0600070205080204" pitchFamily="34" charset="-128"/>
              </a:rPr>
              <a:t>HTTP is defined in </a:t>
            </a:r>
            <a:r>
              <a:rPr lang="en-GB" altLang="en-US" sz="2400" i="1" dirty="0" smtClean="0">
                <a:solidFill>
                  <a:prstClr val="black"/>
                </a:solidFill>
                <a:ea typeface="ＭＳ Ｐゴシック" panose="020B0600070205080204" pitchFamily="34" charset="-128"/>
              </a:rPr>
              <a:t>[v1.0-RFC </a:t>
            </a:r>
            <a:r>
              <a:rPr lang="en-GB" altLang="en-US" sz="2400" i="1" dirty="0">
                <a:solidFill>
                  <a:prstClr val="black"/>
                </a:solidFill>
                <a:ea typeface="ＭＳ Ｐゴシック" panose="020B0600070205080204" pitchFamily="34" charset="-128"/>
              </a:rPr>
              <a:t>1945] and </a:t>
            </a:r>
            <a:r>
              <a:rPr lang="en-GB" altLang="en-US" sz="2400" i="1" dirty="0" smtClean="0">
                <a:solidFill>
                  <a:prstClr val="black"/>
                </a:solidFill>
                <a:ea typeface="ＭＳ Ｐゴシック" panose="020B0600070205080204" pitchFamily="34" charset="-128"/>
              </a:rPr>
              <a:t>[v1.1-RFC </a:t>
            </a:r>
            <a:r>
              <a:rPr lang="en-GB" altLang="en-US" sz="2400" i="1" dirty="0">
                <a:solidFill>
                  <a:prstClr val="black"/>
                </a:solidFill>
                <a:ea typeface="ＭＳ Ｐゴシック" panose="020B0600070205080204" pitchFamily="34" charset="-128"/>
              </a:rPr>
              <a:t>2616].</a:t>
            </a:r>
            <a:endParaRPr lang="en-US" altLang="en-US" sz="2400" i="1" dirty="0" smtClean="0">
              <a:solidFill>
                <a:prstClr val="black"/>
              </a:solidFill>
              <a:ea typeface="ＭＳ Ｐゴシック" panose="020B0600070205080204" pitchFamily="34" charset="-128"/>
            </a:endParaRPr>
          </a:p>
          <a:p>
            <a:pPr>
              <a:buClr>
                <a:prstClr val="black"/>
              </a:buClr>
            </a:pPr>
            <a:r>
              <a:rPr lang="en-US" altLang="en-US" sz="2400" i="1" dirty="0" smtClean="0">
                <a:solidFill>
                  <a:srgbClr val="CC0000"/>
                </a:solidFill>
                <a:ea typeface="ＭＳ Ｐゴシック" panose="020B0600070205080204" pitchFamily="34" charset="-128"/>
              </a:rPr>
              <a:t>web page</a:t>
            </a:r>
            <a:r>
              <a:rPr lang="en-US" altLang="en-US" sz="2400" dirty="0" smtClean="0">
                <a:solidFill>
                  <a:prstClr val="black"/>
                </a:solidFill>
                <a:ea typeface="ＭＳ Ｐゴシック" panose="020B0600070205080204" pitchFamily="34" charset="-128"/>
              </a:rPr>
              <a:t> consists of </a:t>
            </a:r>
            <a:r>
              <a:rPr lang="en-US" altLang="en-US" sz="2400" i="1" dirty="0" smtClean="0">
                <a:solidFill>
                  <a:srgbClr val="CC0000"/>
                </a:solidFill>
                <a:ea typeface="ＭＳ Ｐゴシック" panose="020B0600070205080204" pitchFamily="34" charset="-128"/>
              </a:rPr>
              <a:t>objects</a:t>
            </a:r>
          </a:p>
          <a:p>
            <a:pPr>
              <a:buClr>
                <a:prstClr val="black"/>
              </a:buClr>
            </a:pPr>
            <a:r>
              <a:rPr lang="en-US" altLang="en-US" sz="2400" dirty="0" smtClean="0">
                <a:solidFill>
                  <a:prstClr val="black"/>
                </a:solidFill>
                <a:ea typeface="ＭＳ Ｐゴシック" panose="020B0600070205080204" pitchFamily="34" charset="-128"/>
              </a:rPr>
              <a:t>object can be HTML file, JPEG image, Java applet, audio file,…</a:t>
            </a:r>
          </a:p>
          <a:p>
            <a:pPr>
              <a:buClr>
                <a:prstClr val="black"/>
              </a:buClr>
            </a:pPr>
            <a:r>
              <a:rPr lang="en-US" altLang="en-US" sz="2400" dirty="0" smtClean="0">
                <a:solidFill>
                  <a:prstClr val="black"/>
                </a:solidFill>
                <a:ea typeface="ＭＳ Ｐゴシック" panose="020B0600070205080204" pitchFamily="34" charset="-128"/>
              </a:rPr>
              <a:t>web page consists of </a:t>
            </a:r>
            <a:r>
              <a:rPr lang="en-US" altLang="en-US" sz="2400" i="1" dirty="0" smtClean="0">
                <a:solidFill>
                  <a:srgbClr val="CC0000"/>
                </a:solidFill>
                <a:ea typeface="ＭＳ Ｐゴシック" panose="020B0600070205080204" pitchFamily="34" charset="-128"/>
              </a:rPr>
              <a:t>base HTML-file</a:t>
            </a:r>
            <a:r>
              <a:rPr lang="en-US" altLang="en-US" sz="2400" dirty="0" smtClean="0">
                <a:solidFill>
                  <a:prstClr val="black"/>
                </a:solidFill>
                <a:ea typeface="ＭＳ Ｐゴシック" panose="020B0600070205080204" pitchFamily="34" charset="-128"/>
              </a:rPr>
              <a:t> which includes </a:t>
            </a:r>
            <a:r>
              <a:rPr lang="en-US" altLang="en-US" sz="2400" i="1" dirty="0" smtClean="0">
                <a:solidFill>
                  <a:srgbClr val="CC0000"/>
                </a:solidFill>
                <a:ea typeface="ＭＳ Ｐゴシック" panose="020B0600070205080204" pitchFamily="34" charset="-128"/>
              </a:rPr>
              <a:t>several referenced objects</a:t>
            </a:r>
          </a:p>
          <a:p>
            <a:pPr>
              <a:buClr>
                <a:prstClr val="black"/>
              </a:buClr>
            </a:pPr>
            <a:r>
              <a:rPr lang="en-US" altLang="en-US" sz="2400" dirty="0" smtClean="0">
                <a:solidFill>
                  <a:prstClr val="black"/>
                </a:solidFill>
                <a:ea typeface="ＭＳ Ｐゴシック" panose="020B0600070205080204" pitchFamily="34" charset="-128"/>
              </a:rPr>
              <a:t>each object is addressable by a </a:t>
            </a:r>
            <a:r>
              <a:rPr lang="en-US" altLang="en-US" sz="2400" i="1" dirty="0" smtClean="0">
                <a:solidFill>
                  <a:srgbClr val="CC0000"/>
                </a:solidFill>
                <a:ea typeface="ＭＳ Ｐゴシック" panose="020B0600070205080204" pitchFamily="34" charset="-128"/>
              </a:rPr>
              <a:t>URL, </a:t>
            </a:r>
            <a:r>
              <a:rPr lang="en-US" altLang="en-US" sz="2400" dirty="0" smtClean="0">
                <a:solidFill>
                  <a:prstClr val="black"/>
                </a:solidFill>
                <a:ea typeface="ＭＳ Ｐゴシック" panose="020B0600070205080204" pitchFamily="34" charset="-128"/>
              </a:rPr>
              <a:t>e.g.,</a:t>
            </a:r>
          </a:p>
          <a:p>
            <a:pPr>
              <a:buFont typeface="Wingdings" pitchFamily="2" charset="2"/>
              <a:buNone/>
            </a:pPr>
            <a:endParaRPr lang="en-US" altLang="en-US" sz="2400" dirty="0" smtClean="0">
              <a:solidFill>
                <a:prstClr val="black"/>
              </a:solidFill>
              <a:ea typeface="ＭＳ Ｐゴシック" panose="020B0600070205080204" pitchFamily="34" charset="-128"/>
            </a:endParaRPr>
          </a:p>
        </p:txBody>
      </p:sp>
      <p:grpSp>
        <p:nvGrpSpPr>
          <p:cNvPr id="7" name="Group 10"/>
          <p:cNvGrpSpPr>
            <a:grpSpLocks/>
          </p:cNvGrpSpPr>
          <p:nvPr/>
        </p:nvGrpSpPr>
        <p:grpSpPr bwMode="auto">
          <a:xfrm>
            <a:off x="1866753" y="5327946"/>
            <a:ext cx="5216525" cy="1147763"/>
            <a:chOff x="788" y="2955"/>
            <a:chExt cx="3286" cy="723"/>
          </a:xfrm>
        </p:grpSpPr>
        <p:sp>
          <p:nvSpPr>
            <p:cNvPr id="8" name="Text Box 5"/>
            <p:cNvSpPr txBox="1">
              <a:spLocks noChangeArrowheads="1"/>
            </p:cNvSpPr>
            <p:nvPr/>
          </p:nvSpPr>
          <p:spPr bwMode="auto">
            <a:xfrm>
              <a:off x="788" y="2955"/>
              <a:ext cx="328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400" dirty="0">
                  <a:solidFill>
                    <a:prstClr val="black"/>
                  </a:solidFill>
                  <a:latin typeface="Calibri" panose="020F0502020204030204"/>
                </a:rPr>
                <a:t>www.someschool.edu/someDept/pic.gif</a:t>
              </a:r>
            </a:p>
          </p:txBody>
        </p:sp>
        <p:sp>
          <p:nvSpPr>
            <p:cNvPr id="9" name="AutoShape 6"/>
            <p:cNvSpPr>
              <a:spLocks/>
            </p:cNvSpPr>
            <p:nvPr/>
          </p:nvSpPr>
          <p:spPr bwMode="auto">
            <a:xfrm rot="16200000">
              <a:off x="1623" y="2479"/>
              <a:ext cx="94" cy="1723"/>
            </a:xfrm>
            <a:prstGeom prst="leftBrace">
              <a:avLst>
                <a:gd name="adj1" fmla="val 3045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400">
                <a:solidFill>
                  <a:prstClr val="black"/>
                </a:solidFill>
                <a:latin typeface="Calibri" panose="020F0502020204030204"/>
              </a:endParaRPr>
            </a:p>
          </p:txBody>
        </p:sp>
        <p:sp>
          <p:nvSpPr>
            <p:cNvPr id="10" name="AutoShape 7"/>
            <p:cNvSpPr>
              <a:spLocks/>
            </p:cNvSpPr>
            <p:nvPr/>
          </p:nvSpPr>
          <p:spPr bwMode="auto">
            <a:xfrm rot="16200000">
              <a:off x="3232" y="2642"/>
              <a:ext cx="98" cy="1392"/>
            </a:xfrm>
            <a:prstGeom prst="leftBrace">
              <a:avLst>
                <a:gd name="adj1" fmla="val 3045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400">
                <a:solidFill>
                  <a:prstClr val="black"/>
                </a:solidFill>
                <a:latin typeface="Calibri" panose="020F0502020204030204"/>
              </a:endParaRPr>
            </a:p>
          </p:txBody>
        </p:sp>
        <p:sp>
          <p:nvSpPr>
            <p:cNvPr id="11" name="Text Box 8"/>
            <p:cNvSpPr txBox="1">
              <a:spLocks noChangeArrowheads="1"/>
            </p:cNvSpPr>
            <p:nvPr/>
          </p:nvSpPr>
          <p:spPr bwMode="auto">
            <a:xfrm>
              <a:off x="1247" y="3387"/>
              <a:ext cx="9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400" dirty="0">
                  <a:solidFill>
                    <a:prstClr val="black"/>
                  </a:solidFill>
                  <a:latin typeface="Calibri" panose="020F0502020204030204"/>
                </a:rPr>
                <a:t>host name</a:t>
              </a:r>
            </a:p>
          </p:txBody>
        </p:sp>
        <p:sp>
          <p:nvSpPr>
            <p:cNvPr id="12" name="Text Box 9"/>
            <p:cNvSpPr txBox="1">
              <a:spLocks noChangeArrowheads="1"/>
            </p:cNvSpPr>
            <p:nvPr/>
          </p:nvSpPr>
          <p:spPr bwMode="auto">
            <a:xfrm>
              <a:off x="2798" y="3363"/>
              <a:ext cx="96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400" dirty="0">
                  <a:solidFill>
                    <a:prstClr val="black"/>
                  </a:solidFill>
                  <a:latin typeface="Calibri" panose="020F0502020204030204"/>
                </a:rPr>
                <a:t>path name</a:t>
              </a:r>
            </a:p>
          </p:txBody>
        </p:sp>
      </p:grpSp>
    </p:spTree>
    <p:extLst>
      <p:ext uri="{BB962C8B-B14F-4D97-AF65-F5344CB8AC3E}">
        <p14:creationId xmlns:p14="http://schemas.microsoft.com/office/powerpoint/2010/main" val="4635005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HTTP overview</a:t>
            </a:r>
            <a:endParaRPr lang="en-GB" dirty="0"/>
          </a:p>
        </p:txBody>
      </p:sp>
      <p:sp>
        <p:nvSpPr>
          <p:cNvPr id="13" name="Rectangle 3"/>
          <p:cNvSpPr txBox="1">
            <a:spLocks noChangeArrowheads="1"/>
          </p:cNvSpPr>
          <p:nvPr/>
        </p:nvSpPr>
        <p:spPr>
          <a:xfrm>
            <a:off x="533400" y="1489075"/>
            <a:ext cx="3810000" cy="46482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5000"/>
              </a:lnSpc>
              <a:buFont typeface="Wingdings" pitchFamily="2" charset="2"/>
              <a:buNone/>
            </a:pPr>
            <a:r>
              <a:rPr lang="en-US" altLang="en-US" dirty="0" smtClean="0">
                <a:solidFill>
                  <a:srgbClr val="CC0000"/>
                </a:solidFill>
                <a:ea typeface="ＭＳ Ｐゴシック" panose="020B0600070205080204" pitchFamily="34" charset="-128"/>
              </a:rPr>
              <a:t>HTTP: hypertext transfer protocol</a:t>
            </a:r>
          </a:p>
          <a:p>
            <a:pPr>
              <a:lnSpc>
                <a:spcPct val="75000"/>
              </a:lnSpc>
              <a:buClr>
                <a:prstClr val="black"/>
              </a:buClr>
            </a:pPr>
            <a:r>
              <a:rPr lang="en-US" altLang="en-US" sz="2400" dirty="0" smtClean="0">
                <a:solidFill>
                  <a:prstClr val="black"/>
                </a:solidFill>
                <a:ea typeface="ＭＳ Ｐゴシック" panose="020B0600070205080204" pitchFamily="34" charset="-128"/>
              </a:rPr>
              <a:t>Web</a:t>
            </a:r>
            <a:r>
              <a:rPr lang="ja-JP" altLang="en-US" sz="2400" dirty="0" smtClean="0">
                <a:solidFill>
                  <a:prstClr val="black"/>
                </a:solidFill>
              </a:rPr>
              <a:t>’</a:t>
            </a:r>
            <a:r>
              <a:rPr lang="en-US" altLang="ja-JP" sz="2400" dirty="0" smtClean="0">
                <a:solidFill>
                  <a:prstClr val="black"/>
                </a:solidFill>
              </a:rPr>
              <a:t>s application layer protocol</a:t>
            </a:r>
          </a:p>
          <a:p>
            <a:pPr>
              <a:lnSpc>
                <a:spcPct val="75000"/>
              </a:lnSpc>
              <a:buClr>
                <a:prstClr val="black"/>
              </a:buClr>
            </a:pPr>
            <a:r>
              <a:rPr lang="en-US" altLang="en-US" sz="2400" dirty="0" smtClean="0">
                <a:solidFill>
                  <a:prstClr val="black"/>
                </a:solidFill>
                <a:ea typeface="ＭＳ Ｐゴシック" panose="020B0600070205080204" pitchFamily="34" charset="-128"/>
              </a:rPr>
              <a:t>client/server model</a:t>
            </a:r>
          </a:p>
          <a:p>
            <a:pPr lvl="1">
              <a:lnSpc>
                <a:spcPct val="100000"/>
              </a:lnSpc>
              <a:buClr>
                <a:prstClr val="black"/>
              </a:buClr>
            </a:pPr>
            <a:r>
              <a:rPr lang="en-US" altLang="en-US" i="1" dirty="0" smtClean="0">
                <a:solidFill>
                  <a:srgbClr val="CC0000"/>
                </a:solidFill>
                <a:ea typeface="ＭＳ Ｐゴシック" panose="020B0600070205080204" pitchFamily="34" charset="-128"/>
              </a:rPr>
              <a:t>client</a:t>
            </a:r>
            <a:r>
              <a:rPr lang="en-US" altLang="en-US" i="1" dirty="0" smtClean="0">
                <a:solidFill>
                  <a:srgbClr val="FF0000"/>
                </a:solidFill>
                <a:ea typeface="ＭＳ Ｐゴシック" panose="020B0600070205080204" pitchFamily="34" charset="-128"/>
              </a:rPr>
              <a:t>:</a:t>
            </a:r>
            <a:r>
              <a:rPr lang="en-US" altLang="en-US" dirty="0" smtClean="0">
                <a:solidFill>
                  <a:prstClr val="black"/>
                </a:solidFill>
                <a:ea typeface="ＭＳ Ｐゴシック" panose="020B0600070205080204" pitchFamily="34" charset="-128"/>
              </a:rPr>
              <a:t> browser that requests, receives, (using HTTP protocol) and </a:t>
            </a:r>
            <a:r>
              <a:rPr lang="ja-JP" altLang="en-US" dirty="0" smtClean="0">
                <a:solidFill>
                  <a:prstClr val="black"/>
                </a:solidFill>
              </a:rPr>
              <a:t>“</a:t>
            </a:r>
            <a:r>
              <a:rPr lang="en-US" altLang="ja-JP" dirty="0" smtClean="0">
                <a:solidFill>
                  <a:prstClr val="black"/>
                </a:solidFill>
              </a:rPr>
              <a:t>displays</a:t>
            </a:r>
            <a:r>
              <a:rPr lang="ja-JP" altLang="en-US" dirty="0" smtClean="0">
                <a:solidFill>
                  <a:prstClr val="black"/>
                </a:solidFill>
              </a:rPr>
              <a:t>”</a:t>
            </a:r>
            <a:r>
              <a:rPr lang="en-US" altLang="ja-JP" dirty="0" smtClean="0">
                <a:solidFill>
                  <a:prstClr val="black"/>
                </a:solidFill>
              </a:rPr>
              <a:t> Web objects </a:t>
            </a:r>
          </a:p>
          <a:p>
            <a:pPr lvl="1">
              <a:lnSpc>
                <a:spcPct val="100000"/>
              </a:lnSpc>
              <a:buClr>
                <a:prstClr val="black"/>
              </a:buClr>
            </a:pPr>
            <a:r>
              <a:rPr lang="en-US" altLang="en-US" i="1" dirty="0" smtClean="0">
                <a:solidFill>
                  <a:srgbClr val="CC0000"/>
                </a:solidFill>
                <a:ea typeface="ＭＳ Ｐゴシック" panose="020B0600070205080204" pitchFamily="34" charset="-128"/>
              </a:rPr>
              <a:t>server:</a:t>
            </a:r>
            <a:r>
              <a:rPr lang="en-US" altLang="en-US" dirty="0" smtClean="0">
                <a:solidFill>
                  <a:prstClr val="black"/>
                </a:solidFill>
                <a:ea typeface="ＭＳ Ｐゴシック" panose="020B0600070205080204" pitchFamily="34" charset="-128"/>
              </a:rPr>
              <a:t> Web server sends (using HTTP protocol) objects in response to requests</a:t>
            </a:r>
          </a:p>
          <a:p>
            <a:pPr>
              <a:lnSpc>
                <a:spcPct val="75000"/>
              </a:lnSpc>
              <a:buFont typeface="Wingdings" pitchFamily="2" charset="2"/>
              <a:buNone/>
            </a:pPr>
            <a:endParaRPr lang="en-US" altLang="en-US" sz="2400" dirty="0" smtClean="0">
              <a:solidFill>
                <a:prstClr val="black"/>
              </a:solidFill>
              <a:ea typeface="ＭＳ Ｐゴシック" panose="020B0600070205080204" pitchFamily="34" charset="-128"/>
            </a:endParaRPr>
          </a:p>
        </p:txBody>
      </p:sp>
      <p:sp>
        <p:nvSpPr>
          <p:cNvPr id="14" name="Text Box 7"/>
          <p:cNvSpPr txBox="1">
            <a:spLocks noChangeArrowheads="1"/>
          </p:cNvSpPr>
          <p:nvPr/>
        </p:nvSpPr>
        <p:spPr bwMode="auto">
          <a:xfrm>
            <a:off x="4618443" y="2455863"/>
            <a:ext cx="14787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prstClr val="black"/>
                </a:solidFill>
                <a:latin typeface="Calibri" panose="020F0502020204030204"/>
              </a:rPr>
              <a:t>PC running</a:t>
            </a:r>
          </a:p>
          <a:p>
            <a:pPr algn="ctr">
              <a:lnSpc>
                <a:spcPct val="100000"/>
              </a:lnSpc>
              <a:spcBef>
                <a:spcPct val="0"/>
              </a:spcBef>
              <a:buClrTx/>
              <a:buSzTx/>
              <a:buFontTx/>
              <a:buNone/>
            </a:pPr>
            <a:r>
              <a:rPr lang="en-US" altLang="en-US" sz="1600">
                <a:solidFill>
                  <a:prstClr val="black"/>
                </a:solidFill>
                <a:latin typeface="Calibri" panose="020F0502020204030204"/>
              </a:rPr>
              <a:t>Firefox browser</a:t>
            </a:r>
            <a:endParaRPr lang="en-US" altLang="en-US" sz="2400">
              <a:solidFill>
                <a:prstClr val="black"/>
              </a:solidFill>
              <a:latin typeface="Calibri" panose="020F0502020204030204"/>
            </a:endParaRPr>
          </a:p>
        </p:txBody>
      </p:sp>
      <p:sp>
        <p:nvSpPr>
          <p:cNvPr id="15" name="Text Box 9"/>
          <p:cNvSpPr txBox="1">
            <a:spLocks noChangeArrowheads="1"/>
          </p:cNvSpPr>
          <p:nvPr/>
        </p:nvSpPr>
        <p:spPr bwMode="auto">
          <a:xfrm>
            <a:off x="7563600" y="3836988"/>
            <a:ext cx="123674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prstClr val="black"/>
                </a:solidFill>
                <a:latin typeface="Calibri" panose="020F0502020204030204"/>
              </a:rPr>
              <a:t>server </a:t>
            </a:r>
          </a:p>
          <a:p>
            <a:pPr algn="ctr">
              <a:lnSpc>
                <a:spcPct val="100000"/>
              </a:lnSpc>
              <a:spcBef>
                <a:spcPct val="0"/>
              </a:spcBef>
              <a:buClrTx/>
              <a:buSzTx/>
              <a:buFontTx/>
              <a:buNone/>
            </a:pPr>
            <a:r>
              <a:rPr lang="en-US" altLang="en-US" sz="1600">
                <a:solidFill>
                  <a:prstClr val="black"/>
                </a:solidFill>
                <a:latin typeface="Calibri" panose="020F0502020204030204"/>
              </a:rPr>
              <a:t>running</a:t>
            </a:r>
          </a:p>
          <a:p>
            <a:pPr algn="ctr">
              <a:lnSpc>
                <a:spcPct val="100000"/>
              </a:lnSpc>
              <a:spcBef>
                <a:spcPct val="0"/>
              </a:spcBef>
              <a:buClrTx/>
              <a:buSzTx/>
              <a:buFontTx/>
              <a:buNone/>
            </a:pPr>
            <a:r>
              <a:rPr lang="en-US" altLang="en-US" sz="1600">
                <a:solidFill>
                  <a:prstClr val="black"/>
                </a:solidFill>
                <a:latin typeface="Calibri" panose="020F0502020204030204"/>
              </a:rPr>
              <a:t>Apache Web</a:t>
            </a:r>
          </a:p>
          <a:p>
            <a:pPr algn="ctr">
              <a:lnSpc>
                <a:spcPct val="100000"/>
              </a:lnSpc>
              <a:spcBef>
                <a:spcPct val="0"/>
              </a:spcBef>
              <a:buClrTx/>
              <a:buSzTx/>
              <a:buFontTx/>
              <a:buNone/>
            </a:pPr>
            <a:r>
              <a:rPr lang="en-US" altLang="en-US" sz="1600">
                <a:solidFill>
                  <a:prstClr val="black"/>
                </a:solidFill>
                <a:latin typeface="Calibri" panose="020F0502020204030204"/>
              </a:rPr>
              <a:t>server</a:t>
            </a:r>
            <a:endParaRPr lang="en-US" altLang="en-US" sz="2400">
              <a:solidFill>
                <a:prstClr val="black"/>
              </a:solidFill>
              <a:latin typeface="Calibri" panose="020F0502020204030204"/>
            </a:endParaRPr>
          </a:p>
        </p:txBody>
      </p:sp>
      <p:sp>
        <p:nvSpPr>
          <p:cNvPr id="16" name="Text Box 23"/>
          <p:cNvSpPr txBox="1">
            <a:spLocks noChangeArrowheads="1"/>
          </p:cNvSpPr>
          <p:nvPr/>
        </p:nvSpPr>
        <p:spPr bwMode="auto">
          <a:xfrm>
            <a:off x="4855322" y="5218113"/>
            <a:ext cx="14542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prstClr val="black"/>
                </a:solidFill>
                <a:latin typeface="Calibri" panose="020F0502020204030204"/>
              </a:rPr>
              <a:t>iPhone running</a:t>
            </a:r>
          </a:p>
          <a:p>
            <a:pPr algn="ctr">
              <a:lnSpc>
                <a:spcPct val="100000"/>
              </a:lnSpc>
              <a:spcBef>
                <a:spcPct val="0"/>
              </a:spcBef>
              <a:buClrTx/>
              <a:buSzTx/>
              <a:buFontTx/>
              <a:buNone/>
            </a:pPr>
            <a:r>
              <a:rPr lang="en-US" altLang="en-US" sz="1600">
                <a:solidFill>
                  <a:prstClr val="black"/>
                </a:solidFill>
                <a:latin typeface="Calibri" panose="020F0502020204030204"/>
              </a:rPr>
              <a:t>Safari browser</a:t>
            </a:r>
            <a:endParaRPr lang="en-US" altLang="en-US" sz="2400">
              <a:solidFill>
                <a:prstClr val="black"/>
              </a:solidFill>
              <a:latin typeface="Calibri" panose="020F0502020204030204"/>
            </a:endParaRPr>
          </a:p>
        </p:txBody>
      </p:sp>
      <p:grpSp>
        <p:nvGrpSpPr>
          <p:cNvPr id="17" name="Group 35"/>
          <p:cNvGrpSpPr>
            <a:grpSpLocks/>
          </p:cNvGrpSpPr>
          <p:nvPr/>
        </p:nvGrpSpPr>
        <p:grpSpPr bwMode="auto">
          <a:xfrm>
            <a:off x="5778500" y="2136775"/>
            <a:ext cx="2101850" cy="946150"/>
            <a:chOff x="3640" y="1346"/>
            <a:chExt cx="1324" cy="596"/>
          </a:xfrm>
        </p:grpSpPr>
        <p:sp>
          <p:nvSpPr>
            <p:cNvPr id="18" name="Line 19"/>
            <p:cNvSpPr>
              <a:spLocks noChangeShapeType="1"/>
            </p:cNvSpPr>
            <p:nvPr/>
          </p:nvSpPr>
          <p:spPr bwMode="auto">
            <a:xfrm>
              <a:off x="3640" y="1346"/>
              <a:ext cx="1324" cy="596"/>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19" name="Text Box 24"/>
            <p:cNvSpPr txBox="1">
              <a:spLocks noChangeArrowheads="1"/>
            </p:cNvSpPr>
            <p:nvPr/>
          </p:nvSpPr>
          <p:spPr bwMode="auto">
            <a:xfrm rot="1422049">
              <a:off x="3906" y="1444"/>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CC0000"/>
                  </a:solidFill>
                  <a:latin typeface="Calibri" panose="020F0502020204030204"/>
                </a:rPr>
                <a:t>HTTP request</a:t>
              </a:r>
              <a:endParaRPr lang="en-US" altLang="en-US" sz="2400">
                <a:solidFill>
                  <a:srgbClr val="CC0000"/>
                </a:solidFill>
                <a:latin typeface="Calibri" panose="020F0502020204030204"/>
              </a:endParaRPr>
            </a:p>
          </p:txBody>
        </p:sp>
      </p:grpSp>
      <p:grpSp>
        <p:nvGrpSpPr>
          <p:cNvPr id="20" name="Group 36"/>
          <p:cNvGrpSpPr>
            <a:grpSpLocks/>
          </p:cNvGrpSpPr>
          <p:nvPr/>
        </p:nvGrpSpPr>
        <p:grpSpPr bwMode="auto">
          <a:xfrm>
            <a:off x="5889625" y="2344738"/>
            <a:ext cx="1971675" cy="904875"/>
            <a:chOff x="4141" y="394"/>
            <a:chExt cx="1242" cy="570"/>
          </a:xfrm>
        </p:grpSpPr>
        <p:sp>
          <p:nvSpPr>
            <p:cNvPr id="21" name="Line 20"/>
            <p:cNvSpPr>
              <a:spLocks noChangeShapeType="1"/>
            </p:cNvSpPr>
            <p:nvPr/>
          </p:nvSpPr>
          <p:spPr bwMode="auto">
            <a:xfrm flipH="1" flipV="1">
              <a:off x="4141" y="394"/>
              <a:ext cx="1242" cy="57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2" name="Text Box 26"/>
            <p:cNvSpPr txBox="1">
              <a:spLocks noChangeArrowheads="1"/>
            </p:cNvSpPr>
            <p:nvPr/>
          </p:nvSpPr>
          <p:spPr bwMode="auto">
            <a:xfrm rot="1411598">
              <a:off x="4361" y="705"/>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CC0000"/>
                  </a:solidFill>
                  <a:latin typeface="Calibri" panose="020F0502020204030204"/>
                </a:rPr>
                <a:t>HTTP response</a:t>
              </a:r>
              <a:endParaRPr lang="en-US" altLang="en-US" sz="2400">
                <a:solidFill>
                  <a:srgbClr val="CC0000"/>
                </a:solidFill>
                <a:latin typeface="Calibri" panose="020F0502020204030204"/>
              </a:endParaRPr>
            </a:p>
          </p:txBody>
        </p:sp>
      </p:grpSp>
      <p:grpSp>
        <p:nvGrpSpPr>
          <p:cNvPr id="23" name="Group 37"/>
          <p:cNvGrpSpPr>
            <a:grpSpLocks/>
          </p:cNvGrpSpPr>
          <p:nvPr/>
        </p:nvGrpSpPr>
        <p:grpSpPr bwMode="auto">
          <a:xfrm rot="-3183056">
            <a:off x="5754688" y="3630613"/>
            <a:ext cx="2101850" cy="946150"/>
            <a:chOff x="3640" y="1346"/>
            <a:chExt cx="1324" cy="596"/>
          </a:xfrm>
        </p:grpSpPr>
        <p:sp>
          <p:nvSpPr>
            <p:cNvPr id="24" name="Line 19"/>
            <p:cNvSpPr>
              <a:spLocks noChangeShapeType="1"/>
            </p:cNvSpPr>
            <p:nvPr/>
          </p:nvSpPr>
          <p:spPr bwMode="auto">
            <a:xfrm>
              <a:off x="3640" y="1346"/>
              <a:ext cx="1324" cy="596"/>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 name="Text Box 24"/>
            <p:cNvSpPr txBox="1">
              <a:spLocks noChangeArrowheads="1"/>
            </p:cNvSpPr>
            <p:nvPr/>
          </p:nvSpPr>
          <p:spPr bwMode="auto">
            <a:xfrm rot="1422049">
              <a:off x="3906" y="1444"/>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CC0000"/>
                  </a:solidFill>
                  <a:latin typeface="Calibri" panose="020F0502020204030204"/>
                </a:rPr>
                <a:t>HTTP request</a:t>
              </a:r>
              <a:endParaRPr lang="en-US" altLang="en-US" sz="2400">
                <a:solidFill>
                  <a:srgbClr val="CC0000"/>
                </a:solidFill>
                <a:latin typeface="Calibri" panose="020F0502020204030204"/>
              </a:endParaRPr>
            </a:p>
          </p:txBody>
        </p:sp>
      </p:grpSp>
      <p:grpSp>
        <p:nvGrpSpPr>
          <p:cNvPr id="26" name="Group 40"/>
          <p:cNvGrpSpPr>
            <a:grpSpLocks/>
          </p:cNvGrpSpPr>
          <p:nvPr/>
        </p:nvGrpSpPr>
        <p:grpSpPr bwMode="auto">
          <a:xfrm rot="-3264937">
            <a:off x="5800725" y="3870325"/>
            <a:ext cx="1971675" cy="904875"/>
            <a:chOff x="4141" y="394"/>
            <a:chExt cx="1242" cy="570"/>
          </a:xfrm>
        </p:grpSpPr>
        <p:sp>
          <p:nvSpPr>
            <p:cNvPr id="27" name="Line 20"/>
            <p:cNvSpPr>
              <a:spLocks noChangeShapeType="1"/>
            </p:cNvSpPr>
            <p:nvPr/>
          </p:nvSpPr>
          <p:spPr bwMode="auto">
            <a:xfrm flipH="1" flipV="1">
              <a:off x="4141" y="394"/>
              <a:ext cx="1242" cy="57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8" name="Text Box 26"/>
            <p:cNvSpPr txBox="1">
              <a:spLocks noChangeArrowheads="1"/>
            </p:cNvSpPr>
            <p:nvPr/>
          </p:nvSpPr>
          <p:spPr bwMode="auto">
            <a:xfrm rot="1411598">
              <a:off x="4361" y="705"/>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CC0000"/>
                  </a:solidFill>
                  <a:latin typeface="Calibri" panose="020F0502020204030204"/>
                </a:rPr>
                <a:t>HTTP response</a:t>
              </a:r>
              <a:endParaRPr lang="en-US" altLang="en-US" sz="2400">
                <a:solidFill>
                  <a:srgbClr val="CC0000"/>
                </a:solidFill>
                <a:latin typeface="Calibri" panose="020F0502020204030204"/>
              </a:endParaRPr>
            </a:p>
          </p:txBody>
        </p:sp>
      </p:grpSp>
      <p:pic>
        <p:nvPicPr>
          <p:cNvPr id="29" name="Picture 43" descr="iphone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4286250"/>
            <a:ext cx="382588"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44"/>
          <p:cNvGrpSpPr>
            <a:grpSpLocks/>
          </p:cNvGrpSpPr>
          <p:nvPr/>
        </p:nvGrpSpPr>
        <p:grpSpPr bwMode="auto">
          <a:xfrm>
            <a:off x="4757738" y="1468438"/>
            <a:ext cx="1066800" cy="1079500"/>
            <a:chOff x="-44" y="1473"/>
            <a:chExt cx="981" cy="1105"/>
          </a:xfrm>
        </p:grpSpPr>
        <p:pic>
          <p:nvPicPr>
            <p:cNvPr id="31" name="Picture 4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Freeform 46"/>
            <p:cNvSpPr>
              <a:spLocks/>
            </p:cNvSpPr>
            <p:nvPr/>
          </p:nvSpPr>
          <p:spPr bwMode="auto">
            <a:xfrm flipH="1">
              <a:off x="374" y="1579"/>
              <a:ext cx="477" cy="506"/>
            </a:xfrm>
            <a:custGeom>
              <a:avLst/>
              <a:gdLst>
                <a:gd name="T0" fmla="*/ 0 w 356"/>
                <a:gd name="T1" fmla="*/ 0 h 368"/>
                <a:gd name="T2" fmla="*/ 77884 w 356"/>
                <a:gd name="T3" fmla="*/ 5996 h 368"/>
                <a:gd name="T4" fmla="*/ 92393 w 356"/>
                <a:gd name="T5" fmla="*/ 124961 h 368"/>
                <a:gd name="T6" fmla="*/ 20362 w 356"/>
                <a:gd name="T7" fmla="*/ 1562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GB">
                <a:solidFill>
                  <a:prstClr val="black"/>
                </a:solidFill>
              </a:endParaRPr>
            </a:p>
          </p:txBody>
        </p:sp>
      </p:grpSp>
      <p:grpSp>
        <p:nvGrpSpPr>
          <p:cNvPr id="33" name="Group 47"/>
          <p:cNvGrpSpPr>
            <a:grpSpLocks/>
          </p:cNvGrpSpPr>
          <p:nvPr/>
        </p:nvGrpSpPr>
        <p:grpSpPr bwMode="auto">
          <a:xfrm>
            <a:off x="7878763" y="2633663"/>
            <a:ext cx="695325" cy="1282700"/>
            <a:chOff x="4140" y="429"/>
            <a:chExt cx="1425" cy="2396"/>
          </a:xfrm>
        </p:grpSpPr>
        <p:sp>
          <p:nvSpPr>
            <p:cNvPr id="34" name="Freeform 48"/>
            <p:cNvSpPr>
              <a:spLocks/>
            </p:cNvSpPr>
            <p:nvPr/>
          </p:nvSpPr>
          <p:spPr bwMode="auto">
            <a:xfrm>
              <a:off x="5268" y="433"/>
              <a:ext cx="283" cy="2286"/>
            </a:xfrm>
            <a:custGeom>
              <a:avLst/>
              <a:gdLst>
                <a:gd name="T0" fmla="*/ 2 w 354"/>
                <a:gd name="T1" fmla="*/ 0 h 2742"/>
                <a:gd name="T2" fmla="*/ 5 w 354"/>
                <a:gd name="T3" fmla="*/ 11 h 2742"/>
                <a:gd name="T4" fmla="*/ 5 w 354"/>
                <a:gd name="T5" fmla="*/ 83 h 2742"/>
                <a:gd name="T6" fmla="*/ 0 w 354"/>
                <a:gd name="T7" fmla="*/ 86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35" name="Rectangle 49"/>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36" name="Freeform 50"/>
            <p:cNvSpPr>
              <a:spLocks/>
            </p:cNvSpPr>
            <p:nvPr/>
          </p:nvSpPr>
          <p:spPr bwMode="auto">
            <a:xfrm>
              <a:off x="5321" y="570"/>
              <a:ext cx="169" cy="2115"/>
            </a:xfrm>
            <a:custGeom>
              <a:avLst/>
              <a:gdLst>
                <a:gd name="T0" fmla="*/ 2 w 211"/>
                <a:gd name="T1" fmla="*/ 0 h 2537"/>
                <a:gd name="T2" fmla="*/ 3 w 211"/>
                <a:gd name="T3" fmla="*/ 8 h 2537"/>
                <a:gd name="T4" fmla="*/ 2 w 211"/>
                <a:gd name="T5" fmla="*/ 7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37" name="Freeform 51"/>
            <p:cNvSpPr>
              <a:spLocks/>
            </p:cNvSpPr>
            <p:nvPr/>
          </p:nvSpPr>
          <p:spPr bwMode="auto">
            <a:xfrm>
              <a:off x="5284" y="1640"/>
              <a:ext cx="263" cy="189"/>
            </a:xfrm>
            <a:custGeom>
              <a:avLst/>
              <a:gdLst>
                <a:gd name="T0" fmla="*/ 2 w 328"/>
                <a:gd name="T1" fmla="*/ 0 h 226"/>
                <a:gd name="T2" fmla="*/ 5 w 328"/>
                <a:gd name="T3" fmla="*/ 5 h 226"/>
                <a:gd name="T4" fmla="*/ 5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38" name="Rectangle 52"/>
            <p:cNvSpPr>
              <a:spLocks noChangeArrowheads="1"/>
            </p:cNvSpPr>
            <p:nvPr/>
          </p:nvSpPr>
          <p:spPr bwMode="auto">
            <a:xfrm>
              <a:off x="4212" y="693"/>
              <a:ext cx="595"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grpSp>
          <p:nvGrpSpPr>
            <p:cNvPr id="39" name="Group 53"/>
            <p:cNvGrpSpPr>
              <a:grpSpLocks/>
            </p:cNvGrpSpPr>
            <p:nvPr/>
          </p:nvGrpSpPr>
          <p:grpSpPr bwMode="auto">
            <a:xfrm>
              <a:off x="4749" y="668"/>
              <a:ext cx="581" cy="145"/>
              <a:chOff x="614" y="2568"/>
              <a:chExt cx="725" cy="139"/>
            </a:xfrm>
          </p:grpSpPr>
          <p:sp>
            <p:nvSpPr>
              <p:cNvPr id="64" name="AutoShape 54"/>
              <p:cNvSpPr>
                <a:spLocks noChangeArrowheads="1"/>
              </p:cNvSpPr>
              <p:nvPr/>
            </p:nvSpPr>
            <p:spPr bwMode="auto">
              <a:xfrm>
                <a:off x="613" y="2569"/>
                <a:ext cx="727"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65" name="AutoShape 55"/>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grpSp>
        <p:sp>
          <p:nvSpPr>
            <p:cNvPr id="40" name="Rectangle 56"/>
            <p:cNvSpPr>
              <a:spLocks noChangeArrowheads="1"/>
            </p:cNvSpPr>
            <p:nvPr/>
          </p:nvSpPr>
          <p:spPr bwMode="auto">
            <a:xfrm>
              <a:off x="4225" y="1019"/>
              <a:ext cx="595"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grpSp>
          <p:nvGrpSpPr>
            <p:cNvPr id="41" name="Group 57"/>
            <p:cNvGrpSpPr>
              <a:grpSpLocks/>
            </p:cNvGrpSpPr>
            <p:nvPr/>
          </p:nvGrpSpPr>
          <p:grpSpPr bwMode="auto">
            <a:xfrm>
              <a:off x="4747" y="994"/>
              <a:ext cx="581" cy="134"/>
              <a:chOff x="614" y="2568"/>
              <a:chExt cx="725" cy="139"/>
            </a:xfrm>
          </p:grpSpPr>
          <p:sp>
            <p:nvSpPr>
              <p:cNvPr id="62" name="AutoShape 58"/>
              <p:cNvSpPr>
                <a:spLocks noChangeArrowheads="1"/>
              </p:cNvSpPr>
              <p:nvPr/>
            </p:nvSpPr>
            <p:spPr bwMode="auto">
              <a:xfrm>
                <a:off x="616" y="2569"/>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63" name="AutoShape 59"/>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grpSp>
        <p:sp>
          <p:nvSpPr>
            <p:cNvPr id="42" name="Rectangle 60"/>
            <p:cNvSpPr>
              <a:spLocks noChangeArrowheads="1"/>
            </p:cNvSpPr>
            <p:nvPr/>
          </p:nvSpPr>
          <p:spPr bwMode="auto">
            <a:xfrm>
              <a:off x="4218" y="1357"/>
              <a:ext cx="595"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43" name="Rectangle 61"/>
            <p:cNvSpPr>
              <a:spLocks noChangeArrowheads="1"/>
            </p:cNvSpPr>
            <p:nvPr/>
          </p:nvSpPr>
          <p:spPr bwMode="auto">
            <a:xfrm>
              <a:off x="4228" y="1654"/>
              <a:ext cx="595"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grpSp>
          <p:nvGrpSpPr>
            <p:cNvPr id="44" name="Group 62"/>
            <p:cNvGrpSpPr>
              <a:grpSpLocks/>
            </p:cNvGrpSpPr>
            <p:nvPr/>
          </p:nvGrpSpPr>
          <p:grpSpPr bwMode="auto">
            <a:xfrm>
              <a:off x="4735" y="1627"/>
              <a:ext cx="582" cy="151"/>
              <a:chOff x="614" y="2568"/>
              <a:chExt cx="725" cy="139"/>
            </a:xfrm>
          </p:grpSpPr>
          <p:sp>
            <p:nvSpPr>
              <p:cNvPr id="60" name="AutoShape 63"/>
              <p:cNvSpPr>
                <a:spLocks noChangeArrowheads="1"/>
              </p:cNvSpPr>
              <p:nvPr/>
            </p:nvSpPr>
            <p:spPr bwMode="auto">
              <a:xfrm>
                <a:off x="614"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61" name="AutoShape 64"/>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grpSp>
        <p:sp>
          <p:nvSpPr>
            <p:cNvPr id="45" name="Freeform 65"/>
            <p:cNvSpPr>
              <a:spLocks/>
            </p:cNvSpPr>
            <p:nvPr/>
          </p:nvSpPr>
          <p:spPr bwMode="auto">
            <a:xfrm>
              <a:off x="5288" y="1354"/>
              <a:ext cx="263" cy="188"/>
            </a:xfrm>
            <a:custGeom>
              <a:avLst/>
              <a:gdLst>
                <a:gd name="T0" fmla="*/ 2 w 328"/>
                <a:gd name="T1" fmla="*/ 0 h 226"/>
                <a:gd name="T2" fmla="*/ 5 w 328"/>
                <a:gd name="T3" fmla="*/ 4 h 226"/>
                <a:gd name="T4" fmla="*/ 5 w 328"/>
                <a:gd name="T5" fmla="*/ 7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grpSp>
          <p:nvGrpSpPr>
            <p:cNvPr id="46" name="Group 66"/>
            <p:cNvGrpSpPr>
              <a:grpSpLocks/>
            </p:cNvGrpSpPr>
            <p:nvPr/>
          </p:nvGrpSpPr>
          <p:grpSpPr bwMode="auto">
            <a:xfrm>
              <a:off x="4739" y="1327"/>
              <a:ext cx="582" cy="139"/>
              <a:chOff x="614" y="2568"/>
              <a:chExt cx="725" cy="139"/>
            </a:xfrm>
          </p:grpSpPr>
          <p:sp>
            <p:nvSpPr>
              <p:cNvPr id="58" name="AutoShape 67"/>
              <p:cNvSpPr>
                <a:spLocks noChangeArrowheads="1"/>
              </p:cNvSpPr>
              <p:nvPr/>
            </p:nvSpPr>
            <p:spPr bwMode="auto">
              <a:xfrm>
                <a:off x="614"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59" name="AutoShape 68"/>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grpSp>
        <p:sp>
          <p:nvSpPr>
            <p:cNvPr id="47" name="Rectangle 69"/>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48" name="Freeform 70"/>
            <p:cNvSpPr>
              <a:spLocks/>
            </p:cNvSpPr>
            <p:nvPr/>
          </p:nvSpPr>
          <p:spPr bwMode="auto">
            <a:xfrm>
              <a:off x="5312" y="1007"/>
              <a:ext cx="237" cy="213"/>
            </a:xfrm>
            <a:custGeom>
              <a:avLst/>
              <a:gdLst>
                <a:gd name="T0" fmla="*/ 2 w 296"/>
                <a:gd name="T1" fmla="*/ 0 h 256"/>
                <a:gd name="T2" fmla="*/ 5 w 296"/>
                <a:gd name="T3" fmla="*/ 4 h 256"/>
                <a:gd name="T4" fmla="*/ 5 w 296"/>
                <a:gd name="T5" fmla="*/ 7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49" name="Freeform 71"/>
            <p:cNvSpPr>
              <a:spLocks/>
            </p:cNvSpPr>
            <p:nvPr/>
          </p:nvSpPr>
          <p:spPr bwMode="auto">
            <a:xfrm>
              <a:off x="5315" y="680"/>
              <a:ext cx="244" cy="240"/>
            </a:xfrm>
            <a:custGeom>
              <a:avLst/>
              <a:gdLst>
                <a:gd name="T0" fmla="*/ 0 w 304"/>
                <a:gd name="T1" fmla="*/ 0 h 288"/>
                <a:gd name="T2" fmla="*/ 5 w 304"/>
                <a:gd name="T3" fmla="*/ 6 h 288"/>
                <a:gd name="T4" fmla="*/ 4 w 304"/>
                <a:gd name="T5" fmla="*/ 9 h 288"/>
                <a:gd name="T6" fmla="*/ 2 w 304"/>
                <a:gd name="T7" fmla="*/ 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50" name="Oval 72"/>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51" name="Freeform 73"/>
            <p:cNvSpPr>
              <a:spLocks/>
            </p:cNvSpPr>
            <p:nvPr/>
          </p:nvSpPr>
          <p:spPr bwMode="auto">
            <a:xfrm>
              <a:off x="5302" y="2614"/>
              <a:ext cx="245" cy="200"/>
            </a:xfrm>
            <a:custGeom>
              <a:avLst/>
              <a:gdLst>
                <a:gd name="T0" fmla="*/ 0 w 306"/>
                <a:gd name="T1" fmla="*/ 4 h 240"/>
                <a:gd name="T2" fmla="*/ 2 w 306"/>
                <a:gd name="T3" fmla="*/ 8 h 240"/>
                <a:gd name="T4" fmla="*/ 5 w 306"/>
                <a:gd name="T5" fmla="*/ 4 h 240"/>
                <a:gd name="T6" fmla="*/ 5 w 306"/>
                <a:gd name="T7" fmla="*/ 0 h 240"/>
                <a:gd name="T8" fmla="*/ 0 w 306"/>
                <a:gd name="T9" fmla="*/ 4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52" name="AutoShape 74"/>
            <p:cNvSpPr>
              <a:spLocks noChangeArrowheads="1"/>
            </p:cNvSpPr>
            <p:nvPr/>
          </p:nvSpPr>
          <p:spPr bwMode="auto">
            <a:xfrm>
              <a:off x="4140" y="2677"/>
              <a:ext cx="1201"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53" name="AutoShape 75"/>
            <p:cNvSpPr>
              <a:spLocks noChangeArrowheads="1"/>
            </p:cNvSpPr>
            <p:nvPr/>
          </p:nvSpPr>
          <p:spPr bwMode="auto">
            <a:xfrm>
              <a:off x="4205" y="2712"/>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54" name="Oval 76"/>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55" name="Oval 77"/>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1800">
                <a:solidFill>
                  <a:srgbClr val="FF0000"/>
                </a:solidFill>
                <a:latin typeface="Calibri" panose="020F0502020204030204"/>
                <a:cs typeface="Arial" panose="020B0604020202020204" pitchFamily="34" charset="0"/>
              </a:endParaRPr>
            </a:p>
          </p:txBody>
        </p:sp>
        <p:sp>
          <p:nvSpPr>
            <p:cNvPr id="56" name="Oval 78"/>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57" name="Rectangle 79"/>
            <p:cNvSpPr>
              <a:spLocks noChangeArrowheads="1"/>
            </p:cNvSpPr>
            <p:nvPr/>
          </p:nvSpPr>
          <p:spPr bwMode="auto">
            <a:xfrm>
              <a:off x="5061" y="1835"/>
              <a:ext cx="88" cy="762"/>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grpSp>
    </p:spTree>
    <p:extLst>
      <p:ext uri="{BB962C8B-B14F-4D97-AF65-F5344CB8AC3E}">
        <p14:creationId xmlns:p14="http://schemas.microsoft.com/office/powerpoint/2010/main" val="31688002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HTTP </a:t>
            </a:r>
            <a:r>
              <a:rPr lang="en-US" altLang="en-US" dirty="0" smtClean="0"/>
              <a:t>overview (cont.)</a:t>
            </a:r>
            <a:endParaRPr lang="en-GB" dirty="0"/>
          </a:p>
        </p:txBody>
      </p:sp>
      <p:sp>
        <p:nvSpPr>
          <p:cNvPr id="66" name="Rectangle 7"/>
          <p:cNvSpPr>
            <a:spLocks noChangeArrowheads="1"/>
          </p:cNvSpPr>
          <p:nvPr/>
        </p:nvSpPr>
        <p:spPr bwMode="auto">
          <a:xfrm>
            <a:off x="4781550" y="3400425"/>
            <a:ext cx="3838575" cy="2711450"/>
          </a:xfrm>
          <a:prstGeom prst="rect">
            <a:avLst/>
          </a:prstGeom>
          <a:solidFill>
            <a:srgbClr val="FFFFFF"/>
          </a:solidFill>
          <a:ln w="19050">
            <a:solidFill>
              <a:srgbClr val="CC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400">
              <a:solidFill>
                <a:prstClr val="black"/>
              </a:solidFill>
              <a:latin typeface="Calibri" panose="020F0502020204030204"/>
            </a:endParaRPr>
          </a:p>
        </p:txBody>
      </p:sp>
      <p:sp>
        <p:nvSpPr>
          <p:cNvPr id="67" name="Rectangle 9"/>
          <p:cNvSpPr>
            <a:spLocks noChangeArrowheads="1"/>
          </p:cNvSpPr>
          <p:nvPr/>
        </p:nvSpPr>
        <p:spPr bwMode="auto">
          <a:xfrm>
            <a:off x="7667625" y="32385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400">
              <a:solidFill>
                <a:prstClr val="black"/>
              </a:solidFill>
              <a:latin typeface="Calibri" panose="020F0502020204030204"/>
            </a:endParaRPr>
          </a:p>
        </p:txBody>
      </p:sp>
      <p:sp>
        <p:nvSpPr>
          <p:cNvPr id="68" name="Rectangle 3"/>
          <p:cNvSpPr txBox="1">
            <a:spLocks noChangeArrowheads="1"/>
          </p:cNvSpPr>
          <p:nvPr/>
        </p:nvSpPr>
        <p:spPr>
          <a:xfrm>
            <a:off x="544513" y="1511300"/>
            <a:ext cx="3971925" cy="464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defRPr/>
            </a:pPr>
            <a:r>
              <a:rPr lang="en-US" i="1" dirty="0" smtClean="0">
                <a:solidFill>
                  <a:srgbClr val="CC0000"/>
                </a:solidFill>
              </a:rPr>
              <a:t>uses TCP:</a:t>
            </a:r>
          </a:p>
          <a:p>
            <a:pPr>
              <a:defRPr/>
            </a:pPr>
            <a:r>
              <a:rPr lang="en-US" sz="2400" dirty="0" smtClean="0">
                <a:solidFill>
                  <a:prstClr val="black"/>
                </a:solidFill>
              </a:rPr>
              <a:t>client initiates TCP connection (creates socket) to server,  port 80</a:t>
            </a:r>
          </a:p>
          <a:p>
            <a:pPr>
              <a:defRPr/>
            </a:pPr>
            <a:r>
              <a:rPr lang="en-US" sz="2400" dirty="0" smtClean="0">
                <a:solidFill>
                  <a:prstClr val="black"/>
                </a:solidFill>
              </a:rPr>
              <a:t>server accepts TCP connection from client</a:t>
            </a:r>
          </a:p>
          <a:p>
            <a:pPr>
              <a:defRPr/>
            </a:pPr>
            <a:r>
              <a:rPr lang="en-US" sz="2400" dirty="0" smtClean="0">
                <a:solidFill>
                  <a:prstClr val="black"/>
                </a:solidFill>
              </a:rPr>
              <a:t>HTTP messages (application-layer protocol messages) exchanged between browser (HTTP client) and Web server (HTTP server)</a:t>
            </a:r>
          </a:p>
          <a:p>
            <a:pPr>
              <a:defRPr/>
            </a:pPr>
            <a:r>
              <a:rPr lang="en-US" sz="2400" dirty="0" smtClean="0">
                <a:solidFill>
                  <a:prstClr val="black"/>
                </a:solidFill>
              </a:rPr>
              <a:t>TCP connection closed</a:t>
            </a:r>
            <a:endParaRPr lang="en-US" dirty="0">
              <a:solidFill>
                <a:prstClr val="black"/>
              </a:solidFill>
            </a:endParaRPr>
          </a:p>
        </p:txBody>
      </p:sp>
      <p:sp>
        <p:nvSpPr>
          <p:cNvPr id="69" name="Rectangle 4"/>
          <p:cNvSpPr txBox="1">
            <a:spLocks noChangeArrowheads="1"/>
          </p:cNvSpPr>
          <p:nvPr/>
        </p:nvSpPr>
        <p:spPr>
          <a:xfrm>
            <a:off x="5029200" y="1566863"/>
            <a:ext cx="3200400" cy="1447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5000"/>
              </a:lnSpc>
              <a:buFont typeface="Wingdings" pitchFamily="2" charset="2"/>
              <a:buNone/>
            </a:pPr>
            <a:r>
              <a:rPr lang="en-US" altLang="en-US" i="1" smtClean="0">
                <a:solidFill>
                  <a:srgbClr val="CC0000"/>
                </a:solidFill>
                <a:ea typeface="ＭＳ Ｐゴシック" panose="020B0600070205080204" pitchFamily="34" charset="-128"/>
              </a:rPr>
              <a:t>HTTP is </a:t>
            </a:r>
            <a:r>
              <a:rPr lang="ja-JP" altLang="en-US" i="1" smtClean="0">
                <a:solidFill>
                  <a:srgbClr val="CC0000"/>
                </a:solidFill>
              </a:rPr>
              <a:t>“</a:t>
            </a:r>
            <a:r>
              <a:rPr lang="en-US" altLang="ja-JP" i="1" smtClean="0">
                <a:solidFill>
                  <a:srgbClr val="CC0000"/>
                </a:solidFill>
              </a:rPr>
              <a:t>stateless</a:t>
            </a:r>
            <a:r>
              <a:rPr lang="ja-JP" altLang="en-US" i="1" smtClean="0">
                <a:solidFill>
                  <a:srgbClr val="CC0000"/>
                </a:solidFill>
              </a:rPr>
              <a:t>”</a:t>
            </a:r>
            <a:endParaRPr lang="en-US" altLang="ja-JP" i="1" smtClean="0">
              <a:solidFill>
                <a:srgbClr val="CC0000"/>
              </a:solidFill>
            </a:endParaRPr>
          </a:p>
          <a:p>
            <a:pPr>
              <a:lnSpc>
                <a:spcPct val="75000"/>
              </a:lnSpc>
            </a:pPr>
            <a:r>
              <a:rPr lang="en-US" altLang="en-US" sz="2400" smtClean="0">
                <a:solidFill>
                  <a:prstClr val="black"/>
                </a:solidFill>
                <a:ea typeface="ＭＳ Ｐゴシック" panose="020B0600070205080204" pitchFamily="34" charset="-128"/>
              </a:rPr>
              <a:t>server maintains no information about past client requests</a:t>
            </a:r>
          </a:p>
        </p:txBody>
      </p:sp>
      <p:sp>
        <p:nvSpPr>
          <p:cNvPr id="70" name="Rectangle 6"/>
          <p:cNvSpPr>
            <a:spLocks noChangeArrowheads="1"/>
          </p:cNvSpPr>
          <p:nvPr/>
        </p:nvSpPr>
        <p:spPr bwMode="auto">
          <a:xfrm>
            <a:off x="4852988" y="3614738"/>
            <a:ext cx="375285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buClr>
                <a:srgbClr val="ED7D31"/>
              </a:buClr>
              <a:buSzPct val="85000"/>
              <a:buFont typeface="ZapfDingbats" charset="2"/>
              <a:buNone/>
            </a:pPr>
            <a:r>
              <a:rPr lang="en-US" altLang="en-US" sz="2400" dirty="0">
                <a:solidFill>
                  <a:srgbClr val="000099"/>
                </a:solidFill>
                <a:latin typeface="Calibri" panose="020F0502020204030204"/>
              </a:rPr>
              <a:t>protocols that maintain </a:t>
            </a:r>
            <a:r>
              <a:rPr lang="ja-JP" altLang="en-US" sz="2400" dirty="0">
                <a:solidFill>
                  <a:srgbClr val="000099"/>
                </a:solidFill>
                <a:latin typeface="Calibri" panose="020F0502020204030204"/>
              </a:rPr>
              <a:t>“</a:t>
            </a:r>
            <a:r>
              <a:rPr lang="en-US" altLang="ja-JP" sz="2400" dirty="0">
                <a:solidFill>
                  <a:srgbClr val="000099"/>
                </a:solidFill>
                <a:latin typeface="Calibri" panose="020F0502020204030204"/>
              </a:rPr>
              <a:t>state</a:t>
            </a:r>
            <a:r>
              <a:rPr lang="ja-JP" altLang="en-US" sz="2400" dirty="0">
                <a:solidFill>
                  <a:srgbClr val="000099"/>
                </a:solidFill>
                <a:latin typeface="Calibri" panose="020F0502020204030204"/>
              </a:rPr>
              <a:t>”</a:t>
            </a:r>
            <a:r>
              <a:rPr lang="en-US" altLang="ja-JP" sz="2400" dirty="0">
                <a:solidFill>
                  <a:srgbClr val="000099"/>
                </a:solidFill>
                <a:latin typeface="Calibri" panose="020F0502020204030204"/>
              </a:rPr>
              <a:t> are complex!</a:t>
            </a:r>
          </a:p>
          <a:p>
            <a:pPr>
              <a:lnSpc>
                <a:spcPct val="90000"/>
              </a:lnSpc>
              <a:buClr>
                <a:prstClr val="black"/>
              </a:buClr>
              <a:buFont typeface="Arial" panose="020B0604020202020204" pitchFamily="34" charset="0"/>
              <a:buChar char="•"/>
            </a:pPr>
            <a:r>
              <a:rPr lang="en-US" altLang="en-US" sz="2000" dirty="0">
                <a:solidFill>
                  <a:prstClr val="black"/>
                </a:solidFill>
                <a:latin typeface="Calibri" panose="020F0502020204030204"/>
              </a:rPr>
              <a:t>past history (state) must be maintained</a:t>
            </a:r>
          </a:p>
          <a:p>
            <a:pPr>
              <a:lnSpc>
                <a:spcPct val="90000"/>
              </a:lnSpc>
              <a:buClr>
                <a:prstClr val="black"/>
              </a:buClr>
              <a:buFont typeface="Arial" panose="020B0604020202020204" pitchFamily="34" charset="0"/>
              <a:buChar char="•"/>
            </a:pPr>
            <a:r>
              <a:rPr lang="en-US" altLang="en-US" sz="2000" dirty="0">
                <a:solidFill>
                  <a:prstClr val="black"/>
                </a:solidFill>
                <a:latin typeface="Calibri" panose="020F0502020204030204"/>
              </a:rPr>
              <a:t>if server/client crashes, their views of </a:t>
            </a:r>
            <a:r>
              <a:rPr lang="ja-JP" altLang="en-US" sz="2000" dirty="0">
                <a:solidFill>
                  <a:prstClr val="black"/>
                </a:solidFill>
                <a:latin typeface="Calibri" panose="020F0502020204030204"/>
              </a:rPr>
              <a:t>“</a:t>
            </a:r>
            <a:r>
              <a:rPr lang="en-US" altLang="ja-JP" sz="2000" dirty="0">
                <a:solidFill>
                  <a:prstClr val="black"/>
                </a:solidFill>
                <a:latin typeface="Calibri" panose="020F0502020204030204"/>
              </a:rPr>
              <a:t>state</a:t>
            </a:r>
            <a:r>
              <a:rPr lang="ja-JP" altLang="en-US" sz="2000" dirty="0">
                <a:solidFill>
                  <a:prstClr val="black"/>
                </a:solidFill>
                <a:latin typeface="Calibri" panose="020F0502020204030204"/>
              </a:rPr>
              <a:t>”</a:t>
            </a:r>
            <a:r>
              <a:rPr lang="en-US" altLang="ja-JP" sz="2000" dirty="0">
                <a:solidFill>
                  <a:prstClr val="black"/>
                </a:solidFill>
                <a:latin typeface="Calibri" panose="020F0502020204030204"/>
              </a:rPr>
              <a:t> may be inconsistent, must be reconciled</a:t>
            </a:r>
          </a:p>
          <a:p>
            <a:pPr>
              <a:lnSpc>
                <a:spcPct val="100000"/>
              </a:lnSpc>
              <a:buClr>
                <a:srgbClr val="ED7D31"/>
              </a:buClr>
              <a:buSzPct val="85000"/>
              <a:buFont typeface="ZapfDingbats" charset="2"/>
              <a:buChar char="r"/>
            </a:pPr>
            <a:endParaRPr lang="en-US" altLang="en-US" sz="2000" dirty="0">
              <a:solidFill>
                <a:prstClr val="black"/>
              </a:solidFill>
              <a:latin typeface="Calibri" panose="020F0502020204030204"/>
            </a:endParaRPr>
          </a:p>
        </p:txBody>
      </p:sp>
      <p:sp>
        <p:nvSpPr>
          <p:cNvPr id="71" name="Text Box 8"/>
          <p:cNvSpPr txBox="1">
            <a:spLocks noChangeArrowheads="1"/>
          </p:cNvSpPr>
          <p:nvPr/>
        </p:nvSpPr>
        <p:spPr bwMode="auto">
          <a:xfrm>
            <a:off x="7641178" y="3160713"/>
            <a:ext cx="8402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400" i="1">
                <a:solidFill>
                  <a:srgbClr val="CC0000"/>
                </a:solidFill>
                <a:latin typeface="Calibri" panose="020F0502020204030204"/>
              </a:rPr>
              <a:t>aside</a:t>
            </a:r>
          </a:p>
        </p:txBody>
      </p:sp>
    </p:spTree>
    <p:extLst>
      <p:ext uri="{BB962C8B-B14F-4D97-AF65-F5344CB8AC3E}">
        <p14:creationId xmlns:p14="http://schemas.microsoft.com/office/powerpoint/2010/main" val="16481014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HTTP connections</a:t>
            </a:r>
            <a:endParaRPr lang="en-GB" dirty="0"/>
          </a:p>
        </p:txBody>
      </p:sp>
      <p:sp>
        <p:nvSpPr>
          <p:cNvPr id="9" name="Rectangle 3"/>
          <p:cNvSpPr txBox="1">
            <a:spLocks noChangeArrowheads="1"/>
          </p:cNvSpPr>
          <p:nvPr/>
        </p:nvSpPr>
        <p:spPr>
          <a:xfrm>
            <a:off x="533400" y="1600200"/>
            <a:ext cx="3810000" cy="464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i="1" dirty="0" smtClean="0">
                <a:solidFill>
                  <a:srgbClr val="CC0000"/>
                </a:solidFill>
                <a:ea typeface="ＭＳ Ｐゴシック" panose="020B0600070205080204" pitchFamily="34" charset="-128"/>
              </a:rPr>
              <a:t>non-persistent HTTP</a:t>
            </a:r>
          </a:p>
          <a:p>
            <a:r>
              <a:rPr lang="en-US" altLang="en-US" dirty="0" smtClean="0">
                <a:solidFill>
                  <a:prstClr val="black"/>
                </a:solidFill>
                <a:ea typeface="ＭＳ Ｐゴシック" panose="020B0600070205080204" pitchFamily="34" charset="-128"/>
              </a:rPr>
              <a:t>at most one object sent over TCP connection</a:t>
            </a:r>
          </a:p>
          <a:p>
            <a:pPr lvl="1"/>
            <a:r>
              <a:rPr lang="en-US" altLang="en-US" dirty="0" smtClean="0">
                <a:solidFill>
                  <a:prstClr val="black"/>
                </a:solidFill>
                <a:ea typeface="ＭＳ Ｐゴシック" panose="020B0600070205080204" pitchFamily="34" charset="-128"/>
              </a:rPr>
              <a:t>connection then closed</a:t>
            </a:r>
          </a:p>
          <a:p>
            <a:r>
              <a:rPr lang="en-US" altLang="en-US" dirty="0" smtClean="0">
                <a:solidFill>
                  <a:prstClr val="black"/>
                </a:solidFill>
                <a:ea typeface="ＭＳ Ｐゴシック" panose="020B0600070205080204" pitchFamily="34" charset="-128"/>
              </a:rPr>
              <a:t>downloading multiple objects required multiple connections</a:t>
            </a:r>
          </a:p>
          <a:p>
            <a:pPr>
              <a:buFont typeface="Wingdings" pitchFamily="2" charset="2"/>
              <a:buNone/>
            </a:pPr>
            <a:endParaRPr lang="en-US" altLang="en-US" sz="2400" dirty="0" smtClean="0">
              <a:solidFill>
                <a:prstClr val="black"/>
              </a:solidFill>
              <a:ea typeface="ＭＳ Ｐゴシック" panose="020B0600070205080204" pitchFamily="34" charset="-128"/>
            </a:endParaRPr>
          </a:p>
        </p:txBody>
      </p:sp>
      <p:sp>
        <p:nvSpPr>
          <p:cNvPr id="10" name="Rectangle 4"/>
          <p:cNvSpPr txBox="1">
            <a:spLocks noChangeArrowheads="1"/>
          </p:cNvSpPr>
          <p:nvPr/>
        </p:nvSpPr>
        <p:spPr>
          <a:xfrm>
            <a:off x="4495800" y="1611313"/>
            <a:ext cx="381000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i="1" smtClean="0">
                <a:solidFill>
                  <a:srgbClr val="CC0000"/>
                </a:solidFill>
                <a:ea typeface="ＭＳ Ｐゴシック" panose="020B0600070205080204" pitchFamily="34" charset="-128"/>
              </a:rPr>
              <a:t>persistent HTTP</a:t>
            </a:r>
          </a:p>
          <a:p>
            <a:r>
              <a:rPr lang="en-US" altLang="en-US" smtClean="0">
                <a:solidFill>
                  <a:prstClr val="black"/>
                </a:solidFill>
                <a:ea typeface="ＭＳ Ｐゴシック" panose="020B0600070205080204" pitchFamily="34" charset="-128"/>
              </a:rPr>
              <a:t>multiple objects can be sent over single TCP connection between client, server</a:t>
            </a:r>
          </a:p>
          <a:p>
            <a:pPr>
              <a:buFont typeface="Wingdings" pitchFamily="2" charset="2"/>
              <a:buNone/>
            </a:pPr>
            <a:endParaRPr lang="en-US" altLang="en-US" sz="2400" dirty="0" smtClean="0">
              <a:solidFill>
                <a:prstClr val="black"/>
              </a:solidFill>
              <a:ea typeface="ＭＳ Ｐゴシック" panose="020B0600070205080204" pitchFamily="34" charset="-128"/>
            </a:endParaRPr>
          </a:p>
        </p:txBody>
      </p:sp>
    </p:spTree>
    <p:extLst>
      <p:ext uri="{BB962C8B-B14F-4D97-AF65-F5344CB8AC3E}">
        <p14:creationId xmlns:p14="http://schemas.microsoft.com/office/powerpoint/2010/main" val="12350197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Non-persistent HTTP</a:t>
            </a:r>
            <a:endParaRPr lang="en-GB" dirty="0"/>
          </a:p>
        </p:txBody>
      </p:sp>
      <p:sp>
        <p:nvSpPr>
          <p:cNvPr id="5" name="Rectangle 13"/>
          <p:cNvSpPr>
            <a:spLocks noChangeArrowheads="1"/>
          </p:cNvSpPr>
          <p:nvPr/>
        </p:nvSpPr>
        <p:spPr bwMode="auto">
          <a:xfrm>
            <a:off x="238125" y="6019800"/>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400">
              <a:solidFill>
                <a:prstClr val="black"/>
              </a:solidFill>
              <a:latin typeface="Calibri" panose="020F0502020204030204"/>
            </a:endParaRPr>
          </a:p>
        </p:txBody>
      </p:sp>
      <p:sp>
        <p:nvSpPr>
          <p:cNvPr id="6" name="Rectangle 3"/>
          <p:cNvSpPr txBox="1">
            <a:spLocks noChangeArrowheads="1"/>
          </p:cNvSpPr>
          <p:nvPr/>
        </p:nvSpPr>
        <p:spPr>
          <a:xfrm>
            <a:off x="401638" y="1218335"/>
            <a:ext cx="7942262" cy="466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400" dirty="0" smtClean="0">
                <a:solidFill>
                  <a:prstClr val="black"/>
                </a:solidFill>
                <a:ea typeface="ＭＳ Ｐゴシック" panose="020B0600070205080204" pitchFamily="34" charset="-128"/>
              </a:rPr>
              <a:t>suppose user enters URL:</a:t>
            </a:r>
          </a:p>
        </p:txBody>
      </p:sp>
      <p:sp>
        <p:nvSpPr>
          <p:cNvPr id="7" name="Rectangle 4"/>
          <p:cNvSpPr txBox="1">
            <a:spLocks noChangeArrowheads="1"/>
          </p:cNvSpPr>
          <p:nvPr/>
        </p:nvSpPr>
        <p:spPr>
          <a:xfrm>
            <a:off x="657225" y="2106613"/>
            <a:ext cx="3943350" cy="1905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000" smtClean="0">
                <a:solidFill>
                  <a:srgbClr val="CC0000"/>
                </a:solidFill>
                <a:ea typeface="ＭＳ Ｐゴシック" panose="020B0600070205080204" pitchFamily="34" charset="-128"/>
              </a:rPr>
              <a:t>1a</a:t>
            </a:r>
            <a:r>
              <a:rPr lang="en-US" altLang="en-US" sz="2000" smtClean="0">
                <a:solidFill>
                  <a:srgbClr val="FF0000"/>
                </a:solidFill>
                <a:ea typeface="ＭＳ Ｐゴシック" panose="020B0600070205080204" pitchFamily="34" charset="-128"/>
              </a:rPr>
              <a:t>.</a:t>
            </a:r>
            <a:r>
              <a:rPr lang="en-US" altLang="en-US" sz="2000" smtClean="0">
                <a:solidFill>
                  <a:prstClr val="black"/>
                </a:solidFill>
                <a:ea typeface="ＭＳ Ｐゴシック" panose="020B0600070205080204" pitchFamily="34" charset="-128"/>
              </a:rPr>
              <a:t> HTTP client initiates TCP connection to HTTP server (process) at www.someSchool.edu on port 80</a:t>
            </a:r>
          </a:p>
        </p:txBody>
      </p:sp>
      <p:sp>
        <p:nvSpPr>
          <p:cNvPr id="8" name="Rectangle 5"/>
          <p:cNvSpPr>
            <a:spLocks noChangeArrowheads="1"/>
          </p:cNvSpPr>
          <p:nvPr/>
        </p:nvSpPr>
        <p:spPr bwMode="auto">
          <a:xfrm>
            <a:off x="704850" y="3829050"/>
            <a:ext cx="3810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r>
              <a:rPr lang="en-US" altLang="en-US" sz="2000">
                <a:solidFill>
                  <a:srgbClr val="CC0000"/>
                </a:solidFill>
                <a:latin typeface="Calibri" panose="020F0502020204030204"/>
              </a:rPr>
              <a:t>2</a:t>
            </a:r>
            <a:r>
              <a:rPr lang="en-US" altLang="en-US" sz="2000">
                <a:solidFill>
                  <a:srgbClr val="FF0000"/>
                </a:solidFill>
                <a:latin typeface="Calibri" panose="020F0502020204030204"/>
              </a:rPr>
              <a:t>.</a:t>
            </a:r>
            <a:r>
              <a:rPr lang="en-US" altLang="en-US" sz="2000">
                <a:solidFill>
                  <a:prstClr val="black"/>
                </a:solidFill>
                <a:latin typeface="Calibri" panose="020F0502020204030204"/>
              </a:rPr>
              <a:t> HTTP client sends HTTP </a:t>
            </a:r>
            <a:r>
              <a:rPr lang="en-US" altLang="en-US" sz="2000" i="1">
                <a:solidFill>
                  <a:srgbClr val="000099"/>
                </a:solidFill>
                <a:latin typeface="Calibri" panose="020F0502020204030204"/>
              </a:rPr>
              <a:t>request message</a:t>
            </a:r>
            <a:r>
              <a:rPr lang="en-US" altLang="en-US" sz="2000">
                <a:solidFill>
                  <a:prstClr val="black"/>
                </a:solidFill>
                <a:latin typeface="Calibri" panose="020F0502020204030204"/>
              </a:rPr>
              <a:t> (containing URL) into TCP connection socket. Message indicates that client wants object someDepartment/home.index</a:t>
            </a:r>
          </a:p>
        </p:txBody>
      </p:sp>
      <p:sp>
        <p:nvSpPr>
          <p:cNvPr id="11" name="Rectangle 6"/>
          <p:cNvSpPr>
            <a:spLocks noChangeArrowheads="1"/>
          </p:cNvSpPr>
          <p:nvPr/>
        </p:nvSpPr>
        <p:spPr bwMode="auto">
          <a:xfrm>
            <a:off x="4781550" y="2524125"/>
            <a:ext cx="381000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r>
              <a:rPr lang="en-US" altLang="en-US" sz="2000">
                <a:solidFill>
                  <a:srgbClr val="CC0000"/>
                </a:solidFill>
                <a:latin typeface="Calibri" panose="020F0502020204030204"/>
              </a:rPr>
              <a:t>1b</a:t>
            </a:r>
            <a:r>
              <a:rPr lang="en-US" altLang="en-US" sz="2000">
                <a:solidFill>
                  <a:srgbClr val="FF0000"/>
                </a:solidFill>
                <a:latin typeface="Calibri" panose="020F0502020204030204"/>
              </a:rPr>
              <a:t>.</a:t>
            </a:r>
            <a:r>
              <a:rPr lang="en-US" altLang="en-US" sz="2000">
                <a:solidFill>
                  <a:prstClr val="black"/>
                </a:solidFill>
                <a:latin typeface="Calibri" panose="020F0502020204030204"/>
              </a:rPr>
              <a:t> HTTP server at host www.someSchool.edu waiting for TCP connection at port 80.  </a:t>
            </a:r>
            <a:r>
              <a:rPr lang="ja-JP" altLang="en-US" sz="2000">
                <a:solidFill>
                  <a:prstClr val="black"/>
                </a:solidFill>
                <a:latin typeface="Calibri" panose="020F0502020204030204"/>
              </a:rPr>
              <a:t>“</a:t>
            </a:r>
            <a:r>
              <a:rPr lang="en-US" altLang="ja-JP" sz="2000">
                <a:solidFill>
                  <a:prstClr val="black"/>
                </a:solidFill>
                <a:latin typeface="Calibri" panose="020F0502020204030204"/>
              </a:rPr>
              <a:t>accepts</a:t>
            </a:r>
            <a:r>
              <a:rPr lang="ja-JP" altLang="en-US" sz="2000">
                <a:solidFill>
                  <a:prstClr val="black"/>
                </a:solidFill>
                <a:latin typeface="Calibri" panose="020F0502020204030204"/>
              </a:rPr>
              <a:t>”</a:t>
            </a:r>
            <a:r>
              <a:rPr lang="en-US" altLang="ja-JP" sz="2000">
                <a:solidFill>
                  <a:prstClr val="black"/>
                </a:solidFill>
                <a:latin typeface="Calibri" panose="020F0502020204030204"/>
              </a:rPr>
              <a:t> connection, notifying client</a:t>
            </a:r>
            <a:endParaRPr lang="en-US" altLang="en-US" sz="2000">
              <a:solidFill>
                <a:prstClr val="black"/>
              </a:solidFill>
              <a:latin typeface="Calibri" panose="020F0502020204030204"/>
            </a:endParaRPr>
          </a:p>
        </p:txBody>
      </p:sp>
      <p:sp>
        <p:nvSpPr>
          <p:cNvPr id="12" name="Rectangle 7"/>
          <p:cNvSpPr>
            <a:spLocks noChangeArrowheads="1"/>
          </p:cNvSpPr>
          <p:nvPr/>
        </p:nvSpPr>
        <p:spPr bwMode="auto">
          <a:xfrm>
            <a:off x="4724400" y="4381500"/>
            <a:ext cx="3810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r>
              <a:rPr lang="en-US" altLang="en-US" sz="2000">
                <a:solidFill>
                  <a:srgbClr val="CC0000"/>
                </a:solidFill>
                <a:latin typeface="Calibri" panose="020F0502020204030204"/>
              </a:rPr>
              <a:t>3</a:t>
            </a:r>
            <a:r>
              <a:rPr lang="en-US" altLang="en-US" sz="2000">
                <a:solidFill>
                  <a:srgbClr val="FF0000"/>
                </a:solidFill>
                <a:latin typeface="Calibri" panose="020F0502020204030204"/>
              </a:rPr>
              <a:t>.</a:t>
            </a:r>
            <a:r>
              <a:rPr lang="en-US" altLang="en-US" sz="2000">
                <a:solidFill>
                  <a:prstClr val="black"/>
                </a:solidFill>
                <a:latin typeface="Calibri" panose="020F0502020204030204"/>
              </a:rPr>
              <a:t> HTTP server receives request message, forms </a:t>
            </a:r>
            <a:r>
              <a:rPr lang="en-US" altLang="en-US" sz="2000" i="1">
                <a:solidFill>
                  <a:srgbClr val="000099"/>
                </a:solidFill>
                <a:latin typeface="Calibri" panose="020F0502020204030204"/>
              </a:rPr>
              <a:t>response message</a:t>
            </a:r>
            <a:r>
              <a:rPr lang="en-US" altLang="en-US" sz="2000">
                <a:solidFill>
                  <a:prstClr val="black"/>
                </a:solidFill>
                <a:latin typeface="Calibri" panose="020F0502020204030204"/>
              </a:rPr>
              <a:t> containing requested object, and sends message into its socket</a:t>
            </a:r>
          </a:p>
        </p:txBody>
      </p:sp>
      <p:sp>
        <p:nvSpPr>
          <p:cNvPr id="13" name="Line 9"/>
          <p:cNvSpPr>
            <a:spLocks noChangeShapeType="1"/>
          </p:cNvSpPr>
          <p:nvPr/>
        </p:nvSpPr>
        <p:spPr bwMode="auto">
          <a:xfrm>
            <a:off x="3895725" y="4591050"/>
            <a:ext cx="109537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14" name="Line 10"/>
          <p:cNvSpPr>
            <a:spLocks noChangeShapeType="1"/>
          </p:cNvSpPr>
          <p:nvPr/>
        </p:nvSpPr>
        <p:spPr bwMode="auto">
          <a:xfrm flipH="1">
            <a:off x="3943350" y="5200650"/>
            <a:ext cx="1008063" cy="102552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16" name="Line 8"/>
          <p:cNvSpPr>
            <a:spLocks noChangeShapeType="1"/>
          </p:cNvSpPr>
          <p:nvPr/>
        </p:nvSpPr>
        <p:spPr bwMode="auto">
          <a:xfrm>
            <a:off x="4048125" y="2647950"/>
            <a:ext cx="109537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17" name="Line 14"/>
          <p:cNvSpPr>
            <a:spLocks noChangeShapeType="1"/>
          </p:cNvSpPr>
          <p:nvPr/>
        </p:nvSpPr>
        <p:spPr bwMode="auto">
          <a:xfrm flipH="1">
            <a:off x="3954463" y="3259138"/>
            <a:ext cx="109537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18" name="Text Box 15"/>
          <p:cNvSpPr txBox="1">
            <a:spLocks noChangeArrowheads="1"/>
          </p:cNvSpPr>
          <p:nvPr/>
        </p:nvSpPr>
        <p:spPr bwMode="auto">
          <a:xfrm>
            <a:off x="6748546" y="1227860"/>
            <a:ext cx="176195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prstClr val="black"/>
                </a:solidFill>
                <a:latin typeface="Calibri" panose="020F0502020204030204"/>
              </a:rPr>
              <a:t>(contains text, </a:t>
            </a:r>
          </a:p>
          <a:p>
            <a:pPr algn="ctr">
              <a:lnSpc>
                <a:spcPct val="100000"/>
              </a:lnSpc>
              <a:spcBef>
                <a:spcPct val="0"/>
              </a:spcBef>
              <a:buClrTx/>
              <a:buSzTx/>
              <a:buFontTx/>
              <a:buNone/>
            </a:pPr>
            <a:r>
              <a:rPr lang="en-US" altLang="en-US" sz="1800">
                <a:solidFill>
                  <a:prstClr val="black"/>
                </a:solidFill>
                <a:latin typeface="Calibri" panose="020F0502020204030204"/>
              </a:rPr>
              <a:t>references to 10 </a:t>
            </a:r>
          </a:p>
          <a:p>
            <a:pPr algn="ctr">
              <a:lnSpc>
                <a:spcPct val="100000"/>
              </a:lnSpc>
              <a:spcBef>
                <a:spcPct val="0"/>
              </a:spcBef>
              <a:buClrTx/>
              <a:buSzTx/>
              <a:buFontTx/>
              <a:buNone/>
            </a:pPr>
            <a:r>
              <a:rPr lang="en-US" altLang="en-US" sz="1800">
                <a:solidFill>
                  <a:prstClr val="black"/>
                </a:solidFill>
                <a:latin typeface="Calibri" panose="020F0502020204030204"/>
              </a:rPr>
              <a:t>jpeg images)</a:t>
            </a:r>
            <a:endParaRPr lang="en-US" altLang="en-US" sz="2400">
              <a:solidFill>
                <a:prstClr val="black"/>
              </a:solidFill>
              <a:latin typeface="Calibri" panose="020F0502020204030204"/>
            </a:endParaRPr>
          </a:p>
        </p:txBody>
      </p:sp>
      <p:sp>
        <p:nvSpPr>
          <p:cNvPr id="19" name="Rectangle 3"/>
          <p:cNvSpPr>
            <a:spLocks noChangeArrowheads="1"/>
          </p:cNvSpPr>
          <p:nvPr/>
        </p:nvSpPr>
        <p:spPr bwMode="auto">
          <a:xfrm>
            <a:off x="409575" y="1554885"/>
            <a:ext cx="79422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buSzPct val="65000"/>
              <a:buFont typeface="Wingdings" panose="05000000000000000000" pitchFamily="2" charset="2"/>
              <a:buNone/>
            </a:pPr>
            <a:r>
              <a:rPr lang="en-US" altLang="en-US" sz="1800" b="1" dirty="0">
                <a:solidFill>
                  <a:prstClr val="black"/>
                </a:solidFill>
                <a:latin typeface="Courier New" panose="02070309020205020404" pitchFamily="49" charset="0"/>
                <a:cs typeface="Courier New" panose="02070309020205020404" pitchFamily="49" charset="0"/>
              </a:rPr>
              <a:t>www.someSchool.edu/someDepartment/home.index</a:t>
            </a:r>
          </a:p>
        </p:txBody>
      </p:sp>
      <p:sp>
        <p:nvSpPr>
          <p:cNvPr id="20" name="Line 11"/>
          <p:cNvSpPr>
            <a:spLocks noChangeShapeType="1"/>
          </p:cNvSpPr>
          <p:nvPr/>
        </p:nvSpPr>
        <p:spPr bwMode="auto">
          <a:xfrm>
            <a:off x="476250" y="2095500"/>
            <a:ext cx="0" cy="4495800"/>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15" name="Text Box 12"/>
          <p:cNvSpPr txBox="1">
            <a:spLocks noChangeArrowheads="1"/>
          </p:cNvSpPr>
          <p:nvPr/>
        </p:nvSpPr>
        <p:spPr bwMode="auto">
          <a:xfrm>
            <a:off x="185304" y="5942013"/>
            <a:ext cx="673100" cy="40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dirty="0">
                <a:solidFill>
                  <a:prstClr val="white">
                    <a:lumMod val="65000"/>
                  </a:prstClr>
                </a:solidFill>
                <a:latin typeface="Calibri" panose="020F0502020204030204"/>
              </a:rPr>
              <a:t>time</a:t>
            </a:r>
          </a:p>
        </p:txBody>
      </p:sp>
    </p:spTree>
    <p:extLst>
      <p:ext uri="{BB962C8B-B14F-4D97-AF65-F5344CB8AC3E}">
        <p14:creationId xmlns:p14="http://schemas.microsoft.com/office/powerpoint/2010/main" val="35362797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Non-persistent </a:t>
            </a:r>
            <a:r>
              <a:rPr lang="en-US" altLang="en-US" dirty="0" smtClean="0"/>
              <a:t>HTTP (cont.)</a:t>
            </a:r>
            <a:endParaRPr lang="en-GB" dirty="0"/>
          </a:p>
        </p:txBody>
      </p:sp>
      <p:sp>
        <p:nvSpPr>
          <p:cNvPr id="5" name="Rectangle 13"/>
          <p:cNvSpPr>
            <a:spLocks noChangeArrowheads="1"/>
          </p:cNvSpPr>
          <p:nvPr/>
        </p:nvSpPr>
        <p:spPr bwMode="auto">
          <a:xfrm>
            <a:off x="238125" y="6019800"/>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400">
              <a:solidFill>
                <a:prstClr val="black"/>
              </a:solidFill>
              <a:latin typeface="Calibri" panose="020F0502020204030204"/>
            </a:endParaRPr>
          </a:p>
        </p:txBody>
      </p:sp>
      <p:sp>
        <p:nvSpPr>
          <p:cNvPr id="20" name="Line 11"/>
          <p:cNvSpPr>
            <a:spLocks noChangeShapeType="1"/>
          </p:cNvSpPr>
          <p:nvPr/>
        </p:nvSpPr>
        <p:spPr bwMode="auto">
          <a:xfrm>
            <a:off x="476249" y="2095500"/>
            <a:ext cx="12123" cy="2877707"/>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15" name="Text Box 12"/>
          <p:cNvSpPr txBox="1">
            <a:spLocks noChangeArrowheads="1"/>
          </p:cNvSpPr>
          <p:nvPr/>
        </p:nvSpPr>
        <p:spPr bwMode="auto">
          <a:xfrm>
            <a:off x="185304" y="4341815"/>
            <a:ext cx="673100" cy="40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dirty="0">
                <a:solidFill>
                  <a:prstClr val="white">
                    <a:lumMod val="65000"/>
                  </a:prstClr>
                </a:solidFill>
                <a:latin typeface="Calibri" panose="020F0502020204030204"/>
              </a:rPr>
              <a:t>time</a:t>
            </a:r>
          </a:p>
        </p:txBody>
      </p:sp>
      <p:sp>
        <p:nvSpPr>
          <p:cNvPr id="21" name="Rectangle 6"/>
          <p:cNvSpPr txBox="1">
            <a:spLocks noChangeArrowheads="1"/>
          </p:cNvSpPr>
          <p:nvPr/>
        </p:nvSpPr>
        <p:spPr>
          <a:xfrm>
            <a:off x="1095375" y="2796745"/>
            <a:ext cx="3810000" cy="1533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000" smtClean="0">
                <a:solidFill>
                  <a:srgbClr val="CC0000"/>
                </a:solidFill>
                <a:ea typeface="ＭＳ Ｐゴシック" panose="020B0600070205080204" pitchFamily="34" charset="-128"/>
              </a:rPr>
              <a:t>5</a:t>
            </a:r>
            <a:r>
              <a:rPr lang="en-US" altLang="en-US" sz="1800" smtClean="0">
                <a:solidFill>
                  <a:srgbClr val="CC0000"/>
                </a:solidFill>
                <a:ea typeface="ＭＳ Ｐゴシック" panose="020B0600070205080204" pitchFamily="34" charset="-128"/>
              </a:rPr>
              <a:t>.</a:t>
            </a:r>
            <a:r>
              <a:rPr lang="en-US" altLang="en-US" sz="1800" smtClean="0">
                <a:solidFill>
                  <a:prstClr val="black"/>
                </a:solidFill>
                <a:ea typeface="ＭＳ Ｐゴシック" panose="020B0600070205080204" pitchFamily="34" charset="-128"/>
              </a:rPr>
              <a:t> HTTP client receives response message containing html file, displays html.  Parsing html file, finds 10 referenced jpeg  objects</a:t>
            </a:r>
            <a:endParaRPr lang="en-US" altLang="en-US" sz="2000" dirty="0" smtClean="0">
              <a:solidFill>
                <a:prstClr val="black"/>
              </a:solidFill>
              <a:ea typeface="ＭＳ Ｐゴシック" panose="020B0600070205080204" pitchFamily="34" charset="-128"/>
            </a:endParaRPr>
          </a:p>
        </p:txBody>
      </p:sp>
      <p:sp>
        <p:nvSpPr>
          <p:cNvPr id="22" name="Rectangle 7"/>
          <p:cNvSpPr>
            <a:spLocks noChangeArrowheads="1"/>
          </p:cNvSpPr>
          <p:nvPr/>
        </p:nvSpPr>
        <p:spPr bwMode="auto">
          <a:xfrm>
            <a:off x="1085850" y="4306457"/>
            <a:ext cx="38100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r>
              <a:rPr lang="en-US" altLang="en-US" sz="2000">
                <a:solidFill>
                  <a:srgbClr val="CC0000"/>
                </a:solidFill>
                <a:latin typeface="Calibri" panose="020F0502020204030204"/>
              </a:rPr>
              <a:t>6.</a:t>
            </a:r>
            <a:r>
              <a:rPr lang="en-US" altLang="en-US" sz="2000">
                <a:solidFill>
                  <a:prstClr val="black"/>
                </a:solidFill>
                <a:latin typeface="Calibri" panose="020F0502020204030204"/>
              </a:rPr>
              <a:t> Steps 1-5 repeated for each of 10 jpeg objects</a:t>
            </a:r>
          </a:p>
        </p:txBody>
      </p:sp>
      <p:sp>
        <p:nvSpPr>
          <p:cNvPr id="23" name="Rectangle 8"/>
          <p:cNvSpPr>
            <a:spLocks noChangeArrowheads="1"/>
          </p:cNvSpPr>
          <p:nvPr/>
        </p:nvSpPr>
        <p:spPr bwMode="auto">
          <a:xfrm>
            <a:off x="5032375" y="2230007"/>
            <a:ext cx="3810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r>
              <a:rPr lang="en-US" altLang="en-US" sz="2000">
                <a:solidFill>
                  <a:srgbClr val="CC0000"/>
                </a:solidFill>
                <a:latin typeface="Calibri" panose="020F0502020204030204"/>
              </a:rPr>
              <a:t>4.</a:t>
            </a:r>
            <a:r>
              <a:rPr lang="en-US" altLang="en-US" sz="2000">
                <a:solidFill>
                  <a:prstClr val="black"/>
                </a:solidFill>
                <a:latin typeface="Calibri" panose="020F0502020204030204"/>
              </a:rPr>
              <a:t> HTTP server closes TCP connection. </a:t>
            </a:r>
          </a:p>
        </p:txBody>
      </p:sp>
      <p:sp>
        <p:nvSpPr>
          <p:cNvPr id="24" name="Line 17"/>
          <p:cNvSpPr>
            <a:spLocks noChangeShapeType="1"/>
          </p:cNvSpPr>
          <p:nvPr/>
        </p:nvSpPr>
        <p:spPr bwMode="auto">
          <a:xfrm flipH="1">
            <a:off x="3762375" y="2187145"/>
            <a:ext cx="109537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Tree>
    <p:extLst>
      <p:ext uri="{BB962C8B-B14F-4D97-AF65-F5344CB8AC3E}">
        <p14:creationId xmlns:p14="http://schemas.microsoft.com/office/powerpoint/2010/main" val="15184975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Non-persistent HTTP: response time</a:t>
            </a:r>
            <a:endParaRPr lang="en-GB" dirty="0"/>
          </a:p>
        </p:txBody>
      </p:sp>
      <p:sp>
        <p:nvSpPr>
          <p:cNvPr id="10" name="Rectangle 3"/>
          <p:cNvSpPr txBox="1">
            <a:spLocks noChangeArrowheads="1"/>
          </p:cNvSpPr>
          <p:nvPr/>
        </p:nvSpPr>
        <p:spPr>
          <a:xfrm>
            <a:off x="533400" y="1820001"/>
            <a:ext cx="4090988" cy="46482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en-US" altLang="en-US" sz="2400" dirty="0" smtClean="0">
                <a:solidFill>
                  <a:srgbClr val="CC0000"/>
                </a:solidFill>
                <a:ea typeface="ＭＳ Ｐゴシック" panose="020B0600070205080204" pitchFamily="34" charset="-128"/>
              </a:rPr>
              <a:t>RTT (definition):</a:t>
            </a:r>
            <a:r>
              <a:rPr lang="en-US" altLang="en-US" sz="2400" dirty="0" smtClean="0">
                <a:solidFill>
                  <a:prstClr val="black"/>
                </a:solidFill>
                <a:ea typeface="ＭＳ Ｐゴシック" panose="020B0600070205080204" pitchFamily="34" charset="-128"/>
              </a:rPr>
              <a:t> time for a small packet to travel from client to server and back</a:t>
            </a:r>
          </a:p>
          <a:p>
            <a:pPr>
              <a:buFont typeface="Wingdings" pitchFamily="2" charset="2"/>
              <a:buNone/>
            </a:pPr>
            <a:r>
              <a:rPr lang="en-US" altLang="en-US" sz="2400" dirty="0" smtClean="0">
                <a:solidFill>
                  <a:srgbClr val="CC0000"/>
                </a:solidFill>
                <a:ea typeface="ＭＳ Ｐゴシック" panose="020B0600070205080204" pitchFamily="34" charset="-128"/>
              </a:rPr>
              <a:t>HTTP response time:</a:t>
            </a:r>
          </a:p>
          <a:p>
            <a:r>
              <a:rPr lang="en-US" altLang="en-US" sz="2400" dirty="0" smtClean="0">
                <a:solidFill>
                  <a:prstClr val="black"/>
                </a:solidFill>
                <a:ea typeface="ＭＳ Ｐゴシック" panose="020B0600070205080204" pitchFamily="34" charset="-128"/>
              </a:rPr>
              <a:t>one RTT to initiate TCP connection</a:t>
            </a:r>
          </a:p>
          <a:p>
            <a:r>
              <a:rPr lang="en-US" altLang="en-US" sz="2400" dirty="0" smtClean="0">
                <a:solidFill>
                  <a:prstClr val="black"/>
                </a:solidFill>
                <a:ea typeface="ＭＳ Ｐゴシック" panose="020B0600070205080204" pitchFamily="34" charset="-128"/>
              </a:rPr>
              <a:t>one RTT for HTTP request and first few bytes of HTTP response to return</a:t>
            </a:r>
          </a:p>
          <a:p>
            <a:r>
              <a:rPr lang="en-US" altLang="en-US" sz="2400" dirty="0" smtClean="0">
                <a:solidFill>
                  <a:prstClr val="black"/>
                </a:solidFill>
                <a:ea typeface="ＭＳ Ｐゴシック" panose="020B0600070205080204" pitchFamily="34" charset="-128"/>
              </a:rPr>
              <a:t>file transmission time</a:t>
            </a:r>
          </a:p>
          <a:p>
            <a:r>
              <a:rPr lang="en-US" altLang="en-US" sz="2400" dirty="0" smtClean="0">
                <a:solidFill>
                  <a:prstClr val="black"/>
                </a:solidFill>
                <a:ea typeface="ＭＳ Ｐゴシック" panose="020B0600070205080204" pitchFamily="34" charset="-128"/>
              </a:rPr>
              <a:t>non-persistent HTTP response time =   	</a:t>
            </a:r>
          </a:p>
          <a:p>
            <a:pPr lvl="1">
              <a:buFont typeface="Wingdings" panose="05000000000000000000" pitchFamily="2" charset="2"/>
              <a:buNone/>
            </a:pPr>
            <a:r>
              <a:rPr lang="en-US" altLang="en-US" dirty="0" smtClean="0">
                <a:solidFill>
                  <a:prstClr val="black"/>
                </a:solidFill>
                <a:ea typeface="ＭＳ Ｐゴシック" panose="020B0600070205080204" pitchFamily="34" charset="-128"/>
              </a:rPr>
              <a:t>   2RTT+ file transmission  time</a:t>
            </a:r>
          </a:p>
          <a:p>
            <a:pPr>
              <a:buFont typeface="Wingdings" pitchFamily="2" charset="2"/>
              <a:buNone/>
            </a:pPr>
            <a:endParaRPr lang="en-US" altLang="en-US" sz="2400" dirty="0" smtClean="0">
              <a:solidFill>
                <a:prstClr val="black"/>
              </a:solidFill>
              <a:ea typeface="ＭＳ Ｐゴシック" panose="020B0600070205080204" pitchFamily="34" charset="-128"/>
            </a:endParaRPr>
          </a:p>
        </p:txBody>
      </p:sp>
      <p:sp>
        <p:nvSpPr>
          <p:cNvPr id="11" name="Line 15"/>
          <p:cNvSpPr>
            <a:spLocks noChangeShapeType="1"/>
          </p:cNvSpPr>
          <p:nvPr/>
        </p:nvSpPr>
        <p:spPr bwMode="auto">
          <a:xfrm>
            <a:off x="6116638" y="3051901"/>
            <a:ext cx="0" cy="2832100"/>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12" name="Line 16"/>
          <p:cNvSpPr>
            <a:spLocks noChangeShapeType="1"/>
          </p:cNvSpPr>
          <p:nvPr/>
        </p:nvSpPr>
        <p:spPr bwMode="auto">
          <a:xfrm>
            <a:off x="7807325" y="3045551"/>
            <a:ext cx="0" cy="2881312"/>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13" name="Line 17"/>
          <p:cNvSpPr>
            <a:spLocks noChangeShapeType="1"/>
          </p:cNvSpPr>
          <p:nvPr/>
        </p:nvSpPr>
        <p:spPr bwMode="auto">
          <a:xfrm>
            <a:off x="6130925" y="3283676"/>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14" name="Line 18"/>
          <p:cNvSpPr>
            <a:spLocks noChangeShapeType="1"/>
          </p:cNvSpPr>
          <p:nvPr/>
        </p:nvSpPr>
        <p:spPr bwMode="auto">
          <a:xfrm flipH="1">
            <a:off x="6116638" y="3721826"/>
            <a:ext cx="1673225" cy="403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16" name="Line 19"/>
          <p:cNvSpPr>
            <a:spLocks noChangeShapeType="1"/>
          </p:cNvSpPr>
          <p:nvPr/>
        </p:nvSpPr>
        <p:spPr bwMode="auto">
          <a:xfrm>
            <a:off x="6124575" y="4229826"/>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17" name="Line 20"/>
          <p:cNvSpPr>
            <a:spLocks noChangeShapeType="1"/>
          </p:cNvSpPr>
          <p:nvPr/>
        </p:nvSpPr>
        <p:spPr bwMode="auto">
          <a:xfrm flipH="1">
            <a:off x="6140450" y="4712426"/>
            <a:ext cx="1673225" cy="379412"/>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18" name="AutoShape 21"/>
          <p:cNvSpPr>
            <a:spLocks/>
          </p:cNvSpPr>
          <p:nvPr/>
        </p:nvSpPr>
        <p:spPr bwMode="auto">
          <a:xfrm>
            <a:off x="7886700" y="4628288"/>
            <a:ext cx="74613" cy="182563"/>
          </a:xfrm>
          <a:prstGeom prst="rightBrace">
            <a:avLst>
              <a:gd name="adj1" fmla="val 2039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400">
              <a:solidFill>
                <a:prstClr val="black"/>
              </a:solidFill>
              <a:latin typeface="Calibri" panose="020F0502020204030204"/>
            </a:endParaRPr>
          </a:p>
        </p:txBody>
      </p:sp>
      <p:sp>
        <p:nvSpPr>
          <p:cNvPr id="19" name="Text Box 22"/>
          <p:cNvSpPr txBox="1">
            <a:spLocks noChangeArrowheads="1"/>
          </p:cNvSpPr>
          <p:nvPr/>
        </p:nvSpPr>
        <p:spPr bwMode="auto">
          <a:xfrm>
            <a:off x="7916863" y="4325076"/>
            <a:ext cx="9652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1600">
                <a:solidFill>
                  <a:srgbClr val="CC0000"/>
                </a:solidFill>
                <a:latin typeface="Calibri" panose="020F0502020204030204"/>
              </a:rPr>
              <a:t>time to </a:t>
            </a:r>
          </a:p>
          <a:p>
            <a:pPr>
              <a:spcBef>
                <a:spcPct val="0"/>
              </a:spcBef>
              <a:buClrTx/>
              <a:buSzTx/>
              <a:buFontTx/>
              <a:buNone/>
            </a:pPr>
            <a:r>
              <a:rPr lang="en-US" altLang="en-US" sz="1600">
                <a:solidFill>
                  <a:srgbClr val="CC0000"/>
                </a:solidFill>
                <a:latin typeface="Calibri" panose="020F0502020204030204"/>
              </a:rPr>
              <a:t>transmit </a:t>
            </a:r>
          </a:p>
          <a:p>
            <a:pPr>
              <a:spcBef>
                <a:spcPct val="0"/>
              </a:spcBef>
              <a:buClrTx/>
              <a:buSzTx/>
              <a:buFontTx/>
              <a:buNone/>
            </a:pPr>
            <a:r>
              <a:rPr lang="en-US" altLang="en-US" sz="1600">
                <a:solidFill>
                  <a:srgbClr val="CC0000"/>
                </a:solidFill>
                <a:latin typeface="Calibri" panose="020F0502020204030204"/>
              </a:rPr>
              <a:t>file</a:t>
            </a:r>
          </a:p>
        </p:txBody>
      </p:sp>
      <p:sp>
        <p:nvSpPr>
          <p:cNvPr id="25" name="Line 23"/>
          <p:cNvSpPr>
            <a:spLocks noChangeShapeType="1"/>
          </p:cNvSpPr>
          <p:nvPr/>
        </p:nvSpPr>
        <p:spPr bwMode="auto">
          <a:xfrm>
            <a:off x="5726113" y="3258276"/>
            <a:ext cx="3905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6" name="Text Box 24"/>
          <p:cNvSpPr txBox="1">
            <a:spLocks noChangeArrowheads="1"/>
          </p:cNvSpPr>
          <p:nvPr/>
        </p:nvSpPr>
        <p:spPr bwMode="auto">
          <a:xfrm>
            <a:off x="4595813" y="2970938"/>
            <a:ext cx="1122102"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1600">
                <a:solidFill>
                  <a:srgbClr val="CC0000"/>
                </a:solidFill>
                <a:latin typeface="Calibri" panose="020F0502020204030204"/>
              </a:rPr>
              <a:t>initiate TCP</a:t>
            </a:r>
          </a:p>
          <a:p>
            <a:pPr>
              <a:spcBef>
                <a:spcPct val="0"/>
              </a:spcBef>
              <a:buClrTx/>
              <a:buSzTx/>
              <a:buFontTx/>
              <a:buNone/>
            </a:pPr>
            <a:r>
              <a:rPr lang="en-US" altLang="en-US" sz="1600">
                <a:solidFill>
                  <a:srgbClr val="CC0000"/>
                </a:solidFill>
                <a:latin typeface="Calibri" panose="020F0502020204030204"/>
              </a:rPr>
              <a:t>connection</a:t>
            </a:r>
          </a:p>
        </p:txBody>
      </p:sp>
      <p:sp>
        <p:nvSpPr>
          <p:cNvPr id="27" name="AutoShape 25"/>
          <p:cNvSpPr>
            <a:spLocks/>
          </p:cNvSpPr>
          <p:nvPr/>
        </p:nvSpPr>
        <p:spPr bwMode="auto">
          <a:xfrm>
            <a:off x="5861050" y="3309076"/>
            <a:ext cx="128588" cy="803275"/>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buClr>
                <a:srgbClr val="ED7D31"/>
              </a:buClr>
              <a:buSzPct val="85000"/>
              <a:buFont typeface="ZapfDingbats" charset="2"/>
              <a:buNone/>
            </a:pPr>
            <a:endParaRPr lang="en-US" altLang="en-US" sz="2400">
              <a:solidFill>
                <a:prstClr val="black"/>
              </a:solidFill>
              <a:latin typeface="Calibri" panose="020F0502020204030204"/>
            </a:endParaRPr>
          </a:p>
        </p:txBody>
      </p:sp>
      <p:sp>
        <p:nvSpPr>
          <p:cNvPr id="28" name="Text Box 26"/>
          <p:cNvSpPr txBox="1">
            <a:spLocks noChangeArrowheads="1"/>
          </p:cNvSpPr>
          <p:nvPr/>
        </p:nvSpPr>
        <p:spPr bwMode="auto">
          <a:xfrm>
            <a:off x="5378450" y="3520213"/>
            <a:ext cx="496483" cy="3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1600">
                <a:solidFill>
                  <a:prstClr val="black"/>
                </a:solidFill>
                <a:latin typeface="Calibri" panose="020F0502020204030204"/>
              </a:rPr>
              <a:t>RTT</a:t>
            </a:r>
          </a:p>
        </p:txBody>
      </p:sp>
      <p:sp>
        <p:nvSpPr>
          <p:cNvPr id="29" name="Line 27"/>
          <p:cNvSpPr>
            <a:spLocks noChangeShapeType="1"/>
          </p:cNvSpPr>
          <p:nvPr/>
        </p:nvSpPr>
        <p:spPr bwMode="auto">
          <a:xfrm>
            <a:off x="5775325" y="4163151"/>
            <a:ext cx="3540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30" name="Text Box 28"/>
          <p:cNvSpPr txBox="1">
            <a:spLocks noChangeArrowheads="1"/>
          </p:cNvSpPr>
          <p:nvPr/>
        </p:nvSpPr>
        <p:spPr bwMode="auto">
          <a:xfrm>
            <a:off x="5024438" y="3863113"/>
            <a:ext cx="820866"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1600">
                <a:solidFill>
                  <a:srgbClr val="CC0000"/>
                </a:solidFill>
                <a:latin typeface="Calibri" panose="020F0502020204030204"/>
              </a:rPr>
              <a:t>request</a:t>
            </a:r>
          </a:p>
          <a:p>
            <a:pPr>
              <a:spcBef>
                <a:spcPct val="0"/>
              </a:spcBef>
              <a:buClrTx/>
              <a:buSzTx/>
              <a:buFontTx/>
              <a:buNone/>
            </a:pPr>
            <a:r>
              <a:rPr lang="en-US" altLang="en-US" sz="1600">
                <a:solidFill>
                  <a:srgbClr val="CC0000"/>
                </a:solidFill>
                <a:latin typeface="Calibri" panose="020F0502020204030204"/>
              </a:rPr>
              <a:t>file</a:t>
            </a:r>
          </a:p>
        </p:txBody>
      </p:sp>
      <p:sp>
        <p:nvSpPr>
          <p:cNvPr id="31" name="AutoShape 29"/>
          <p:cNvSpPr>
            <a:spLocks/>
          </p:cNvSpPr>
          <p:nvPr/>
        </p:nvSpPr>
        <p:spPr bwMode="auto">
          <a:xfrm>
            <a:off x="5867400" y="4218713"/>
            <a:ext cx="128588" cy="803275"/>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buClr>
                <a:srgbClr val="ED7D31"/>
              </a:buClr>
              <a:buSzPct val="85000"/>
              <a:buFont typeface="ZapfDingbats" charset="2"/>
              <a:buNone/>
            </a:pPr>
            <a:endParaRPr lang="en-US" altLang="en-US" sz="2400">
              <a:solidFill>
                <a:prstClr val="black"/>
              </a:solidFill>
              <a:latin typeface="Calibri" panose="020F0502020204030204"/>
            </a:endParaRPr>
          </a:p>
        </p:txBody>
      </p:sp>
      <p:sp>
        <p:nvSpPr>
          <p:cNvPr id="32" name="Text Box 30"/>
          <p:cNvSpPr txBox="1">
            <a:spLocks noChangeArrowheads="1"/>
          </p:cNvSpPr>
          <p:nvPr/>
        </p:nvSpPr>
        <p:spPr bwMode="auto">
          <a:xfrm>
            <a:off x="5397500" y="4442551"/>
            <a:ext cx="496483" cy="3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1600">
                <a:solidFill>
                  <a:prstClr val="black"/>
                </a:solidFill>
                <a:latin typeface="Calibri" panose="020F0502020204030204"/>
              </a:rPr>
              <a:t>RTT</a:t>
            </a:r>
          </a:p>
        </p:txBody>
      </p:sp>
      <p:sp>
        <p:nvSpPr>
          <p:cNvPr id="33" name="Line 35"/>
          <p:cNvSpPr>
            <a:spLocks noChangeShapeType="1"/>
          </p:cNvSpPr>
          <p:nvPr/>
        </p:nvSpPr>
        <p:spPr bwMode="auto">
          <a:xfrm flipH="1">
            <a:off x="5786438" y="5152163"/>
            <a:ext cx="3429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34" name="Text Box 36"/>
          <p:cNvSpPr txBox="1">
            <a:spLocks noChangeArrowheads="1"/>
          </p:cNvSpPr>
          <p:nvPr/>
        </p:nvSpPr>
        <p:spPr bwMode="auto">
          <a:xfrm>
            <a:off x="5243513" y="4999763"/>
            <a:ext cx="893321"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1600">
                <a:solidFill>
                  <a:srgbClr val="CC0000"/>
                </a:solidFill>
                <a:latin typeface="Calibri" panose="020F0502020204030204"/>
              </a:rPr>
              <a:t>file</a:t>
            </a:r>
          </a:p>
          <a:p>
            <a:pPr>
              <a:spcBef>
                <a:spcPct val="0"/>
              </a:spcBef>
              <a:buClrTx/>
              <a:buSzTx/>
              <a:buFontTx/>
              <a:buNone/>
            </a:pPr>
            <a:r>
              <a:rPr lang="en-US" altLang="en-US" sz="1600">
                <a:solidFill>
                  <a:srgbClr val="CC0000"/>
                </a:solidFill>
                <a:latin typeface="Calibri" panose="020F0502020204030204"/>
              </a:rPr>
              <a:t>received</a:t>
            </a:r>
          </a:p>
        </p:txBody>
      </p:sp>
      <p:sp>
        <p:nvSpPr>
          <p:cNvPr id="35" name="Text Box 37"/>
          <p:cNvSpPr txBox="1">
            <a:spLocks noChangeArrowheads="1"/>
          </p:cNvSpPr>
          <p:nvPr/>
        </p:nvSpPr>
        <p:spPr bwMode="auto">
          <a:xfrm>
            <a:off x="5891213" y="5898288"/>
            <a:ext cx="5683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1600">
                <a:solidFill>
                  <a:prstClr val="black"/>
                </a:solidFill>
                <a:latin typeface="Calibri" panose="020F0502020204030204"/>
              </a:rPr>
              <a:t>time</a:t>
            </a:r>
          </a:p>
        </p:txBody>
      </p:sp>
      <p:sp>
        <p:nvSpPr>
          <p:cNvPr id="36" name="Text Box 38"/>
          <p:cNvSpPr txBox="1">
            <a:spLocks noChangeArrowheads="1"/>
          </p:cNvSpPr>
          <p:nvPr/>
        </p:nvSpPr>
        <p:spPr bwMode="auto">
          <a:xfrm>
            <a:off x="7569200" y="5880826"/>
            <a:ext cx="568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solidFill>
                  <a:prstClr val="black"/>
                </a:solidFill>
                <a:latin typeface="Calibri" panose="020F0502020204030204"/>
              </a:rPr>
              <a:t>time</a:t>
            </a:r>
          </a:p>
        </p:txBody>
      </p:sp>
      <p:grpSp>
        <p:nvGrpSpPr>
          <p:cNvPr id="37" name="Group 43"/>
          <p:cNvGrpSpPr>
            <a:grpSpLocks/>
          </p:cNvGrpSpPr>
          <p:nvPr/>
        </p:nvGrpSpPr>
        <p:grpSpPr bwMode="auto">
          <a:xfrm>
            <a:off x="7607300" y="2278788"/>
            <a:ext cx="423863" cy="684213"/>
            <a:chOff x="4140" y="429"/>
            <a:chExt cx="1425" cy="2396"/>
          </a:xfrm>
        </p:grpSpPr>
        <p:sp>
          <p:nvSpPr>
            <p:cNvPr id="38" name="Freeform 44"/>
            <p:cNvSpPr>
              <a:spLocks/>
            </p:cNvSpPr>
            <p:nvPr/>
          </p:nvSpPr>
          <p:spPr bwMode="auto">
            <a:xfrm>
              <a:off x="5268" y="433"/>
              <a:ext cx="283" cy="2286"/>
            </a:xfrm>
            <a:custGeom>
              <a:avLst/>
              <a:gdLst>
                <a:gd name="T0" fmla="*/ 2 w 354"/>
                <a:gd name="T1" fmla="*/ 0 h 2742"/>
                <a:gd name="T2" fmla="*/ 5 w 354"/>
                <a:gd name="T3" fmla="*/ 11 h 2742"/>
                <a:gd name="T4" fmla="*/ 5 w 354"/>
                <a:gd name="T5" fmla="*/ 83 h 2742"/>
                <a:gd name="T6" fmla="*/ 0 w 354"/>
                <a:gd name="T7" fmla="*/ 86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39" name="Rectangle 45"/>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40" name="Freeform 46"/>
            <p:cNvSpPr>
              <a:spLocks/>
            </p:cNvSpPr>
            <p:nvPr/>
          </p:nvSpPr>
          <p:spPr bwMode="auto">
            <a:xfrm>
              <a:off x="5321" y="570"/>
              <a:ext cx="169" cy="2115"/>
            </a:xfrm>
            <a:custGeom>
              <a:avLst/>
              <a:gdLst>
                <a:gd name="T0" fmla="*/ 2 w 211"/>
                <a:gd name="T1" fmla="*/ 0 h 2537"/>
                <a:gd name="T2" fmla="*/ 3 w 211"/>
                <a:gd name="T3" fmla="*/ 8 h 2537"/>
                <a:gd name="T4" fmla="*/ 2 w 211"/>
                <a:gd name="T5" fmla="*/ 7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41" name="Freeform 47"/>
            <p:cNvSpPr>
              <a:spLocks/>
            </p:cNvSpPr>
            <p:nvPr/>
          </p:nvSpPr>
          <p:spPr bwMode="auto">
            <a:xfrm>
              <a:off x="5284" y="1640"/>
              <a:ext cx="263" cy="189"/>
            </a:xfrm>
            <a:custGeom>
              <a:avLst/>
              <a:gdLst>
                <a:gd name="T0" fmla="*/ 2 w 328"/>
                <a:gd name="T1" fmla="*/ 0 h 226"/>
                <a:gd name="T2" fmla="*/ 5 w 328"/>
                <a:gd name="T3" fmla="*/ 5 h 226"/>
                <a:gd name="T4" fmla="*/ 5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42" name="Rectangle 48"/>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grpSp>
          <p:nvGrpSpPr>
            <p:cNvPr id="43" name="Group 49"/>
            <p:cNvGrpSpPr>
              <a:grpSpLocks/>
            </p:cNvGrpSpPr>
            <p:nvPr/>
          </p:nvGrpSpPr>
          <p:grpSpPr bwMode="auto">
            <a:xfrm>
              <a:off x="4749" y="668"/>
              <a:ext cx="581" cy="145"/>
              <a:chOff x="614" y="2568"/>
              <a:chExt cx="725" cy="139"/>
            </a:xfrm>
          </p:grpSpPr>
          <p:sp>
            <p:nvSpPr>
              <p:cNvPr id="68" name="AutoShape 50"/>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69" name="AutoShape 51"/>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grpSp>
        <p:sp>
          <p:nvSpPr>
            <p:cNvPr id="44" name="Rectangle 52"/>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grpSp>
          <p:nvGrpSpPr>
            <p:cNvPr id="45" name="Group 53"/>
            <p:cNvGrpSpPr>
              <a:grpSpLocks/>
            </p:cNvGrpSpPr>
            <p:nvPr/>
          </p:nvGrpSpPr>
          <p:grpSpPr bwMode="auto">
            <a:xfrm>
              <a:off x="4747" y="994"/>
              <a:ext cx="581" cy="134"/>
              <a:chOff x="614" y="2568"/>
              <a:chExt cx="725" cy="139"/>
            </a:xfrm>
          </p:grpSpPr>
          <p:sp>
            <p:nvSpPr>
              <p:cNvPr id="66" name="AutoShape 54"/>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67" name="AutoShape 55"/>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grpSp>
        <p:sp>
          <p:nvSpPr>
            <p:cNvPr id="46" name="Rectangle 56"/>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47" name="Rectangle 57"/>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grpSp>
          <p:nvGrpSpPr>
            <p:cNvPr id="48" name="Group 58"/>
            <p:cNvGrpSpPr>
              <a:grpSpLocks/>
            </p:cNvGrpSpPr>
            <p:nvPr/>
          </p:nvGrpSpPr>
          <p:grpSpPr bwMode="auto">
            <a:xfrm>
              <a:off x="4735" y="1627"/>
              <a:ext cx="582" cy="151"/>
              <a:chOff x="614" y="2568"/>
              <a:chExt cx="725" cy="139"/>
            </a:xfrm>
          </p:grpSpPr>
          <p:sp>
            <p:nvSpPr>
              <p:cNvPr id="64" name="AutoShape 59"/>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65" name="AutoShape 60"/>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grpSp>
        <p:sp>
          <p:nvSpPr>
            <p:cNvPr id="49" name="Freeform 61"/>
            <p:cNvSpPr>
              <a:spLocks/>
            </p:cNvSpPr>
            <p:nvPr/>
          </p:nvSpPr>
          <p:spPr bwMode="auto">
            <a:xfrm>
              <a:off x="5288" y="1354"/>
              <a:ext cx="263" cy="188"/>
            </a:xfrm>
            <a:custGeom>
              <a:avLst/>
              <a:gdLst>
                <a:gd name="T0" fmla="*/ 2 w 328"/>
                <a:gd name="T1" fmla="*/ 0 h 226"/>
                <a:gd name="T2" fmla="*/ 5 w 328"/>
                <a:gd name="T3" fmla="*/ 4 h 226"/>
                <a:gd name="T4" fmla="*/ 5 w 328"/>
                <a:gd name="T5" fmla="*/ 7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grpSp>
          <p:nvGrpSpPr>
            <p:cNvPr id="50" name="Group 62"/>
            <p:cNvGrpSpPr>
              <a:grpSpLocks/>
            </p:cNvGrpSpPr>
            <p:nvPr/>
          </p:nvGrpSpPr>
          <p:grpSpPr bwMode="auto">
            <a:xfrm>
              <a:off x="4739" y="1327"/>
              <a:ext cx="582" cy="139"/>
              <a:chOff x="614" y="2568"/>
              <a:chExt cx="725" cy="139"/>
            </a:xfrm>
          </p:grpSpPr>
          <p:sp>
            <p:nvSpPr>
              <p:cNvPr id="62" name="AutoShape 63"/>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63" name="AutoShape 64"/>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grpSp>
        <p:sp>
          <p:nvSpPr>
            <p:cNvPr id="51" name="Rectangle 65"/>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52" name="Freeform 66"/>
            <p:cNvSpPr>
              <a:spLocks/>
            </p:cNvSpPr>
            <p:nvPr/>
          </p:nvSpPr>
          <p:spPr bwMode="auto">
            <a:xfrm>
              <a:off x="5312" y="1007"/>
              <a:ext cx="237" cy="213"/>
            </a:xfrm>
            <a:custGeom>
              <a:avLst/>
              <a:gdLst>
                <a:gd name="T0" fmla="*/ 2 w 296"/>
                <a:gd name="T1" fmla="*/ 0 h 256"/>
                <a:gd name="T2" fmla="*/ 5 w 296"/>
                <a:gd name="T3" fmla="*/ 4 h 256"/>
                <a:gd name="T4" fmla="*/ 5 w 296"/>
                <a:gd name="T5" fmla="*/ 7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53" name="Freeform 67"/>
            <p:cNvSpPr>
              <a:spLocks/>
            </p:cNvSpPr>
            <p:nvPr/>
          </p:nvSpPr>
          <p:spPr bwMode="auto">
            <a:xfrm>
              <a:off x="5315" y="680"/>
              <a:ext cx="244" cy="240"/>
            </a:xfrm>
            <a:custGeom>
              <a:avLst/>
              <a:gdLst>
                <a:gd name="T0" fmla="*/ 0 w 304"/>
                <a:gd name="T1" fmla="*/ 0 h 288"/>
                <a:gd name="T2" fmla="*/ 5 w 304"/>
                <a:gd name="T3" fmla="*/ 6 h 288"/>
                <a:gd name="T4" fmla="*/ 4 w 304"/>
                <a:gd name="T5" fmla="*/ 9 h 288"/>
                <a:gd name="T6" fmla="*/ 2 w 304"/>
                <a:gd name="T7" fmla="*/ 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54" name="Oval 68"/>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55" name="Freeform 69"/>
            <p:cNvSpPr>
              <a:spLocks/>
            </p:cNvSpPr>
            <p:nvPr/>
          </p:nvSpPr>
          <p:spPr bwMode="auto">
            <a:xfrm>
              <a:off x="5302" y="2614"/>
              <a:ext cx="245" cy="200"/>
            </a:xfrm>
            <a:custGeom>
              <a:avLst/>
              <a:gdLst>
                <a:gd name="T0" fmla="*/ 0 w 306"/>
                <a:gd name="T1" fmla="*/ 4 h 240"/>
                <a:gd name="T2" fmla="*/ 2 w 306"/>
                <a:gd name="T3" fmla="*/ 8 h 240"/>
                <a:gd name="T4" fmla="*/ 5 w 306"/>
                <a:gd name="T5" fmla="*/ 4 h 240"/>
                <a:gd name="T6" fmla="*/ 5 w 306"/>
                <a:gd name="T7" fmla="*/ 0 h 240"/>
                <a:gd name="T8" fmla="*/ 0 w 306"/>
                <a:gd name="T9" fmla="*/ 4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56" name="AutoShape 70"/>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57" name="AutoShape 71"/>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58" name="Oval 72"/>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59" name="Oval 73"/>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1800">
                <a:solidFill>
                  <a:srgbClr val="FF0000"/>
                </a:solidFill>
                <a:latin typeface="Calibri" panose="020F0502020204030204"/>
                <a:cs typeface="Arial" panose="020B0604020202020204" pitchFamily="34" charset="0"/>
              </a:endParaRPr>
            </a:p>
          </p:txBody>
        </p:sp>
        <p:sp>
          <p:nvSpPr>
            <p:cNvPr id="60" name="Oval 74"/>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sp>
          <p:nvSpPr>
            <p:cNvPr id="61" name="Rectangle 75"/>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endParaRPr lang="en-US" altLang="en-US" sz="2000">
                <a:solidFill>
                  <a:prstClr val="black"/>
                </a:solidFill>
                <a:latin typeface="Calibri" panose="020F0502020204030204"/>
              </a:endParaRPr>
            </a:p>
          </p:txBody>
        </p:sp>
      </p:grpSp>
      <p:grpSp>
        <p:nvGrpSpPr>
          <p:cNvPr id="70" name="Group 76"/>
          <p:cNvGrpSpPr>
            <a:grpSpLocks/>
          </p:cNvGrpSpPr>
          <p:nvPr/>
        </p:nvGrpSpPr>
        <p:grpSpPr bwMode="auto">
          <a:xfrm>
            <a:off x="5605463" y="2301013"/>
            <a:ext cx="698500" cy="709613"/>
            <a:chOff x="-44" y="1473"/>
            <a:chExt cx="981" cy="1105"/>
          </a:xfrm>
        </p:grpSpPr>
        <p:pic>
          <p:nvPicPr>
            <p:cNvPr id="71" name="Picture 7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Freeform 78"/>
            <p:cNvSpPr>
              <a:spLocks/>
            </p:cNvSpPr>
            <p:nvPr/>
          </p:nvSpPr>
          <p:spPr bwMode="auto">
            <a:xfrm flipH="1">
              <a:off x="374" y="1579"/>
              <a:ext cx="477" cy="506"/>
            </a:xfrm>
            <a:custGeom>
              <a:avLst/>
              <a:gdLst>
                <a:gd name="T0" fmla="*/ 0 w 356"/>
                <a:gd name="T1" fmla="*/ 0 h 368"/>
                <a:gd name="T2" fmla="*/ 77884 w 356"/>
                <a:gd name="T3" fmla="*/ 5996 h 368"/>
                <a:gd name="T4" fmla="*/ 92393 w 356"/>
                <a:gd name="T5" fmla="*/ 124961 h 368"/>
                <a:gd name="T6" fmla="*/ 20362 w 356"/>
                <a:gd name="T7" fmla="*/ 1562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GB">
                <a:solidFill>
                  <a:prstClr val="black"/>
                </a:solidFill>
              </a:endParaRPr>
            </a:p>
          </p:txBody>
        </p:sp>
      </p:grpSp>
    </p:spTree>
    <p:extLst>
      <p:ext uri="{BB962C8B-B14F-4D97-AF65-F5344CB8AC3E}">
        <p14:creationId xmlns:p14="http://schemas.microsoft.com/office/powerpoint/2010/main" val="33504130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Exam</a:t>
            </a:r>
            <a:endParaRPr lang="en-GB" dirty="0"/>
          </a:p>
        </p:txBody>
      </p:sp>
      <p:sp>
        <p:nvSpPr>
          <p:cNvPr id="3" name="Content Placeholder 2"/>
          <p:cNvSpPr>
            <a:spLocks noGrp="1"/>
          </p:cNvSpPr>
          <p:nvPr>
            <p:ph idx="1"/>
          </p:nvPr>
        </p:nvSpPr>
        <p:spPr/>
        <p:txBody>
          <a:bodyPr>
            <a:normAutofit/>
          </a:bodyPr>
          <a:lstStyle/>
          <a:p>
            <a:pPr marL="0" indent="0">
              <a:buNone/>
            </a:pPr>
            <a:r>
              <a:rPr lang="en-GB" dirty="0" smtClean="0"/>
              <a:t>The exam lasts for 2.5 hours</a:t>
            </a:r>
          </a:p>
          <a:p>
            <a:pPr marL="0" indent="0">
              <a:buNone/>
            </a:pPr>
            <a:endParaRPr lang="en-GB" i="1" u="sng" dirty="0"/>
          </a:p>
          <a:p>
            <a:pPr marL="0" indent="0">
              <a:buNone/>
            </a:pPr>
            <a:r>
              <a:rPr lang="en-GB" i="1" dirty="0" smtClean="0"/>
              <a:t>There are </a:t>
            </a:r>
            <a:r>
              <a:rPr lang="en-GB" b="1" i="1" dirty="0"/>
              <a:t>SEVEN</a:t>
            </a:r>
            <a:r>
              <a:rPr lang="en-GB" i="1" dirty="0"/>
              <a:t> </a:t>
            </a:r>
            <a:r>
              <a:rPr lang="en-GB" i="1" dirty="0" smtClean="0"/>
              <a:t>questions</a:t>
            </a:r>
            <a:endParaRPr lang="en-GB" dirty="0"/>
          </a:p>
          <a:p>
            <a:pPr marL="0" indent="0">
              <a:buNone/>
            </a:pPr>
            <a:endParaRPr lang="en-GB" dirty="0"/>
          </a:p>
          <a:p>
            <a:pPr marL="0" indent="0">
              <a:buNone/>
            </a:pPr>
            <a:r>
              <a:rPr lang="en-GB" i="1" u="sng" dirty="0" smtClean="0">
                <a:solidFill>
                  <a:srgbClr val="C00000"/>
                </a:solidFill>
              </a:rPr>
              <a:t>You MUST attempt </a:t>
            </a:r>
            <a:r>
              <a:rPr lang="en-GB" b="1" i="1" u="sng" dirty="0" smtClean="0">
                <a:solidFill>
                  <a:srgbClr val="C00000"/>
                </a:solidFill>
              </a:rPr>
              <a:t>FOUR</a:t>
            </a:r>
            <a:r>
              <a:rPr lang="en-GB" i="1" u="sng" dirty="0" smtClean="0">
                <a:solidFill>
                  <a:srgbClr val="C00000"/>
                </a:solidFill>
              </a:rPr>
              <a:t> questions</a:t>
            </a:r>
            <a:endParaRPr lang="en-GB" dirty="0">
              <a:solidFill>
                <a:srgbClr val="C00000"/>
              </a:solidFill>
            </a:endParaRPr>
          </a:p>
          <a:p>
            <a:pPr marL="0" indent="0">
              <a:buNone/>
            </a:pPr>
            <a:endParaRPr lang="en-GB" dirty="0" smtClean="0"/>
          </a:p>
          <a:p>
            <a:pPr marL="0" indent="0">
              <a:buNone/>
            </a:pPr>
            <a:r>
              <a:rPr lang="en-GB" dirty="0"/>
              <a:t>All questions are marked as </a:t>
            </a:r>
            <a:r>
              <a:rPr lang="en-GB" dirty="0" smtClean="0"/>
              <a:t>PASS/FAIL</a:t>
            </a:r>
          </a:p>
          <a:p>
            <a:pPr marL="0" indent="0">
              <a:buNone/>
            </a:pP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6296" y="2132856"/>
            <a:ext cx="1621817" cy="2706787"/>
          </a:xfrm>
          <a:prstGeom prst="rect">
            <a:avLst/>
          </a:prstGeom>
        </p:spPr>
      </p:pic>
    </p:spTree>
    <p:extLst>
      <p:ext uri="{BB962C8B-B14F-4D97-AF65-F5344CB8AC3E}">
        <p14:creationId xmlns:p14="http://schemas.microsoft.com/office/powerpoint/2010/main" val="39793756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Persistent HTTP</a:t>
            </a:r>
            <a:endParaRPr lang="en-GB" dirty="0"/>
          </a:p>
        </p:txBody>
      </p:sp>
      <p:sp>
        <p:nvSpPr>
          <p:cNvPr id="73" name="Rectangle 3"/>
          <p:cNvSpPr txBox="1">
            <a:spLocks noChangeArrowheads="1"/>
          </p:cNvSpPr>
          <p:nvPr/>
        </p:nvSpPr>
        <p:spPr>
          <a:xfrm>
            <a:off x="434975" y="1414463"/>
            <a:ext cx="3933825" cy="464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defRPr/>
            </a:pPr>
            <a:r>
              <a:rPr lang="en-US" i="1" dirty="0" smtClean="0">
                <a:solidFill>
                  <a:srgbClr val="CC0000"/>
                </a:solidFill>
              </a:rPr>
              <a:t>non-persistent HTTP issues:</a:t>
            </a:r>
          </a:p>
          <a:p>
            <a:pPr>
              <a:buClr>
                <a:prstClr val="black"/>
              </a:buClr>
              <a:defRPr/>
            </a:pPr>
            <a:r>
              <a:rPr lang="en-US" sz="2400" dirty="0" smtClean="0">
                <a:solidFill>
                  <a:prstClr val="black"/>
                </a:solidFill>
              </a:rPr>
              <a:t>requires 2 RTTs per object</a:t>
            </a:r>
          </a:p>
          <a:p>
            <a:pPr>
              <a:buClr>
                <a:prstClr val="black"/>
              </a:buClr>
              <a:defRPr/>
            </a:pPr>
            <a:r>
              <a:rPr lang="en-US" sz="2400" dirty="0" smtClean="0">
                <a:solidFill>
                  <a:prstClr val="black"/>
                </a:solidFill>
              </a:rPr>
              <a:t>OS overhead for </a:t>
            </a:r>
            <a:r>
              <a:rPr lang="en-US" sz="2400" i="1" dirty="0" smtClean="0">
                <a:solidFill>
                  <a:prstClr val="black"/>
                </a:solidFill>
              </a:rPr>
              <a:t>each</a:t>
            </a:r>
            <a:r>
              <a:rPr lang="en-US" sz="2400" dirty="0" smtClean="0">
                <a:solidFill>
                  <a:prstClr val="black"/>
                </a:solidFill>
              </a:rPr>
              <a:t> TCP connection</a:t>
            </a:r>
          </a:p>
          <a:p>
            <a:pPr>
              <a:buClr>
                <a:prstClr val="black"/>
              </a:buClr>
              <a:defRPr/>
            </a:pPr>
            <a:r>
              <a:rPr lang="en-US" sz="2400" dirty="0" smtClean="0">
                <a:solidFill>
                  <a:prstClr val="black"/>
                </a:solidFill>
              </a:rPr>
              <a:t>browsers often open parallel TCP connections to fetch referenced objects</a:t>
            </a:r>
          </a:p>
          <a:p>
            <a:pPr>
              <a:buFont typeface="Wingdings" charset="0"/>
              <a:buNone/>
              <a:defRPr/>
            </a:pPr>
            <a:endParaRPr lang="en-US" sz="2400" dirty="0" smtClean="0">
              <a:solidFill>
                <a:prstClr val="black"/>
              </a:solidFill>
            </a:endParaRPr>
          </a:p>
          <a:p>
            <a:pPr>
              <a:buFont typeface="Wingdings" charset="2"/>
              <a:buChar char="§"/>
              <a:defRPr/>
            </a:pPr>
            <a:endParaRPr lang="en-US" sz="2000" dirty="0" smtClean="0">
              <a:solidFill>
                <a:prstClr val="black"/>
              </a:solidFill>
            </a:endParaRPr>
          </a:p>
          <a:p>
            <a:pPr>
              <a:buFont typeface="Wingdings" charset="2"/>
              <a:buChar char="§"/>
              <a:defRPr/>
            </a:pPr>
            <a:endParaRPr lang="en-US" sz="2000" dirty="0">
              <a:solidFill>
                <a:prstClr val="black"/>
              </a:solidFill>
            </a:endParaRPr>
          </a:p>
        </p:txBody>
      </p:sp>
      <p:sp>
        <p:nvSpPr>
          <p:cNvPr id="74" name="Rectangle 10"/>
          <p:cNvSpPr txBox="1">
            <a:spLocks noChangeArrowheads="1"/>
          </p:cNvSpPr>
          <p:nvPr/>
        </p:nvSpPr>
        <p:spPr>
          <a:xfrm>
            <a:off x="4703763" y="1438275"/>
            <a:ext cx="3810000" cy="464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defRPr/>
            </a:pPr>
            <a:r>
              <a:rPr lang="en-US" i="1" dirty="0" smtClean="0">
                <a:solidFill>
                  <a:srgbClr val="CC0000"/>
                </a:solidFill>
              </a:rPr>
              <a:t>persistent  HTTP:</a:t>
            </a:r>
          </a:p>
          <a:p>
            <a:pPr>
              <a:buClr>
                <a:prstClr val="black"/>
              </a:buClr>
              <a:defRPr/>
            </a:pPr>
            <a:r>
              <a:rPr lang="en-US" sz="2400" dirty="0" smtClean="0">
                <a:solidFill>
                  <a:prstClr val="black"/>
                </a:solidFill>
              </a:rPr>
              <a:t>server leaves connection open after sending response</a:t>
            </a:r>
          </a:p>
          <a:p>
            <a:pPr>
              <a:buClr>
                <a:prstClr val="black"/>
              </a:buClr>
              <a:defRPr/>
            </a:pPr>
            <a:r>
              <a:rPr lang="en-US" sz="2400" dirty="0" smtClean="0">
                <a:solidFill>
                  <a:prstClr val="black"/>
                </a:solidFill>
              </a:rPr>
              <a:t>subsequent HTTP messages  between same client/server sent over open connection</a:t>
            </a:r>
          </a:p>
          <a:p>
            <a:pPr>
              <a:buClr>
                <a:prstClr val="black"/>
              </a:buClr>
              <a:defRPr/>
            </a:pPr>
            <a:r>
              <a:rPr lang="en-US" sz="2400" dirty="0" smtClean="0">
                <a:solidFill>
                  <a:prstClr val="black"/>
                </a:solidFill>
              </a:rPr>
              <a:t>client sends requests as soon as it encounters a referenced object</a:t>
            </a:r>
          </a:p>
          <a:p>
            <a:pPr>
              <a:buClr>
                <a:prstClr val="black"/>
              </a:buClr>
              <a:defRPr/>
            </a:pPr>
            <a:r>
              <a:rPr lang="en-US" sz="2400" dirty="0" smtClean="0">
                <a:solidFill>
                  <a:prstClr val="black"/>
                </a:solidFill>
              </a:rPr>
              <a:t>as little as one RTT for all the referenced objects</a:t>
            </a:r>
            <a:endParaRPr lang="en-US" sz="2400" dirty="0">
              <a:solidFill>
                <a:prstClr val="black"/>
              </a:solidFill>
            </a:endParaRPr>
          </a:p>
        </p:txBody>
      </p:sp>
    </p:spTree>
    <p:extLst>
      <p:ext uri="{BB962C8B-B14F-4D97-AF65-F5344CB8AC3E}">
        <p14:creationId xmlns:p14="http://schemas.microsoft.com/office/powerpoint/2010/main" val="22747389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HTTP messages</a:t>
            </a:r>
            <a:endParaRPr lang="en-GB"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63850"/>
            <a:ext cx="4506913"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8013" y="2863850"/>
            <a:ext cx="4725987"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p:cNvSpPr>
            <a:spLocks noChangeArrowheads="1"/>
          </p:cNvSpPr>
          <p:nvPr/>
        </p:nvSpPr>
        <p:spPr bwMode="auto">
          <a:xfrm>
            <a:off x="2052638" y="2339975"/>
            <a:ext cx="1039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i="1" dirty="0">
                <a:solidFill>
                  <a:srgbClr val="CC0000"/>
                </a:solidFill>
              </a:rPr>
              <a:t>request</a:t>
            </a:r>
            <a:endParaRPr lang="en-GB" altLang="en-US" dirty="0">
              <a:solidFill>
                <a:prstClr val="black"/>
              </a:solidFill>
            </a:endParaRPr>
          </a:p>
        </p:txBody>
      </p:sp>
      <p:sp>
        <p:nvSpPr>
          <p:cNvPr id="8" name="Rectangle 21"/>
          <p:cNvSpPr>
            <a:spLocks noChangeArrowheads="1"/>
          </p:cNvSpPr>
          <p:nvPr/>
        </p:nvSpPr>
        <p:spPr bwMode="auto">
          <a:xfrm>
            <a:off x="6535738" y="2339975"/>
            <a:ext cx="1239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CC0000"/>
                </a:solidFill>
              </a:rPr>
              <a:t>response</a:t>
            </a:r>
            <a:endParaRPr lang="en-GB" altLang="en-US">
              <a:solidFill>
                <a:prstClr val="black"/>
              </a:solidFill>
            </a:endParaRPr>
          </a:p>
        </p:txBody>
      </p:sp>
      <p:sp>
        <p:nvSpPr>
          <p:cNvPr id="9" name="Rectangle 3"/>
          <p:cNvSpPr txBox="1">
            <a:spLocks noChangeArrowheads="1"/>
          </p:cNvSpPr>
          <p:nvPr/>
        </p:nvSpPr>
        <p:spPr>
          <a:xfrm>
            <a:off x="533400" y="1611313"/>
            <a:ext cx="7772400" cy="464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smtClean="0">
                <a:solidFill>
                  <a:prstClr val="black"/>
                </a:solidFill>
              </a:rPr>
              <a:t>two types of HTTP messages:</a:t>
            </a:r>
            <a:endParaRPr lang="en-US" altLang="en-US" sz="2400" i="1" dirty="0" smtClean="0">
              <a:solidFill>
                <a:srgbClr val="CC0000"/>
              </a:solidFill>
            </a:endParaRPr>
          </a:p>
        </p:txBody>
      </p:sp>
    </p:spTree>
    <p:extLst>
      <p:ext uri="{BB962C8B-B14F-4D97-AF65-F5344CB8AC3E}">
        <p14:creationId xmlns:p14="http://schemas.microsoft.com/office/powerpoint/2010/main" val="6910352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HTTP </a:t>
            </a:r>
            <a:r>
              <a:rPr lang="en-US" altLang="en-US" dirty="0" smtClean="0"/>
              <a:t>request message</a:t>
            </a:r>
            <a:endParaRPr lang="en-GB" dirty="0"/>
          </a:p>
        </p:txBody>
      </p:sp>
      <p:sp>
        <p:nvSpPr>
          <p:cNvPr id="10" name="Text Box 11"/>
          <p:cNvSpPr txBox="1">
            <a:spLocks noChangeArrowheads="1"/>
          </p:cNvSpPr>
          <p:nvPr/>
        </p:nvSpPr>
        <p:spPr bwMode="auto">
          <a:xfrm>
            <a:off x="-1588" y="5881688"/>
            <a:ext cx="31638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000">
                <a:solidFill>
                  <a:srgbClr val="000099"/>
                </a:solidFill>
                <a:latin typeface="Calibri" panose="020F0502020204030204"/>
              </a:rPr>
              <a:t>carriage return, line feed at start of line indicates end of header lines</a:t>
            </a:r>
            <a:endParaRPr lang="en-US" altLang="en-US" sz="2400">
              <a:solidFill>
                <a:srgbClr val="000099"/>
              </a:solidFill>
              <a:latin typeface="Calibri" panose="020F0502020204030204"/>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0" y="1316760"/>
            <a:ext cx="4506913"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2"/>
          <p:cNvSpPr>
            <a:spLocks noChangeArrowheads="1"/>
          </p:cNvSpPr>
          <p:nvPr/>
        </p:nvSpPr>
        <p:spPr bwMode="auto">
          <a:xfrm>
            <a:off x="222250" y="1316760"/>
            <a:ext cx="17444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CC0000"/>
                </a:solidFill>
                <a:latin typeface="Calibri" panose="020F0502020204030204"/>
              </a:rPr>
              <a:t>general format</a:t>
            </a:r>
            <a:endParaRPr lang="en-GB" altLang="en-US">
              <a:solidFill>
                <a:prstClr val="black"/>
              </a:solidFill>
              <a:latin typeface="Calibri" panose="020F0502020204030204"/>
            </a:endParaRPr>
          </a:p>
        </p:txBody>
      </p:sp>
      <p:sp>
        <p:nvSpPr>
          <p:cNvPr id="13" name="Text Box 5"/>
          <p:cNvSpPr txBox="1">
            <a:spLocks noChangeArrowheads="1"/>
          </p:cNvSpPr>
          <p:nvPr/>
        </p:nvSpPr>
        <p:spPr bwMode="auto">
          <a:xfrm>
            <a:off x="892175" y="4252913"/>
            <a:ext cx="186820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dirty="0">
                <a:solidFill>
                  <a:srgbClr val="000099"/>
                </a:solidFill>
                <a:latin typeface="Calibri" panose="020F0502020204030204"/>
              </a:rPr>
              <a:t>request line</a:t>
            </a:r>
          </a:p>
          <a:p>
            <a:pPr>
              <a:lnSpc>
                <a:spcPct val="100000"/>
              </a:lnSpc>
              <a:spcBef>
                <a:spcPct val="0"/>
              </a:spcBef>
              <a:buClrTx/>
              <a:buSzTx/>
              <a:buFontTx/>
              <a:buNone/>
            </a:pPr>
            <a:r>
              <a:rPr lang="en-US" altLang="en-US" sz="1800" dirty="0">
                <a:solidFill>
                  <a:srgbClr val="000099"/>
                </a:solidFill>
                <a:latin typeface="Calibri" panose="020F0502020204030204"/>
              </a:rPr>
              <a:t>(GET, POST, </a:t>
            </a:r>
          </a:p>
          <a:p>
            <a:pPr>
              <a:lnSpc>
                <a:spcPct val="100000"/>
              </a:lnSpc>
              <a:spcBef>
                <a:spcPct val="0"/>
              </a:spcBef>
              <a:buClrTx/>
              <a:buSzTx/>
              <a:buFontTx/>
              <a:buNone/>
            </a:pPr>
            <a:r>
              <a:rPr lang="en-US" altLang="en-US" sz="1800" dirty="0">
                <a:solidFill>
                  <a:srgbClr val="000099"/>
                </a:solidFill>
                <a:latin typeface="Calibri" panose="020F0502020204030204"/>
              </a:rPr>
              <a:t>HEAD commands)</a:t>
            </a:r>
            <a:endParaRPr lang="en-US" altLang="en-US" sz="2000" dirty="0">
              <a:solidFill>
                <a:srgbClr val="000099"/>
              </a:solidFill>
              <a:latin typeface="Calibri" panose="020F0502020204030204"/>
            </a:endParaRPr>
          </a:p>
        </p:txBody>
      </p:sp>
      <p:sp>
        <p:nvSpPr>
          <p:cNvPr id="14" name="Line 6"/>
          <p:cNvSpPr>
            <a:spLocks noChangeShapeType="1"/>
          </p:cNvSpPr>
          <p:nvPr/>
        </p:nvSpPr>
        <p:spPr bwMode="auto">
          <a:xfrm>
            <a:off x="2595563" y="4838700"/>
            <a:ext cx="868362" cy="146050"/>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15" name="Freeform 7"/>
          <p:cNvSpPr>
            <a:spLocks/>
          </p:cNvSpPr>
          <p:nvPr/>
        </p:nvSpPr>
        <p:spPr bwMode="auto">
          <a:xfrm>
            <a:off x="3389313" y="5211763"/>
            <a:ext cx="149225" cy="942975"/>
          </a:xfrm>
          <a:custGeom>
            <a:avLst/>
            <a:gdLst>
              <a:gd name="T0" fmla="*/ 2147483647 w 150"/>
              <a:gd name="T1" fmla="*/ 2147483647 h 924"/>
              <a:gd name="T2" fmla="*/ 0 w 150"/>
              <a:gd name="T3" fmla="*/ 0 h 924"/>
              <a:gd name="T4" fmla="*/ 0 w 150"/>
              <a:gd name="T5" fmla="*/ 2147483647 h 924"/>
              <a:gd name="T6" fmla="*/ 2147483647 w 150"/>
              <a:gd name="T7" fmla="*/ 2147483647 h 924"/>
              <a:gd name="T8" fmla="*/ 0 60000 65536"/>
              <a:gd name="T9" fmla="*/ 0 60000 65536"/>
              <a:gd name="T10" fmla="*/ 0 60000 65536"/>
              <a:gd name="T11" fmla="*/ 0 60000 65536"/>
              <a:gd name="T12" fmla="*/ 0 w 150"/>
              <a:gd name="T13" fmla="*/ 0 h 924"/>
              <a:gd name="T14" fmla="*/ 150 w 150"/>
              <a:gd name="T15" fmla="*/ 924 h 924"/>
            </a:gdLst>
            <a:ahLst/>
            <a:cxnLst>
              <a:cxn ang="T8">
                <a:pos x="T0" y="T1"/>
              </a:cxn>
              <a:cxn ang="T9">
                <a:pos x="T2" y="T3"/>
              </a:cxn>
              <a:cxn ang="T10">
                <a:pos x="T4" y="T5"/>
              </a:cxn>
              <a:cxn ang="T11">
                <a:pos x="T6" y="T7"/>
              </a:cxn>
            </a:cxnLst>
            <a:rect l="T12" t="T13" r="T14" b="T15"/>
            <a:pathLst>
              <a:path w="150" h="924">
                <a:moveTo>
                  <a:pt x="122" y="6"/>
                </a:moveTo>
                <a:lnTo>
                  <a:pt x="0" y="0"/>
                </a:lnTo>
                <a:lnTo>
                  <a:pt x="0" y="924"/>
                </a:lnTo>
                <a:lnTo>
                  <a:pt x="150" y="918"/>
                </a:lnTo>
              </a:path>
            </a:pathLst>
          </a:custGeom>
          <a:noFill/>
          <a:ln w="1905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solidFill>
                <a:prstClr val="black"/>
              </a:solidFill>
            </a:endParaRPr>
          </a:p>
        </p:txBody>
      </p:sp>
      <p:sp>
        <p:nvSpPr>
          <p:cNvPr id="16" name="Text Box 8"/>
          <p:cNvSpPr txBox="1">
            <a:spLocks noChangeArrowheads="1"/>
          </p:cNvSpPr>
          <p:nvPr/>
        </p:nvSpPr>
        <p:spPr bwMode="auto">
          <a:xfrm>
            <a:off x="1636713" y="5394325"/>
            <a:ext cx="1616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100000"/>
              </a:lnSpc>
              <a:spcBef>
                <a:spcPct val="0"/>
              </a:spcBef>
              <a:buClrTx/>
              <a:buSzTx/>
              <a:buFontTx/>
              <a:buNone/>
            </a:pPr>
            <a:r>
              <a:rPr lang="en-US" altLang="en-US" sz="2000">
                <a:solidFill>
                  <a:srgbClr val="000099"/>
                </a:solidFill>
                <a:latin typeface="Calibri" panose="020F0502020204030204"/>
              </a:rPr>
              <a:t>header lines</a:t>
            </a:r>
            <a:endParaRPr lang="en-US" altLang="en-US" sz="2400">
              <a:solidFill>
                <a:srgbClr val="000099"/>
              </a:solidFill>
              <a:latin typeface="Calibri" panose="020F0502020204030204"/>
            </a:endParaRPr>
          </a:p>
        </p:txBody>
      </p:sp>
      <p:sp>
        <p:nvSpPr>
          <p:cNvPr id="17" name="Line 10"/>
          <p:cNvSpPr>
            <a:spLocks noChangeShapeType="1"/>
          </p:cNvSpPr>
          <p:nvPr/>
        </p:nvSpPr>
        <p:spPr bwMode="auto">
          <a:xfrm flipV="1">
            <a:off x="2967038" y="6357938"/>
            <a:ext cx="571500" cy="142875"/>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18" name="Text Box 16"/>
          <p:cNvSpPr txBox="1">
            <a:spLocks noChangeArrowheads="1"/>
          </p:cNvSpPr>
          <p:nvPr/>
        </p:nvSpPr>
        <p:spPr bwMode="auto">
          <a:xfrm>
            <a:off x="3524250" y="4875213"/>
            <a:ext cx="5423280" cy="159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90000"/>
              </a:lnSpc>
              <a:spcBef>
                <a:spcPct val="0"/>
              </a:spcBef>
              <a:buClr>
                <a:srgbClr val="ED7D31"/>
              </a:buClr>
              <a:buSzPct val="85000"/>
              <a:buFont typeface="ZapfDingbats" charset="2"/>
              <a:buNone/>
            </a:pPr>
            <a:r>
              <a:rPr lang="en-US" altLang="en-US" sz="1800" b="1" dirty="0">
                <a:solidFill>
                  <a:prstClr val="black"/>
                </a:solidFill>
                <a:latin typeface="Courier New" panose="02070309020205020404" pitchFamily="49" charset="0"/>
                <a:cs typeface="Courier New" panose="02070309020205020404" pitchFamily="49" charset="0"/>
              </a:rPr>
              <a:t>GET /index.html HTTP/1.1\r\n</a:t>
            </a:r>
          </a:p>
          <a:p>
            <a:pPr>
              <a:lnSpc>
                <a:spcPct val="90000"/>
              </a:lnSpc>
              <a:spcBef>
                <a:spcPct val="0"/>
              </a:spcBef>
              <a:buClr>
                <a:srgbClr val="ED7D31"/>
              </a:buClr>
              <a:buSzPct val="85000"/>
              <a:buFont typeface="ZapfDingbats" charset="2"/>
              <a:buNone/>
            </a:pPr>
            <a:r>
              <a:rPr lang="en-US" altLang="en-US" sz="1800" b="1" dirty="0">
                <a:solidFill>
                  <a:prstClr val="black"/>
                </a:solidFill>
                <a:latin typeface="Courier New" panose="02070309020205020404" pitchFamily="49" charset="0"/>
                <a:cs typeface="Courier New" panose="02070309020205020404" pitchFamily="49" charset="0"/>
              </a:rPr>
              <a:t>Accept: text/</a:t>
            </a:r>
            <a:r>
              <a:rPr lang="en-US" altLang="en-US" sz="1800" b="1" dirty="0" err="1">
                <a:solidFill>
                  <a:prstClr val="black"/>
                </a:solidFill>
                <a:latin typeface="Courier New" panose="02070309020205020404" pitchFamily="49" charset="0"/>
                <a:cs typeface="Courier New" panose="02070309020205020404" pitchFamily="49" charset="0"/>
              </a:rPr>
              <a:t>html,application</a:t>
            </a:r>
            <a:r>
              <a:rPr lang="en-US" altLang="en-US" sz="1800" b="1" dirty="0">
                <a:solidFill>
                  <a:prstClr val="black"/>
                </a:solidFill>
                <a:latin typeface="Courier New" panose="02070309020205020404" pitchFamily="49" charset="0"/>
                <a:cs typeface="Courier New" panose="02070309020205020404" pitchFamily="49" charset="0"/>
              </a:rPr>
              <a:t>/</a:t>
            </a:r>
            <a:r>
              <a:rPr lang="en-US" altLang="en-US" sz="1800" b="1" dirty="0" err="1">
                <a:solidFill>
                  <a:prstClr val="black"/>
                </a:solidFill>
                <a:latin typeface="Courier New" panose="02070309020205020404" pitchFamily="49" charset="0"/>
                <a:cs typeface="Courier New" panose="02070309020205020404" pitchFamily="49" charset="0"/>
              </a:rPr>
              <a:t>json</a:t>
            </a:r>
            <a:r>
              <a:rPr lang="en-US" altLang="en-US" sz="1800" b="1" dirty="0">
                <a:solidFill>
                  <a:prstClr val="black"/>
                </a:solidFill>
                <a:latin typeface="Courier New" panose="02070309020205020404" pitchFamily="49" charset="0"/>
                <a:cs typeface="Courier New" panose="02070309020205020404" pitchFamily="49" charset="0"/>
              </a:rPr>
              <a:t>\r\n</a:t>
            </a:r>
          </a:p>
          <a:p>
            <a:pPr>
              <a:lnSpc>
                <a:spcPct val="90000"/>
              </a:lnSpc>
              <a:spcBef>
                <a:spcPct val="0"/>
              </a:spcBef>
              <a:buClr>
                <a:srgbClr val="ED7D31"/>
              </a:buClr>
              <a:buSzPct val="85000"/>
              <a:buFont typeface="ZapfDingbats" charset="2"/>
              <a:buNone/>
            </a:pPr>
            <a:r>
              <a:rPr lang="en-US" altLang="en-US" sz="1800" b="1" dirty="0">
                <a:solidFill>
                  <a:prstClr val="black"/>
                </a:solidFill>
                <a:latin typeface="Courier New" panose="02070309020205020404" pitchFamily="49" charset="0"/>
                <a:cs typeface="Courier New" panose="02070309020205020404" pitchFamily="49" charset="0"/>
              </a:rPr>
              <a:t>Accept-Language: </a:t>
            </a:r>
            <a:r>
              <a:rPr lang="en-US" altLang="en-US" sz="1800" b="1" dirty="0" err="1">
                <a:solidFill>
                  <a:prstClr val="black"/>
                </a:solidFill>
                <a:latin typeface="Courier New" panose="02070309020205020404" pitchFamily="49" charset="0"/>
                <a:cs typeface="Courier New" panose="02070309020205020404" pitchFamily="49" charset="0"/>
              </a:rPr>
              <a:t>en-us,en;q</a:t>
            </a:r>
            <a:r>
              <a:rPr lang="en-US" altLang="en-US" sz="1800" b="1" dirty="0">
                <a:solidFill>
                  <a:prstClr val="black"/>
                </a:solidFill>
                <a:latin typeface="Courier New" panose="02070309020205020404" pitchFamily="49" charset="0"/>
                <a:cs typeface="Courier New" panose="02070309020205020404" pitchFamily="49" charset="0"/>
              </a:rPr>
              <a:t>=0.5\r\n</a:t>
            </a:r>
          </a:p>
          <a:p>
            <a:pPr>
              <a:lnSpc>
                <a:spcPct val="90000"/>
              </a:lnSpc>
              <a:spcBef>
                <a:spcPct val="0"/>
              </a:spcBef>
              <a:buClr>
                <a:srgbClr val="ED7D31"/>
              </a:buClr>
              <a:buSzPct val="85000"/>
              <a:buFont typeface="ZapfDingbats" charset="2"/>
              <a:buNone/>
            </a:pPr>
            <a:r>
              <a:rPr lang="en-US" altLang="en-US" sz="1800" b="1" dirty="0">
                <a:solidFill>
                  <a:prstClr val="black"/>
                </a:solidFill>
                <a:latin typeface="Courier New" panose="02070309020205020404" pitchFamily="49" charset="0"/>
                <a:cs typeface="Courier New" panose="02070309020205020404" pitchFamily="49" charset="0"/>
              </a:rPr>
              <a:t>Connection: keep-alive\r\n</a:t>
            </a:r>
          </a:p>
          <a:p>
            <a:pPr>
              <a:lnSpc>
                <a:spcPct val="90000"/>
              </a:lnSpc>
              <a:spcBef>
                <a:spcPct val="0"/>
              </a:spcBef>
              <a:buClr>
                <a:srgbClr val="ED7D31"/>
              </a:buClr>
              <a:buSzPct val="85000"/>
              <a:buFont typeface="ZapfDingbats" charset="2"/>
              <a:buNone/>
            </a:pPr>
            <a:r>
              <a:rPr lang="en-US" altLang="en-US" sz="1800" b="1" dirty="0">
                <a:solidFill>
                  <a:prstClr val="black"/>
                </a:solidFill>
                <a:latin typeface="Courier New" panose="02070309020205020404" pitchFamily="49" charset="0"/>
                <a:cs typeface="Courier New" panose="02070309020205020404" pitchFamily="49" charset="0"/>
              </a:rPr>
              <a:t>……</a:t>
            </a:r>
          </a:p>
          <a:p>
            <a:pPr>
              <a:lnSpc>
                <a:spcPct val="90000"/>
              </a:lnSpc>
              <a:spcBef>
                <a:spcPct val="0"/>
              </a:spcBef>
              <a:buClr>
                <a:srgbClr val="ED7D31"/>
              </a:buClr>
              <a:buSzPct val="85000"/>
              <a:buFont typeface="ZapfDingbats" charset="2"/>
              <a:buNone/>
            </a:pPr>
            <a:r>
              <a:rPr lang="en-US" altLang="en-US" sz="1800" b="1" dirty="0">
                <a:solidFill>
                  <a:prstClr val="black"/>
                </a:solidFill>
                <a:latin typeface="Courier New" panose="02070309020205020404" pitchFamily="49" charset="0"/>
                <a:cs typeface="Courier New" panose="02070309020205020404" pitchFamily="49" charset="0"/>
              </a:rPr>
              <a:t>\r\n</a:t>
            </a:r>
          </a:p>
        </p:txBody>
      </p:sp>
      <p:sp>
        <p:nvSpPr>
          <p:cNvPr id="19" name="Rectangle 25"/>
          <p:cNvSpPr>
            <a:spLocks noChangeArrowheads="1"/>
          </p:cNvSpPr>
          <p:nvPr/>
        </p:nvSpPr>
        <p:spPr bwMode="auto">
          <a:xfrm>
            <a:off x="263525" y="3705225"/>
            <a:ext cx="10535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i="1" dirty="0">
                <a:solidFill>
                  <a:srgbClr val="CC0000"/>
                </a:solidFill>
                <a:latin typeface="Calibri" panose="020F0502020204030204"/>
              </a:rPr>
              <a:t>example</a:t>
            </a:r>
            <a:endParaRPr lang="en-GB" altLang="en-US" dirty="0">
              <a:solidFill>
                <a:prstClr val="black"/>
              </a:solidFill>
              <a:latin typeface="Calibri" panose="020F0502020204030204"/>
            </a:endParaRPr>
          </a:p>
        </p:txBody>
      </p:sp>
    </p:spTree>
    <p:extLst>
      <p:ext uri="{BB962C8B-B14F-4D97-AF65-F5344CB8AC3E}">
        <p14:creationId xmlns:p14="http://schemas.microsoft.com/office/powerpoint/2010/main" val="13566835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HTTP </a:t>
            </a:r>
            <a:r>
              <a:rPr lang="en-US" altLang="en-US" dirty="0" smtClean="0"/>
              <a:t>response message</a:t>
            </a:r>
            <a:endParaRPr lang="en-GB" dirty="0"/>
          </a:p>
        </p:txBody>
      </p:sp>
      <p:sp>
        <p:nvSpPr>
          <p:cNvPr id="20" name="Text Box 11"/>
          <p:cNvSpPr txBox="1">
            <a:spLocks noChangeArrowheads="1"/>
          </p:cNvSpPr>
          <p:nvPr/>
        </p:nvSpPr>
        <p:spPr bwMode="auto">
          <a:xfrm>
            <a:off x="109682" y="6067859"/>
            <a:ext cx="3163888"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GB" altLang="en-US" sz="2000">
                <a:solidFill>
                  <a:srgbClr val="000099"/>
                </a:solidFill>
                <a:latin typeface="Arial" panose="020B0604020202020204" pitchFamily="34" charset="0"/>
              </a:rPr>
              <a:t>data, e.g., </a:t>
            </a:r>
          </a:p>
          <a:p>
            <a:pPr>
              <a:lnSpc>
                <a:spcPct val="100000"/>
              </a:lnSpc>
              <a:spcBef>
                <a:spcPct val="0"/>
              </a:spcBef>
              <a:buClrTx/>
              <a:buSzTx/>
              <a:buFontTx/>
              <a:buNone/>
            </a:pPr>
            <a:r>
              <a:rPr lang="en-GB" altLang="en-US" sz="2000">
                <a:solidFill>
                  <a:srgbClr val="000099"/>
                </a:solidFill>
                <a:latin typeface="Arial" panose="020B0604020202020204" pitchFamily="34" charset="0"/>
              </a:rPr>
              <a:t>Requested HTML file</a:t>
            </a:r>
          </a:p>
        </p:txBody>
      </p:sp>
      <p:sp>
        <p:nvSpPr>
          <p:cNvPr id="21" name="Rectangle 2"/>
          <p:cNvSpPr>
            <a:spLocks noChangeArrowheads="1"/>
          </p:cNvSpPr>
          <p:nvPr/>
        </p:nvSpPr>
        <p:spPr bwMode="auto">
          <a:xfrm>
            <a:off x="243032" y="1347933"/>
            <a:ext cx="1835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i="1" dirty="0">
                <a:solidFill>
                  <a:srgbClr val="CC0000"/>
                </a:solidFill>
              </a:rPr>
              <a:t>general format</a:t>
            </a:r>
            <a:endParaRPr lang="en-GB" altLang="en-US" dirty="0">
              <a:solidFill>
                <a:prstClr val="black"/>
              </a:solidFill>
            </a:endParaRPr>
          </a:p>
        </p:txBody>
      </p:sp>
      <p:sp>
        <p:nvSpPr>
          <p:cNvPr id="22" name="Text Box 5"/>
          <p:cNvSpPr txBox="1">
            <a:spLocks noChangeArrowheads="1"/>
          </p:cNvSpPr>
          <p:nvPr/>
        </p:nvSpPr>
        <p:spPr bwMode="auto">
          <a:xfrm>
            <a:off x="260495" y="4373996"/>
            <a:ext cx="22748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dirty="0">
                <a:solidFill>
                  <a:srgbClr val="000099"/>
                </a:solidFill>
                <a:latin typeface="Arial" panose="020B0604020202020204" pitchFamily="34" charset="0"/>
              </a:rPr>
              <a:t>status line (</a:t>
            </a:r>
            <a:r>
              <a:rPr lang="en-US" altLang="en-US" sz="1800" dirty="0">
                <a:solidFill>
                  <a:srgbClr val="00B050"/>
                </a:solidFill>
                <a:latin typeface="Arial" panose="020B0604020202020204" pitchFamily="34" charset="0"/>
              </a:rPr>
              <a:t>protocol</a:t>
            </a:r>
            <a:r>
              <a:rPr lang="en-US" altLang="en-US" sz="1800" dirty="0">
                <a:solidFill>
                  <a:srgbClr val="000099"/>
                </a:solidFill>
                <a:latin typeface="Arial" panose="020B0604020202020204" pitchFamily="34" charset="0"/>
              </a:rPr>
              <a:t>, </a:t>
            </a:r>
            <a:r>
              <a:rPr lang="en-US" altLang="en-US" sz="1800" dirty="0">
                <a:solidFill>
                  <a:srgbClr val="CC0000"/>
                </a:solidFill>
                <a:latin typeface="Arial" panose="020B0604020202020204" pitchFamily="34" charset="0"/>
              </a:rPr>
              <a:t>status code</a:t>
            </a:r>
            <a:r>
              <a:rPr lang="en-US" altLang="en-US" sz="1800" dirty="0">
                <a:solidFill>
                  <a:srgbClr val="000099"/>
                </a:solidFill>
                <a:latin typeface="Arial" panose="020B0604020202020204" pitchFamily="34" charset="0"/>
              </a:rPr>
              <a:t>, </a:t>
            </a:r>
            <a:r>
              <a:rPr lang="en-US" altLang="en-US" sz="1800" dirty="0">
                <a:solidFill>
                  <a:srgbClr val="00CCFF"/>
                </a:solidFill>
                <a:latin typeface="Arial" panose="020B0604020202020204" pitchFamily="34" charset="0"/>
              </a:rPr>
              <a:t>status phrase</a:t>
            </a:r>
            <a:r>
              <a:rPr lang="en-US" altLang="en-US" sz="1800" dirty="0">
                <a:solidFill>
                  <a:srgbClr val="000099"/>
                </a:solidFill>
              </a:rPr>
              <a:t>)</a:t>
            </a:r>
            <a:endParaRPr lang="en-US" altLang="en-US" sz="2000" dirty="0">
              <a:solidFill>
                <a:srgbClr val="000099"/>
              </a:solidFill>
            </a:endParaRPr>
          </a:p>
        </p:txBody>
      </p:sp>
      <p:sp>
        <p:nvSpPr>
          <p:cNvPr id="23" name="Line 6"/>
          <p:cNvSpPr>
            <a:spLocks noChangeShapeType="1"/>
          </p:cNvSpPr>
          <p:nvPr/>
        </p:nvSpPr>
        <p:spPr bwMode="auto">
          <a:xfrm>
            <a:off x="2616345" y="4901046"/>
            <a:ext cx="868362" cy="146050"/>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 name="Freeform 7"/>
          <p:cNvSpPr>
            <a:spLocks/>
          </p:cNvSpPr>
          <p:nvPr/>
        </p:nvSpPr>
        <p:spPr bwMode="auto">
          <a:xfrm>
            <a:off x="3410095" y="5274109"/>
            <a:ext cx="149225" cy="942975"/>
          </a:xfrm>
          <a:custGeom>
            <a:avLst/>
            <a:gdLst>
              <a:gd name="T0" fmla="*/ 2147483647 w 150"/>
              <a:gd name="T1" fmla="*/ 2147483647 h 924"/>
              <a:gd name="T2" fmla="*/ 0 w 150"/>
              <a:gd name="T3" fmla="*/ 0 h 924"/>
              <a:gd name="T4" fmla="*/ 0 w 150"/>
              <a:gd name="T5" fmla="*/ 2147483647 h 924"/>
              <a:gd name="T6" fmla="*/ 2147483647 w 150"/>
              <a:gd name="T7" fmla="*/ 2147483647 h 924"/>
              <a:gd name="T8" fmla="*/ 0 60000 65536"/>
              <a:gd name="T9" fmla="*/ 0 60000 65536"/>
              <a:gd name="T10" fmla="*/ 0 60000 65536"/>
              <a:gd name="T11" fmla="*/ 0 60000 65536"/>
              <a:gd name="T12" fmla="*/ 0 w 150"/>
              <a:gd name="T13" fmla="*/ 0 h 924"/>
              <a:gd name="T14" fmla="*/ 150 w 150"/>
              <a:gd name="T15" fmla="*/ 924 h 924"/>
            </a:gdLst>
            <a:ahLst/>
            <a:cxnLst>
              <a:cxn ang="T8">
                <a:pos x="T0" y="T1"/>
              </a:cxn>
              <a:cxn ang="T9">
                <a:pos x="T2" y="T3"/>
              </a:cxn>
              <a:cxn ang="T10">
                <a:pos x="T4" y="T5"/>
              </a:cxn>
              <a:cxn ang="T11">
                <a:pos x="T6" y="T7"/>
              </a:cxn>
            </a:cxnLst>
            <a:rect l="T12" t="T13" r="T14" b="T15"/>
            <a:pathLst>
              <a:path w="150" h="924">
                <a:moveTo>
                  <a:pt x="122" y="6"/>
                </a:moveTo>
                <a:lnTo>
                  <a:pt x="0" y="0"/>
                </a:lnTo>
                <a:lnTo>
                  <a:pt x="0" y="924"/>
                </a:lnTo>
                <a:lnTo>
                  <a:pt x="150" y="918"/>
                </a:lnTo>
              </a:path>
            </a:pathLst>
          </a:custGeom>
          <a:noFill/>
          <a:ln w="1905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solidFill>
                <a:prstClr val="black"/>
              </a:solidFill>
            </a:endParaRPr>
          </a:p>
        </p:txBody>
      </p:sp>
      <p:sp>
        <p:nvSpPr>
          <p:cNvPr id="25" name="Text Box 8"/>
          <p:cNvSpPr txBox="1">
            <a:spLocks noChangeArrowheads="1"/>
          </p:cNvSpPr>
          <p:nvPr/>
        </p:nvSpPr>
        <p:spPr bwMode="auto">
          <a:xfrm>
            <a:off x="1657495" y="5456671"/>
            <a:ext cx="1616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100000"/>
              </a:lnSpc>
              <a:spcBef>
                <a:spcPct val="0"/>
              </a:spcBef>
              <a:buClrTx/>
              <a:buSzTx/>
              <a:buFontTx/>
              <a:buNone/>
            </a:pPr>
            <a:r>
              <a:rPr lang="en-US" altLang="en-US" sz="2000">
                <a:solidFill>
                  <a:srgbClr val="000099"/>
                </a:solidFill>
                <a:latin typeface="Arial" panose="020B0604020202020204" pitchFamily="34" charset="0"/>
              </a:rPr>
              <a:t>header lines</a:t>
            </a:r>
            <a:endParaRPr lang="en-US" altLang="en-US" sz="2400">
              <a:solidFill>
                <a:srgbClr val="000099"/>
              </a:solidFill>
              <a:latin typeface="Arial" panose="020B0604020202020204" pitchFamily="34" charset="0"/>
            </a:endParaRPr>
          </a:p>
        </p:txBody>
      </p:sp>
      <p:sp>
        <p:nvSpPr>
          <p:cNvPr id="26" name="Line 10"/>
          <p:cNvSpPr>
            <a:spLocks noChangeShapeType="1"/>
          </p:cNvSpPr>
          <p:nvPr/>
        </p:nvSpPr>
        <p:spPr bwMode="auto">
          <a:xfrm>
            <a:off x="2738582" y="6502834"/>
            <a:ext cx="746125" cy="100012"/>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7" name="Text Box 16"/>
          <p:cNvSpPr txBox="1">
            <a:spLocks noChangeArrowheads="1"/>
          </p:cNvSpPr>
          <p:nvPr/>
        </p:nvSpPr>
        <p:spPr bwMode="auto">
          <a:xfrm>
            <a:off x="3545032" y="4937559"/>
            <a:ext cx="5561013"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90000"/>
              </a:lnSpc>
              <a:spcBef>
                <a:spcPct val="0"/>
              </a:spcBef>
              <a:buClr>
                <a:srgbClr val="ED7D31"/>
              </a:buClr>
              <a:buSzPct val="85000"/>
              <a:buFont typeface="ZapfDingbats" charset="2"/>
              <a:buNone/>
            </a:pPr>
            <a:r>
              <a:rPr lang="en-US" altLang="en-US" sz="1800" b="1" dirty="0">
                <a:solidFill>
                  <a:srgbClr val="00B050"/>
                </a:solidFill>
                <a:latin typeface="Courier New" panose="02070309020205020404" pitchFamily="49" charset="0"/>
              </a:rPr>
              <a:t>HTTP/1.1</a:t>
            </a:r>
            <a:r>
              <a:rPr lang="en-US" altLang="en-US" sz="1800" b="1" dirty="0">
                <a:solidFill>
                  <a:prstClr val="black"/>
                </a:solidFill>
                <a:latin typeface="Courier New" panose="02070309020205020404" pitchFamily="49" charset="0"/>
              </a:rPr>
              <a:t> </a:t>
            </a:r>
            <a:r>
              <a:rPr lang="en-US" altLang="en-US" sz="1800" b="1" dirty="0">
                <a:solidFill>
                  <a:srgbClr val="CC0000"/>
                </a:solidFill>
                <a:latin typeface="Courier New" panose="02070309020205020404" pitchFamily="49" charset="0"/>
              </a:rPr>
              <a:t>200</a:t>
            </a:r>
            <a:r>
              <a:rPr lang="en-US" altLang="en-US" sz="1800" b="1" dirty="0">
                <a:solidFill>
                  <a:prstClr val="black"/>
                </a:solidFill>
                <a:latin typeface="Courier New" panose="02070309020205020404" pitchFamily="49" charset="0"/>
              </a:rPr>
              <a:t> </a:t>
            </a:r>
            <a:r>
              <a:rPr lang="en-US" altLang="en-US" sz="1800" b="1" dirty="0">
                <a:solidFill>
                  <a:srgbClr val="00CCFF"/>
                </a:solidFill>
                <a:latin typeface="Courier New" panose="02070309020205020404" pitchFamily="49" charset="0"/>
              </a:rPr>
              <a:t>OK</a:t>
            </a:r>
            <a:r>
              <a:rPr lang="en-US" altLang="en-US" sz="1800" b="1" dirty="0">
                <a:solidFill>
                  <a:prstClr val="black"/>
                </a:solidFill>
                <a:latin typeface="Courier New" panose="02070309020205020404" pitchFamily="49" charset="0"/>
              </a:rPr>
              <a:t>\r\n</a:t>
            </a:r>
          </a:p>
          <a:p>
            <a:pPr>
              <a:lnSpc>
                <a:spcPct val="90000"/>
              </a:lnSpc>
              <a:spcBef>
                <a:spcPct val="0"/>
              </a:spcBef>
              <a:buClr>
                <a:srgbClr val="ED7D31"/>
              </a:buClr>
              <a:buSzPct val="85000"/>
              <a:buFont typeface="ZapfDingbats" charset="2"/>
              <a:buNone/>
            </a:pPr>
            <a:r>
              <a:rPr lang="en-US" altLang="en-US" sz="1800" b="1" dirty="0">
                <a:solidFill>
                  <a:prstClr val="black"/>
                </a:solidFill>
                <a:latin typeface="Courier New" panose="02070309020205020404" pitchFamily="49" charset="0"/>
              </a:rPr>
              <a:t>Date: Sun, 26 Sep 2010 20:09:20 GMT\r\n</a:t>
            </a:r>
          </a:p>
          <a:p>
            <a:pPr>
              <a:lnSpc>
                <a:spcPct val="90000"/>
              </a:lnSpc>
              <a:spcBef>
                <a:spcPct val="0"/>
              </a:spcBef>
              <a:buClr>
                <a:srgbClr val="ED7D31"/>
              </a:buClr>
              <a:buSzPct val="85000"/>
              <a:buFont typeface="ZapfDingbats" charset="2"/>
              <a:buNone/>
            </a:pPr>
            <a:r>
              <a:rPr lang="en-US" altLang="en-US" sz="1800" b="1" dirty="0">
                <a:solidFill>
                  <a:prstClr val="black"/>
                </a:solidFill>
                <a:latin typeface="Courier New" panose="02070309020205020404" pitchFamily="49" charset="0"/>
              </a:rPr>
              <a:t>Content-Length: 2652\r\n</a:t>
            </a:r>
          </a:p>
          <a:p>
            <a:pPr>
              <a:lnSpc>
                <a:spcPct val="90000"/>
              </a:lnSpc>
              <a:spcBef>
                <a:spcPct val="0"/>
              </a:spcBef>
              <a:buClr>
                <a:srgbClr val="ED7D31"/>
              </a:buClr>
              <a:buSzPct val="85000"/>
              <a:buFont typeface="ZapfDingbats" charset="2"/>
              <a:buNone/>
            </a:pPr>
            <a:r>
              <a:rPr lang="en-US" altLang="en-US" sz="1800" b="1" dirty="0">
                <a:solidFill>
                  <a:prstClr val="black"/>
                </a:solidFill>
                <a:latin typeface="Courier New" panose="02070309020205020404" pitchFamily="49" charset="0"/>
              </a:rPr>
              <a:t>Content-Type: text/html\r\n</a:t>
            </a:r>
          </a:p>
          <a:p>
            <a:pPr>
              <a:lnSpc>
                <a:spcPct val="90000"/>
              </a:lnSpc>
              <a:spcBef>
                <a:spcPct val="0"/>
              </a:spcBef>
              <a:buClr>
                <a:srgbClr val="ED7D31"/>
              </a:buClr>
              <a:buSzPct val="85000"/>
              <a:buFont typeface="ZapfDingbats" charset="2"/>
              <a:buNone/>
            </a:pPr>
            <a:r>
              <a:rPr lang="en-US" altLang="en-US" sz="1800" b="1" dirty="0">
                <a:solidFill>
                  <a:prstClr val="black"/>
                </a:solidFill>
                <a:latin typeface="Courier New" panose="02070309020205020404" pitchFamily="49" charset="0"/>
              </a:rPr>
              <a:t>……</a:t>
            </a:r>
          </a:p>
          <a:p>
            <a:pPr>
              <a:lnSpc>
                <a:spcPct val="90000"/>
              </a:lnSpc>
              <a:spcBef>
                <a:spcPct val="0"/>
              </a:spcBef>
              <a:buClr>
                <a:srgbClr val="ED7D31"/>
              </a:buClr>
              <a:buSzPct val="85000"/>
              <a:buFont typeface="ZapfDingbats" charset="2"/>
              <a:buNone/>
            </a:pPr>
            <a:r>
              <a:rPr lang="en-US" altLang="en-US" sz="1800" b="1" dirty="0">
                <a:solidFill>
                  <a:prstClr val="black"/>
                </a:solidFill>
                <a:latin typeface="Courier New" panose="02070309020205020404" pitchFamily="49" charset="0"/>
              </a:rPr>
              <a:t>\r\n</a:t>
            </a:r>
          </a:p>
          <a:p>
            <a:pPr>
              <a:lnSpc>
                <a:spcPct val="90000"/>
              </a:lnSpc>
              <a:spcBef>
                <a:spcPct val="0"/>
              </a:spcBef>
              <a:buClr>
                <a:srgbClr val="ED7D31"/>
              </a:buClr>
              <a:buSzPct val="85000"/>
              <a:buFont typeface="ZapfDingbats" charset="2"/>
              <a:buNone/>
            </a:pPr>
            <a:r>
              <a:rPr lang="it-IT" altLang="en-US" sz="1800" b="1" dirty="0">
                <a:solidFill>
                  <a:prstClr val="black"/>
                </a:solidFill>
                <a:latin typeface="Courier New" panose="02070309020205020404" pitchFamily="49" charset="0"/>
              </a:rPr>
              <a:t>data data data ...</a:t>
            </a:r>
            <a:endParaRPr lang="en-US" altLang="en-US" sz="1800" b="1" dirty="0">
              <a:solidFill>
                <a:prstClr val="black"/>
              </a:solidFill>
              <a:latin typeface="Courier New" panose="02070309020205020404" pitchFamily="49" charset="0"/>
            </a:endParaRPr>
          </a:p>
        </p:txBody>
      </p:sp>
      <p:sp>
        <p:nvSpPr>
          <p:cNvPr id="28" name="Rectangle 25"/>
          <p:cNvSpPr>
            <a:spLocks noChangeArrowheads="1"/>
          </p:cNvSpPr>
          <p:nvPr/>
        </p:nvSpPr>
        <p:spPr bwMode="auto">
          <a:xfrm>
            <a:off x="284307" y="3767571"/>
            <a:ext cx="1154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CC0000"/>
                </a:solidFill>
              </a:rPr>
              <a:t>example</a:t>
            </a:r>
            <a:endParaRPr lang="en-GB" altLang="en-US">
              <a:solidFill>
                <a:prstClr val="black"/>
              </a:solidFill>
            </a:endParaRPr>
          </a:p>
        </p:txBody>
      </p:sp>
      <p:pic>
        <p:nvPicPr>
          <p:cNvPr id="2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532" y="1347933"/>
            <a:ext cx="4725988"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87493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Layer Q2</a:t>
            </a:r>
            <a:endParaRPr lang="en-GB" dirty="0"/>
          </a:p>
        </p:txBody>
      </p:sp>
      <p:sp>
        <p:nvSpPr>
          <p:cNvPr id="3" name="Content Placeholder 2"/>
          <p:cNvSpPr>
            <a:spLocks noGrp="1"/>
          </p:cNvSpPr>
          <p:nvPr>
            <p:ph idx="1"/>
          </p:nvPr>
        </p:nvSpPr>
        <p:spPr>
          <a:xfrm>
            <a:off x="457200" y="1600200"/>
            <a:ext cx="8229600" cy="5257800"/>
          </a:xfrm>
        </p:spPr>
        <p:txBody>
          <a:bodyPr>
            <a:noAutofit/>
          </a:bodyPr>
          <a:lstStyle/>
          <a:p>
            <a:pPr marL="0" lvl="0" indent="0">
              <a:buNone/>
            </a:pPr>
            <a:r>
              <a:rPr lang="en-GB" sz="2400" dirty="0" smtClean="0"/>
              <a:t>“Alice </a:t>
            </a:r>
            <a:r>
              <a:rPr lang="en-GB" sz="2400" dirty="0"/>
              <a:t>wants to send an e-mail to Bob over the Internet Mail system. </a:t>
            </a:r>
            <a:r>
              <a:rPr lang="en-GB" sz="2400" dirty="0" smtClean="0"/>
              <a:t>Discuss </a:t>
            </a:r>
            <a:r>
              <a:rPr lang="en-GB" sz="2400" dirty="0"/>
              <a:t>how this is accomplished. </a:t>
            </a:r>
            <a:r>
              <a:rPr lang="en-GB" sz="2400" dirty="0" smtClean="0"/>
              <a:t>Refer </a:t>
            </a:r>
            <a:r>
              <a:rPr lang="en-GB" sz="2400" dirty="0"/>
              <a:t>to user agents, mail servers and the Simple Mail Transfer Protocol in </a:t>
            </a:r>
            <a:r>
              <a:rPr lang="en-GB" sz="2400" dirty="0" smtClean="0"/>
              <a:t>your answer.”  </a:t>
            </a:r>
            <a:endParaRPr lang="en-GB" sz="2400" dirty="0"/>
          </a:p>
          <a:p>
            <a:pPr marL="0" indent="0">
              <a:buNone/>
            </a:pPr>
            <a:endParaRPr lang="en-GB" sz="2400" dirty="0" smtClean="0"/>
          </a:p>
          <a:p>
            <a:pPr marL="0" indent="0">
              <a:buNone/>
            </a:pPr>
            <a:r>
              <a:rPr lang="en-GB" sz="2400" i="1" dirty="0" smtClean="0"/>
              <a:t>Refer to Computer Networking book…</a:t>
            </a:r>
          </a:p>
          <a:p>
            <a:pPr marL="0" lvl="1" indent="0">
              <a:buNone/>
            </a:pPr>
            <a:r>
              <a:rPr lang="en-GB" sz="2000" i="1" dirty="0" smtClean="0"/>
              <a:t>2.3 (Electronic Mail in the Internet) [p. 144]</a:t>
            </a:r>
          </a:p>
          <a:p>
            <a:pPr marL="457200" lvl="1" indent="-457200">
              <a:buClr>
                <a:srgbClr val="C00000"/>
              </a:buClr>
              <a:buFont typeface="Arial" panose="020B0604020202020204" pitchFamily="34" charset="0"/>
              <a:buChar char="•"/>
            </a:pPr>
            <a:r>
              <a:rPr lang="en-GB" sz="2000" i="1" dirty="0" smtClean="0"/>
              <a:t>2.3.1 (SMTP) [p. 146]</a:t>
            </a:r>
          </a:p>
          <a:p>
            <a:pPr marL="457200" lvl="1" indent="-457200">
              <a:buClr>
                <a:srgbClr val="C00000"/>
              </a:buClr>
              <a:buFont typeface="Arial" panose="020B0604020202020204" pitchFamily="34" charset="0"/>
              <a:buChar char="•"/>
            </a:pPr>
            <a:endParaRPr lang="en-GB" sz="2000" i="1" dirty="0" smtClean="0"/>
          </a:p>
          <a:p>
            <a:pPr marL="457200" lvl="1" indent="-457200">
              <a:buClr>
                <a:srgbClr val="C00000"/>
              </a:buClr>
              <a:buFont typeface="Arial" panose="020B0604020202020204" pitchFamily="34" charset="0"/>
              <a:buChar char="•"/>
            </a:pPr>
            <a:endParaRPr lang="en-GB" sz="2000" i="1" dirty="0" smtClean="0"/>
          </a:p>
          <a:p>
            <a:pPr marL="457200" lvl="1" indent="-457200">
              <a:buClr>
                <a:srgbClr val="C00000"/>
              </a:buClr>
              <a:buFont typeface="Arial" panose="020B0604020202020204" pitchFamily="34" charset="0"/>
              <a:buChar char="•"/>
            </a:pPr>
            <a:endParaRPr lang="en-GB" sz="2000" dirty="0" smtClean="0"/>
          </a:p>
          <a:p>
            <a:pPr marL="457200" lvl="1" indent="-457200">
              <a:buClr>
                <a:srgbClr val="C00000"/>
              </a:buClr>
              <a:buFont typeface="Arial" panose="020B0604020202020204" pitchFamily="34" charset="0"/>
              <a:buChar char="•"/>
            </a:pPr>
            <a:endParaRPr lang="en-GB" sz="2000" dirty="0"/>
          </a:p>
          <a:p>
            <a:pPr marL="457200" lvl="1" indent="-457200">
              <a:buClr>
                <a:srgbClr val="C00000"/>
              </a:buClr>
              <a:buFont typeface="Arial" panose="020B0604020202020204" pitchFamily="34" charset="0"/>
              <a:buChar char="•"/>
            </a:pPr>
            <a:r>
              <a:rPr lang="en-GB" sz="2000" dirty="0" smtClean="0"/>
              <a:t>discussed </a:t>
            </a:r>
            <a:r>
              <a:rPr lang="en-GB" sz="2000" dirty="0"/>
              <a:t>in “Application layer </a:t>
            </a:r>
            <a:r>
              <a:rPr lang="en-GB" sz="2000" dirty="0" smtClean="0"/>
              <a:t>II”</a:t>
            </a:r>
            <a:endParaRPr lang="en-GB" sz="2000" i="1" dirty="0" smtClean="0"/>
          </a:p>
          <a:p>
            <a:pPr marL="0" lvl="1" indent="0">
              <a:buNone/>
            </a:pPr>
            <a:endParaRPr lang="en-GB" sz="2000" i="1" dirty="0" smtClean="0"/>
          </a:p>
          <a:p>
            <a:pPr marL="0" lvl="1" indent="0">
              <a:buNone/>
            </a:pPr>
            <a:endParaRPr lang="en-GB" sz="1800" dirty="0" smtClean="0"/>
          </a:p>
          <a:p>
            <a:pPr marL="0" lvl="1" indent="0">
              <a:buNone/>
            </a:pPr>
            <a:endParaRPr lang="en-GB" sz="2000" dirty="0" smtClean="0"/>
          </a:p>
          <a:p>
            <a:endParaRPr lang="en-GB" sz="2400" dirty="0"/>
          </a:p>
        </p:txBody>
      </p:sp>
      <p:pic>
        <p:nvPicPr>
          <p:cNvPr id="4" name="Picture 3"/>
          <p:cNvPicPr>
            <a:picLocks noChangeAspect="1"/>
          </p:cNvPicPr>
          <p:nvPr/>
        </p:nvPicPr>
        <p:blipFill>
          <a:blip r:embed="rId3"/>
          <a:stretch>
            <a:fillRect/>
          </a:stretch>
        </p:blipFill>
        <p:spPr>
          <a:xfrm>
            <a:off x="7236296" y="3249019"/>
            <a:ext cx="1582044" cy="1960161"/>
          </a:xfrm>
          <a:prstGeom prst="rect">
            <a:avLst/>
          </a:prstGeom>
        </p:spPr>
      </p:pic>
      <p:pic>
        <p:nvPicPr>
          <p:cNvPr id="9" name="Picture 8"/>
          <p:cNvPicPr>
            <a:picLocks noChangeAspect="1"/>
          </p:cNvPicPr>
          <p:nvPr/>
        </p:nvPicPr>
        <p:blipFill>
          <a:blip r:embed="rId4"/>
          <a:stretch>
            <a:fillRect/>
          </a:stretch>
        </p:blipFill>
        <p:spPr>
          <a:xfrm>
            <a:off x="5724128" y="5733256"/>
            <a:ext cx="2447206" cy="898753"/>
          </a:xfrm>
          <a:prstGeom prst="rect">
            <a:avLst/>
          </a:prstGeom>
        </p:spPr>
      </p:pic>
    </p:spTree>
    <p:extLst>
      <p:ext uri="{BB962C8B-B14F-4D97-AF65-F5344CB8AC3E}">
        <p14:creationId xmlns:p14="http://schemas.microsoft.com/office/powerpoint/2010/main" val="324080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Application Layer </a:t>
            </a:r>
            <a:r>
              <a:rPr lang="en-GB" dirty="0" smtClean="0"/>
              <a:t>Q2</a:t>
            </a:r>
            <a:endParaRPr lang="en-GB" dirty="0"/>
          </a:p>
        </p:txBody>
      </p:sp>
      <p:sp>
        <p:nvSpPr>
          <p:cNvPr id="3" name="Content Placeholder 2"/>
          <p:cNvSpPr>
            <a:spLocks noGrp="1"/>
          </p:cNvSpPr>
          <p:nvPr>
            <p:ph idx="1"/>
          </p:nvPr>
        </p:nvSpPr>
        <p:spPr/>
        <p:txBody>
          <a:bodyPr>
            <a:noAutofit/>
          </a:bodyPr>
          <a:lstStyle/>
          <a:p>
            <a:pPr marL="0" indent="0">
              <a:buClr>
                <a:srgbClr val="C00000"/>
              </a:buClr>
              <a:buNone/>
            </a:pPr>
            <a:r>
              <a:rPr lang="en-GB" b="1" dirty="0" smtClean="0"/>
              <a:t>Think about…</a:t>
            </a:r>
          </a:p>
          <a:p>
            <a:pPr>
              <a:buClr>
                <a:srgbClr val="C00000"/>
              </a:buClr>
              <a:buFont typeface="Wingdings" panose="05000000000000000000" pitchFamily="2" charset="2"/>
              <a:buChar char="§"/>
            </a:pPr>
            <a:r>
              <a:rPr lang="en-GB" sz="2800" dirty="0" smtClean="0"/>
              <a:t>Internet electronic mail system major components</a:t>
            </a:r>
          </a:p>
          <a:p>
            <a:pPr lvl="1">
              <a:buClr>
                <a:schemeClr val="tx1"/>
              </a:buClr>
              <a:buFont typeface="Arial" panose="020B0604020202020204" pitchFamily="34" charset="0"/>
              <a:buChar char="•"/>
            </a:pPr>
            <a:r>
              <a:rPr lang="en-GB" sz="2400" dirty="0" smtClean="0"/>
              <a:t>Use diagram</a:t>
            </a:r>
          </a:p>
          <a:p>
            <a:pPr>
              <a:buClr>
                <a:srgbClr val="C00000"/>
              </a:buClr>
              <a:buFont typeface="Wingdings" panose="05000000000000000000" pitchFamily="2" charset="2"/>
              <a:buChar char="§"/>
            </a:pPr>
            <a:r>
              <a:rPr lang="en-GB" sz="2800" dirty="0" smtClean="0"/>
              <a:t>Main Internet electronic mail protocol</a:t>
            </a:r>
          </a:p>
          <a:p>
            <a:pPr lvl="1">
              <a:buClr>
                <a:srgbClr val="002060"/>
              </a:buClr>
              <a:buFont typeface="Arial" panose="020B0604020202020204" pitchFamily="34" charset="0"/>
              <a:buChar char="•"/>
            </a:pPr>
            <a:r>
              <a:rPr lang="en-GB" sz="2400" dirty="0" smtClean="0"/>
              <a:t>SMTP – Simple Mail Transfer Protocol</a:t>
            </a:r>
          </a:p>
          <a:p>
            <a:pPr>
              <a:buClr>
                <a:srgbClr val="C00000"/>
              </a:buClr>
              <a:buFont typeface="Wingdings" panose="05000000000000000000" pitchFamily="2" charset="2"/>
              <a:buChar char="§"/>
            </a:pPr>
            <a:r>
              <a:rPr lang="en-GB" sz="2800" dirty="0" smtClean="0"/>
              <a:t>The process of sending a message</a:t>
            </a:r>
          </a:p>
          <a:p>
            <a:pPr lvl="1">
              <a:buClr>
                <a:srgbClr val="002060"/>
              </a:buClr>
              <a:buFont typeface="Arial" panose="020B0604020202020204" pitchFamily="34" charset="0"/>
              <a:buChar char="•"/>
            </a:pPr>
            <a:r>
              <a:rPr lang="en-GB" sz="2400" dirty="0" smtClean="0"/>
              <a:t>How each component is used</a:t>
            </a:r>
          </a:p>
          <a:p>
            <a:pPr lvl="1">
              <a:buClr>
                <a:srgbClr val="002060"/>
              </a:buClr>
              <a:buFont typeface="Arial" panose="020B0604020202020204" pitchFamily="34" charset="0"/>
              <a:buChar char="•"/>
            </a:pPr>
            <a:r>
              <a:rPr lang="en-GB" sz="2400" dirty="0" smtClean="0"/>
              <a:t>Use diagram</a:t>
            </a:r>
          </a:p>
          <a:p>
            <a:pPr>
              <a:buClr>
                <a:srgbClr val="C00000"/>
              </a:buClr>
              <a:buFont typeface="Wingdings" panose="05000000000000000000" pitchFamily="2" charset="2"/>
              <a:buChar char="§"/>
            </a:pPr>
            <a:r>
              <a:rPr lang="en-GB" sz="2800" dirty="0" smtClean="0"/>
              <a:t>Think of SMTP phases of transferring a message</a:t>
            </a:r>
            <a:endParaRPr lang="en-GB" sz="2800" dirty="0"/>
          </a:p>
        </p:txBody>
      </p:sp>
    </p:spTree>
    <p:extLst>
      <p:ext uri="{BB962C8B-B14F-4D97-AF65-F5344CB8AC3E}">
        <p14:creationId xmlns:p14="http://schemas.microsoft.com/office/powerpoint/2010/main" val="31696724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Application Layer </a:t>
            </a:r>
            <a:r>
              <a:rPr lang="en-GB" dirty="0" smtClean="0"/>
              <a:t>Q2</a:t>
            </a:r>
            <a:endParaRPr lang="en-GB" dirty="0"/>
          </a:p>
        </p:txBody>
      </p:sp>
      <p:sp>
        <p:nvSpPr>
          <p:cNvPr id="91" name="Rectangle 280"/>
          <p:cNvSpPr>
            <a:spLocks noChangeArrowheads="1"/>
          </p:cNvSpPr>
          <p:nvPr/>
        </p:nvSpPr>
        <p:spPr bwMode="auto">
          <a:xfrm>
            <a:off x="6873795" y="1707604"/>
            <a:ext cx="1828800" cy="9810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pPr>
            <a:endParaRPr lang="en-US" altLang="en-US" sz="2400" smtClean="0">
              <a:solidFill>
                <a:srgbClr val="000000"/>
              </a:solidFill>
              <a:latin typeface="Arial" panose="020B0604020202020204" pitchFamily="34" charset="0"/>
            </a:endParaRPr>
          </a:p>
        </p:txBody>
      </p:sp>
      <p:grpSp>
        <p:nvGrpSpPr>
          <p:cNvPr id="92" name="Group 279"/>
          <p:cNvGrpSpPr>
            <a:grpSpLocks/>
          </p:cNvGrpSpPr>
          <p:nvPr/>
        </p:nvGrpSpPr>
        <p:grpSpPr bwMode="auto">
          <a:xfrm>
            <a:off x="7064152" y="1655217"/>
            <a:ext cx="1736725" cy="955675"/>
            <a:chOff x="4458" y="3335"/>
            <a:chExt cx="1094" cy="602"/>
          </a:xfrm>
        </p:grpSpPr>
        <p:sp>
          <p:nvSpPr>
            <p:cNvPr id="93" name="Text Box 263"/>
            <p:cNvSpPr txBox="1">
              <a:spLocks noChangeArrowheads="1"/>
            </p:cNvSpPr>
            <p:nvPr/>
          </p:nvSpPr>
          <p:spPr bwMode="auto">
            <a:xfrm>
              <a:off x="4680" y="3725"/>
              <a:ext cx="84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user mailbox</a:t>
              </a:r>
              <a:endParaRPr lang="en-US" altLang="en-US" sz="2400" kern="0" smtClean="0">
                <a:solidFill>
                  <a:srgbClr val="000000"/>
                </a:solidFill>
                <a:latin typeface="Arial" panose="020B0604020202020204" pitchFamily="34" charset="0"/>
              </a:endParaRPr>
            </a:p>
          </p:txBody>
        </p:sp>
        <p:grpSp>
          <p:nvGrpSpPr>
            <p:cNvPr id="94" name="Group 278"/>
            <p:cNvGrpSpPr>
              <a:grpSpLocks/>
            </p:cNvGrpSpPr>
            <p:nvPr/>
          </p:nvGrpSpPr>
          <p:grpSpPr bwMode="auto">
            <a:xfrm>
              <a:off x="4458" y="3408"/>
              <a:ext cx="450" cy="120"/>
              <a:chOff x="4314" y="3444"/>
              <a:chExt cx="450" cy="120"/>
            </a:xfrm>
          </p:grpSpPr>
          <p:sp>
            <p:nvSpPr>
              <p:cNvPr id="97" name="Rectangle 264"/>
              <p:cNvSpPr>
                <a:spLocks noChangeArrowheads="1"/>
              </p:cNvSpPr>
              <p:nvPr/>
            </p:nvSpPr>
            <p:spPr bwMode="auto">
              <a:xfrm>
                <a:off x="4314" y="3444"/>
                <a:ext cx="450" cy="120"/>
              </a:xfrm>
              <a:prstGeom prst="rect">
                <a:avLst/>
              </a:prstGeom>
              <a:solidFill>
                <a:srgbClr val="00FF00"/>
              </a:solidFill>
              <a:ln w="19050">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98" name="Line 265"/>
              <p:cNvSpPr>
                <a:spLocks noChangeShapeType="1"/>
              </p:cNvSpPr>
              <p:nvPr/>
            </p:nvSpPr>
            <p:spPr bwMode="auto">
              <a:xfrm>
                <a:off x="4363"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99" name="Line 266"/>
              <p:cNvSpPr>
                <a:spLocks noChangeShapeType="1"/>
              </p:cNvSpPr>
              <p:nvPr/>
            </p:nvSpPr>
            <p:spPr bwMode="auto">
              <a:xfrm flipH="1">
                <a:off x="4472" y="3471"/>
                <a:ext cx="6"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00" name="Line 267"/>
              <p:cNvSpPr>
                <a:spLocks noChangeShapeType="1"/>
              </p:cNvSpPr>
              <p:nvPr/>
            </p:nvSpPr>
            <p:spPr bwMode="auto">
              <a:xfrm>
                <a:off x="4527" y="347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01" name="Line 268"/>
              <p:cNvSpPr>
                <a:spLocks noChangeShapeType="1"/>
              </p:cNvSpPr>
              <p:nvPr/>
            </p:nvSpPr>
            <p:spPr bwMode="auto">
              <a:xfrm>
                <a:off x="4584"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02" name="Line 269"/>
              <p:cNvSpPr>
                <a:spLocks noChangeShapeType="1"/>
              </p:cNvSpPr>
              <p:nvPr/>
            </p:nvSpPr>
            <p:spPr bwMode="auto">
              <a:xfrm>
                <a:off x="4645"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03" name="Line 270"/>
              <p:cNvSpPr>
                <a:spLocks noChangeShapeType="1"/>
              </p:cNvSpPr>
              <p:nvPr/>
            </p:nvSpPr>
            <p:spPr bwMode="auto">
              <a:xfrm>
                <a:off x="4701"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04" name="Line 271"/>
              <p:cNvSpPr>
                <a:spLocks noChangeShapeType="1"/>
              </p:cNvSpPr>
              <p:nvPr/>
            </p:nvSpPr>
            <p:spPr bwMode="auto">
              <a:xfrm>
                <a:off x="4416"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grpSp>
        <p:sp>
          <p:nvSpPr>
            <p:cNvPr id="95" name="Rectangle 272"/>
            <p:cNvSpPr>
              <a:spLocks noChangeArrowheads="1"/>
            </p:cNvSpPr>
            <p:nvPr/>
          </p:nvSpPr>
          <p:spPr bwMode="auto">
            <a:xfrm>
              <a:off x="4472" y="3779"/>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96" name="Text Box 277"/>
            <p:cNvSpPr txBox="1">
              <a:spLocks noChangeArrowheads="1"/>
            </p:cNvSpPr>
            <p:nvPr/>
          </p:nvSpPr>
          <p:spPr bwMode="auto">
            <a:xfrm>
              <a:off x="4526" y="3335"/>
              <a:ext cx="102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outgoing </a:t>
              </a:r>
            </a:p>
            <a:p>
              <a:pPr algn="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message queue</a:t>
              </a:r>
              <a:endParaRPr lang="en-US" altLang="en-US" sz="2400" kern="0" smtClean="0">
                <a:solidFill>
                  <a:srgbClr val="000000"/>
                </a:solidFill>
                <a:latin typeface="Arial" panose="020B0604020202020204" pitchFamily="34" charset="0"/>
              </a:endParaRPr>
            </a:p>
          </p:txBody>
        </p:sp>
      </p:grpSp>
      <p:grpSp>
        <p:nvGrpSpPr>
          <p:cNvPr id="105" name="Group 454"/>
          <p:cNvGrpSpPr>
            <a:grpSpLocks/>
          </p:cNvGrpSpPr>
          <p:nvPr/>
        </p:nvGrpSpPr>
        <p:grpSpPr bwMode="auto">
          <a:xfrm>
            <a:off x="2339752" y="1556792"/>
            <a:ext cx="4318000" cy="5118100"/>
            <a:chOff x="2937" y="886"/>
            <a:chExt cx="2720" cy="3224"/>
          </a:xfrm>
        </p:grpSpPr>
        <p:grpSp>
          <p:nvGrpSpPr>
            <p:cNvPr id="106" name="Group 389"/>
            <p:cNvGrpSpPr>
              <a:grpSpLocks/>
            </p:cNvGrpSpPr>
            <p:nvPr/>
          </p:nvGrpSpPr>
          <p:grpSpPr bwMode="auto">
            <a:xfrm>
              <a:off x="4346" y="1756"/>
              <a:ext cx="301" cy="451"/>
              <a:chOff x="4140" y="429"/>
              <a:chExt cx="1425" cy="2396"/>
            </a:xfrm>
          </p:grpSpPr>
          <p:sp>
            <p:nvSpPr>
              <p:cNvPr id="269" name="Freeform 390"/>
              <p:cNvSpPr>
                <a:spLocks/>
              </p:cNvSpPr>
              <p:nvPr/>
            </p:nvSpPr>
            <p:spPr bwMode="auto">
              <a:xfrm>
                <a:off x="5268" y="433"/>
                <a:ext cx="283" cy="2286"/>
              </a:xfrm>
              <a:custGeom>
                <a:avLst/>
                <a:gdLst>
                  <a:gd name="T0" fmla="*/ 2 w 354"/>
                  <a:gd name="T1" fmla="*/ 0 h 2742"/>
                  <a:gd name="T2" fmla="*/ 5 w 354"/>
                  <a:gd name="T3" fmla="*/ 11 h 2742"/>
                  <a:gd name="T4" fmla="*/ 5 w 354"/>
                  <a:gd name="T5" fmla="*/ 83 h 2742"/>
                  <a:gd name="T6" fmla="*/ 0 w 354"/>
                  <a:gd name="T7" fmla="*/ 86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270" name="Rectangle 391"/>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71" name="Freeform 392"/>
              <p:cNvSpPr>
                <a:spLocks/>
              </p:cNvSpPr>
              <p:nvPr/>
            </p:nvSpPr>
            <p:spPr bwMode="auto">
              <a:xfrm>
                <a:off x="5321" y="570"/>
                <a:ext cx="169" cy="2115"/>
              </a:xfrm>
              <a:custGeom>
                <a:avLst/>
                <a:gdLst>
                  <a:gd name="T0" fmla="*/ 2 w 211"/>
                  <a:gd name="T1" fmla="*/ 0 h 2537"/>
                  <a:gd name="T2" fmla="*/ 3 w 211"/>
                  <a:gd name="T3" fmla="*/ 8 h 2537"/>
                  <a:gd name="T4" fmla="*/ 2 w 211"/>
                  <a:gd name="T5" fmla="*/ 7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272" name="Freeform 393"/>
              <p:cNvSpPr>
                <a:spLocks/>
              </p:cNvSpPr>
              <p:nvPr/>
            </p:nvSpPr>
            <p:spPr bwMode="auto">
              <a:xfrm>
                <a:off x="5284" y="1640"/>
                <a:ext cx="263" cy="189"/>
              </a:xfrm>
              <a:custGeom>
                <a:avLst/>
                <a:gdLst>
                  <a:gd name="T0" fmla="*/ 2 w 328"/>
                  <a:gd name="T1" fmla="*/ 0 h 226"/>
                  <a:gd name="T2" fmla="*/ 5 w 328"/>
                  <a:gd name="T3" fmla="*/ 5 h 226"/>
                  <a:gd name="T4" fmla="*/ 5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273" name="Rectangle 394"/>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nvGrpSpPr>
              <p:cNvPr id="274" name="Group 395"/>
              <p:cNvGrpSpPr>
                <a:grpSpLocks/>
              </p:cNvGrpSpPr>
              <p:nvPr/>
            </p:nvGrpSpPr>
            <p:grpSpPr bwMode="auto">
              <a:xfrm>
                <a:off x="4749" y="668"/>
                <a:ext cx="581" cy="145"/>
                <a:chOff x="614" y="2568"/>
                <a:chExt cx="725" cy="139"/>
              </a:xfrm>
            </p:grpSpPr>
            <p:sp>
              <p:nvSpPr>
                <p:cNvPr id="299" name="AutoShape 396"/>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300" name="AutoShape 397"/>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sp>
            <p:nvSpPr>
              <p:cNvPr id="275" name="Rectangle 398"/>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nvGrpSpPr>
              <p:cNvPr id="276" name="Group 399"/>
              <p:cNvGrpSpPr>
                <a:grpSpLocks/>
              </p:cNvGrpSpPr>
              <p:nvPr/>
            </p:nvGrpSpPr>
            <p:grpSpPr bwMode="auto">
              <a:xfrm>
                <a:off x="4747" y="994"/>
                <a:ext cx="581" cy="134"/>
                <a:chOff x="614" y="2568"/>
                <a:chExt cx="725" cy="139"/>
              </a:xfrm>
            </p:grpSpPr>
            <p:sp>
              <p:nvSpPr>
                <p:cNvPr id="297" name="AutoShape 400"/>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98" name="AutoShape 401"/>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sp>
            <p:nvSpPr>
              <p:cNvPr id="277" name="Rectangle 402"/>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78" name="Rectangle 403"/>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nvGrpSpPr>
              <p:cNvPr id="279" name="Group 404"/>
              <p:cNvGrpSpPr>
                <a:grpSpLocks/>
              </p:cNvGrpSpPr>
              <p:nvPr/>
            </p:nvGrpSpPr>
            <p:grpSpPr bwMode="auto">
              <a:xfrm>
                <a:off x="4735" y="1627"/>
                <a:ext cx="582" cy="151"/>
                <a:chOff x="614" y="2568"/>
                <a:chExt cx="725" cy="139"/>
              </a:xfrm>
            </p:grpSpPr>
            <p:sp>
              <p:nvSpPr>
                <p:cNvPr id="295" name="AutoShape 405"/>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96" name="AutoShape 406"/>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sp>
            <p:nvSpPr>
              <p:cNvPr id="280" name="Freeform 407"/>
              <p:cNvSpPr>
                <a:spLocks/>
              </p:cNvSpPr>
              <p:nvPr/>
            </p:nvSpPr>
            <p:spPr bwMode="auto">
              <a:xfrm>
                <a:off x="5288" y="1354"/>
                <a:ext cx="263" cy="188"/>
              </a:xfrm>
              <a:custGeom>
                <a:avLst/>
                <a:gdLst>
                  <a:gd name="T0" fmla="*/ 2 w 328"/>
                  <a:gd name="T1" fmla="*/ 0 h 226"/>
                  <a:gd name="T2" fmla="*/ 5 w 328"/>
                  <a:gd name="T3" fmla="*/ 4 h 226"/>
                  <a:gd name="T4" fmla="*/ 5 w 328"/>
                  <a:gd name="T5" fmla="*/ 7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grpSp>
            <p:nvGrpSpPr>
              <p:cNvPr id="281" name="Group 408"/>
              <p:cNvGrpSpPr>
                <a:grpSpLocks/>
              </p:cNvGrpSpPr>
              <p:nvPr/>
            </p:nvGrpSpPr>
            <p:grpSpPr bwMode="auto">
              <a:xfrm>
                <a:off x="4739" y="1327"/>
                <a:ext cx="582" cy="139"/>
                <a:chOff x="614" y="2568"/>
                <a:chExt cx="725" cy="139"/>
              </a:xfrm>
            </p:grpSpPr>
            <p:sp>
              <p:nvSpPr>
                <p:cNvPr id="293" name="AutoShape 409"/>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94" name="AutoShape 410"/>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sp>
            <p:nvSpPr>
              <p:cNvPr id="282" name="Rectangle 411"/>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83" name="Freeform 412"/>
              <p:cNvSpPr>
                <a:spLocks/>
              </p:cNvSpPr>
              <p:nvPr/>
            </p:nvSpPr>
            <p:spPr bwMode="auto">
              <a:xfrm>
                <a:off x="5312" y="1007"/>
                <a:ext cx="237" cy="213"/>
              </a:xfrm>
              <a:custGeom>
                <a:avLst/>
                <a:gdLst>
                  <a:gd name="T0" fmla="*/ 2 w 296"/>
                  <a:gd name="T1" fmla="*/ 0 h 256"/>
                  <a:gd name="T2" fmla="*/ 5 w 296"/>
                  <a:gd name="T3" fmla="*/ 4 h 256"/>
                  <a:gd name="T4" fmla="*/ 5 w 296"/>
                  <a:gd name="T5" fmla="*/ 7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284" name="Freeform 413"/>
              <p:cNvSpPr>
                <a:spLocks/>
              </p:cNvSpPr>
              <p:nvPr/>
            </p:nvSpPr>
            <p:spPr bwMode="auto">
              <a:xfrm>
                <a:off x="5315" y="680"/>
                <a:ext cx="244" cy="240"/>
              </a:xfrm>
              <a:custGeom>
                <a:avLst/>
                <a:gdLst>
                  <a:gd name="T0" fmla="*/ 0 w 304"/>
                  <a:gd name="T1" fmla="*/ 0 h 288"/>
                  <a:gd name="T2" fmla="*/ 5 w 304"/>
                  <a:gd name="T3" fmla="*/ 6 h 288"/>
                  <a:gd name="T4" fmla="*/ 4 w 304"/>
                  <a:gd name="T5" fmla="*/ 9 h 288"/>
                  <a:gd name="T6" fmla="*/ 2 w 304"/>
                  <a:gd name="T7" fmla="*/ 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285" name="Oval 414"/>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86" name="Freeform 415"/>
              <p:cNvSpPr>
                <a:spLocks/>
              </p:cNvSpPr>
              <p:nvPr/>
            </p:nvSpPr>
            <p:spPr bwMode="auto">
              <a:xfrm>
                <a:off x="5302" y="2614"/>
                <a:ext cx="245" cy="200"/>
              </a:xfrm>
              <a:custGeom>
                <a:avLst/>
                <a:gdLst>
                  <a:gd name="T0" fmla="*/ 0 w 306"/>
                  <a:gd name="T1" fmla="*/ 4 h 240"/>
                  <a:gd name="T2" fmla="*/ 2 w 306"/>
                  <a:gd name="T3" fmla="*/ 8 h 240"/>
                  <a:gd name="T4" fmla="*/ 5 w 306"/>
                  <a:gd name="T5" fmla="*/ 4 h 240"/>
                  <a:gd name="T6" fmla="*/ 5 w 306"/>
                  <a:gd name="T7" fmla="*/ 0 h 240"/>
                  <a:gd name="T8" fmla="*/ 0 w 306"/>
                  <a:gd name="T9" fmla="*/ 4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287" name="AutoShape 416"/>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88" name="AutoShape 417"/>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89" name="Oval 418"/>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90" name="Oval 419"/>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fontAlgn="base">
                  <a:lnSpc>
                    <a:spcPct val="100000"/>
                  </a:lnSpc>
                  <a:spcBef>
                    <a:spcPct val="0"/>
                  </a:spcBef>
                  <a:spcAft>
                    <a:spcPct val="0"/>
                  </a:spcAft>
                  <a:buClrTx/>
                  <a:buSzTx/>
                  <a:buFontTx/>
                  <a:buNone/>
                  <a:defRPr/>
                </a:pPr>
                <a:endParaRPr lang="en-US" altLang="en-US" sz="1800" kern="0" smtClean="0">
                  <a:solidFill>
                    <a:srgbClr val="FF0000"/>
                  </a:solidFill>
                  <a:latin typeface="Arial" panose="020B0604020202020204" pitchFamily="34" charset="0"/>
                  <a:cs typeface="Arial" panose="020B0604020202020204" pitchFamily="34" charset="0"/>
                </a:endParaRPr>
              </a:p>
            </p:txBody>
          </p:sp>
          <p:sp>
            <p:nvSpPr>
              <p:cNvPr id="291" name="Oval 420"/>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92" name="Rectangle 421"/>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grpSp>
          <p:nvGrpSpPr>
            <p:cNvPr id="107" name="Group 356"/>
            <p:cNvGrpSpPr>
              <a:grpSpLocks/>
            </p:cNvGrpSpPr>
            <p:nvPr/>
          </p:nvGrpSpPr>
          <p:grpSpPr bwMode="auto">
            <a:xfrm>
              <a:off x="3091" y="2634"/>
              <a:ext cx="301" cy="451"/>
              <a:chOff x="4140" y="429"/>
              <a:chExt cx="1425" cy="2396"/>
            </a:xfrm>
          </p:grpSpPr>
          <p:sp>
            <p:nvSpPr>
              <p:cNvPr id="237" name="Freeform 357"/>
              <p:cNvSpPr>
                <a:spLocks/>
              </p:cNvSpPr>
              <p:nvPr/>
            </p:nvSpPr>
            <p:spPr bwMode="auto">
              <a:xfrm>
                <a:off x="5268" y="433"/>
                <a:ext cx="283" cy="2286"/>
              </a:xfrm>
              <a:custGeom>
                <a:avLst/>
                <a:gdLst>
                  <a:gd name="T0" fmla="*/ 2 w 354"/>
                  <a:gd name="T1" fmla="*/ 0 h 2742"/>
                  <a:gd name="T2" fmla="*/ 5 w 354"/>
                  <a:gd name="T3" fmla="*/ 11 h 2742"/>
                  <a:gd name="T4" fmla="*/ 5 w 354"/>
                  <a:gd name="T5" fmla="*/ 83 h 2742"/>
                  <a:gd name="T6" fmla="*/ 0 w 354"/>
                  <a:gd name="T7" fmla="*/ 86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238" name="Rectangle 358"/>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39" name="Freeform 359"/>
              <p:cNvSpPr>
                <a:spLocks/>
              </p:cNvSpPr>
              <p:nvPr/>
            </p:nvSpPr>
            <p:spPr bwMode="auto">
              <a:xfrm>
                <a:off x="5321" y="570"/>
                <a:ext cx="169" cy="2115"/>
              </a:xfrm>
              <a:custGeom>
                <a:avLst/>
                <a:gdLst>
                  <a:gd name="T0" fmla="*/ 2 w 211"/>
                  <a:gd name="T1" fmla="*/ 0 h 2537"/>
                  <a:gd name="T2" fmla="*/ 3 w 211"/>
                  <a:gd name="T3" fmla="*/ 8 h 2537"/>
                  <a:gd name="T4" fmla="*/ 2 w 211"/>
                  <a:gd name="T5" fmla="*/ 7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240" name="Freeform 360"/>
              <p:cNvSpPr>
                <a:spLocks/>
              </p:cNvSpPr>
              <p:nvPr/>
            </p:nvSpPr>
            <p:spPr bwMode="auto">
              <a:xfrm>
                <a:off x="5284" y="1640"/>
                <a:ext cx="263" cy="189"/>
              </a:xfrm>
              <a:custGeom>
                <a:avLst/>
                <a:gdLst>
                  <a:gd name="T0" fmla="*/ 2 w 328"/>
                  <a:gd name="T1" fmla="*/ 0 h 226"/>
                  <a:gd name="T2" fmla="*/ 5 w 328"/>
                  <a:gd name="T3" fmla="*/ 5 h 226"/>
                  <a:gd name="T4" fmla="*/ 5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241" name="Rectangle 361"/>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nvGrpSpPr>
              <p:cNvPr id="242" name="Group 362"/>
              <p:cNvGrpSpPr>
                <a:grpSpLocks/>
              </p:cNvGrpSpPr>
              <p:nvPr/>
            </p:nvGrpSpPr>
            <p:grpSpPr bwMode="auto">
              <a:xfrm>
                <a:off x="4749" y="668"/>
                <a:ext cx="581" cy="145"/>
                <a:chOff x="614" y="2568"/>
                <a:chExt cx="725" cy="139"/>
              </a:xfrm>
            </p:grpSpPr>
            <p:sp>
              <p:nvSpPr>
                <p:cNvPr id="267" name="AutoShape 363"/>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68" name="AutoShape 364"/>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sp>
            <p:nvSpPr>
              <p:cNvPr id="243" name="Rectangle 365"/>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nvGrpSpPr>
              <p:cNvPr id="244" name="Group 366"/>
              <p:cNvGrpSpPr>
                <a:grpSpLocks/>
              </p:cNvGrpSpPr>
              <p:nvPr/>
            </p:nvGrpSpPr>
            <p:grpSpPr bwMode="auto">
              <a:xfrm>
                <a:off x="4747" y="994"/>
                <a:ext cx="581" cy="134"/>
                <a:chOff x="614" y="2568"/>
                <a:chExt cx="725" cy="139"/>
              </a:xfrm>
            </p:grpSpPr>
            <p:sp>
              <p:nvSpPr>
                <p:cNvPr id="265" name="AutoShape 367"/>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66" name="AutoShape 368"/>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sp>
            <p:nvSpPr>
              <p:cNvPr id="245" name="Rectangle 369"/>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46" name="Rectangle 370"/>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nvGrpSpPr>
              <p:cNvPr id="247" name="Group 371"/>
              <p:cNvGrpSpPr>
                <a:grpSpLocks/>
              </p:cNvGrpSpPr>
              <p:nvPr/>
            </p:nvGrpSpPr>
            <p:grpSpPr bwMode="auto">
              <a:xfrm>
                <a:off x="4735" y="1627"/>
                <a:ext cx="582" cy="151"/>
                <a:chOff x="614" y="2568"/>
                <a:chExt cx="725" cy="139"/>
              </a:xfrm>
            </p:grpSpPr>
            <p:sp>
              <p:nvSpPr>
                <p:cNvPr id="263" name="AutoShape 372"/>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64" name="AutoShape 373"/>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sp>
            <p:nvSpPr>
              <p:cNvPr id="248" name="Freeform 374"/>
              <p:cNvSpPr>
                <a:spLocks/>
              </p:cNvSpPr>
              <p:nvPr/>
            </p:nvSpPr>
            <p:spPr bwMode="auto">
              <a:xfrm>
                <a:off x="5288" y="1354"/>
                <a:ext cx="263" cy="188"/>
              </a:xfrm>
              <a:custGeom>
                <a:avLst/>
                <a:gdLst>
                  <a:gd name="T0" fmla="*/ 2 w 328"/>
                  <a:gd name="T1" fmla="*/ 0 h 226"/>
                  <a:gd name="T2" fmla="*/ 5 w 328"/>
                  <a:gd name="T3" fmla="*/ 4 h 226"/>
                  <a:gd name="T4" fmla="*/ 5 w 328"/>
                  <a:gd name="T5" fmla="*/ 7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grpSp>
            <p:nvGrpSpPr>
              <p:cNvPr id="249" name="Group 375"/>
              <p:cNvGrpSpPr>
                <a:grpSpLocks/>
              </p:cNvGrpSpPr>
              <p:nvPr/>
            </p:nvGrpSpPr>
            <p:grpSpPr bwMode="auto">
              <a:xfrm>
                <a:off x="4739" y="1327"/>
                <a:ext cx="582" cy="139"/>
                <a:chOff x="614" y="2568"/>
                <a:chExt cx="725" cy="139"/>
              </a:xfrm>
            </p:grpSpPr>
            <p:sp>
              <p:nvSpPr>
                <p:cNvPr id="261" name="AutoShape 376"/>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62" name="AutoShape 377"/>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sp>
            <p:nvSpPr>
              <p:cNvPr id="250" name="Rectangle 378"/>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51" name="Freeform 379"/>
              <p:cNvSpPr>
                <a:spLocks/>
              </p:cNvSpPr>
              <p:nvPr/>
            </p:nvSpPr>
            <p:spPr bwMode="auto">
              <a:xfrm>
                <a:off x="5312" y="1007"/>
                <a:ext cx="237" cy="213"/>
              </a:xfrm>
              <a:custGeom>
                <a:avLst/>
                <a:gdLst>
                  <a:gd name="T0" fmla="*/ 2 w 296"/>
                  <a:gd name="T1" fmla="*/ 0 h 256"/>
                  <a:gd name="T2" fmla="*/ 5 w 296"/>
                  <a:gd name="T3" fmla="*/ 4 h 256"/>
                  <a:gd name="T4" fmla="*/ 5 w 296"/>
                  <a:gd name="T5" fmla="*/ 7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252" name="Freeform 380"/>
              <p:cNvSpPr>
                <a:spLocks/>
              </p:cNvSpPr>
              <p:nvPr/>
            </p:nvSpPr>
            <p:spPr bwMode="auto">
              <a:xfrm>
                <a:off x="5315" y="680"/>
                <a:ext cx="244" cy="240"/>
              </a:xfrm>
              <a:custGeom>
                <a:avLst/>
                <a:gdLst>
                  <a:gd name="T0" fmla="*/ 0 w 304"/>
                  <a:gd name="T1" fmla="*/ 0 h 288"/>
                  <a:gd name="T2" fmla="*/ 5 w 304"/>
                  <a:gd name="T3" fmla="*/ 6 h 288"/>
                  <a:gd name="T4" fmla="*/ 4 w 304"/>
                  <a:gd name="T5" fmla="*/ 9 h 288"/>
                  <a:gd name="T6" fmla="*/ 2 w 304"/>
                  <a:gd name="T7" fmla="*/ 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253" name="Oval 381"/>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54" name="Freeform 382"/>
              <p:cNvSpPr>
                <a:spLocks/>
              </p:cNvSpPr>
              <p:nvPr/>
            </p:nvSpPr>
            <p:spPr bwMode="auto">
              <a:xfrm>
                <a:off x="5302" y="2614"/>
                <a:ext cx="245" cy="200"/>
              </a:xfrm>
              <a:custGeom>
                <a:avLst/>
                <a:gdLst>
                  <a:gd name="T0" fmla="*/ 0 w 306"/>
                  <a:gd name="T1" fmla="*/ 4 h 240"/>
                  <a:gd name="T2" fmla="*/ 2 w 306"/>
                  <a:gd name="T3" fmla="*/ 8 h 240"/>
                  <a:gd name="T4" fmla="*/ 5 w 306"/>
                  <a:gd name="T5" fmla="*/ 4 h 240"/>
                  <a:gd name="T6" fmla="*/ 5 w 306"/>
                  <a:gd name="T7" fmla="*/ 0 h 240"/>
                  <a:gd name="T8" fmla="*/ 0 w 306"/>
                  <a:gd name="T9" fmla="*/ 4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255" name="AutoShape 383"/>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56" name="AutoShape 384"/>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57" name="Oval 385"/>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58" name="Oval 386"/>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fontAlgn="base">
                  <a:lnSpc>
                    <a:spcPct val="100000"/>
                  </a:lnSpc>
                  <a:spcBef>
                    <a:spcPct val="0"/>
                  </a:spcBef>
                  <a:spcAft>
                    <a:spcPct val="0"/>
                  </a:spcAft>
                  <a:buClrTx/>
                  <a:buSzTx/>
                  <a:buFontTx/>
                  <a:buNone/>
                  <a:defRPr/>
                </a:pPr>
                <a:endParaRPr lang="en-US" altLang="en-US" sz="1800" kern="0" smtClean="0">
                  <a:solidFill>
                    <a:srgbClr val="FF0000"/>
                  </a:solidFill>
                  <a:latin typeface="Arial" panose="020B0604020202020204" pitchFamily="34" charset="0"/>
                  <a:cs typeface="Arial" panose="020B0604020202020204" pitchFamily="34" charset="0"/>
                </a:endParaRPr>
              </a:p>
            </p:txBody>
          </p:sp>
          <p:sp>
            <p:nvSpPr>
              <p:cNvPr id="259" name="Oval 387"/>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60" name="Rectangle 388"/>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grpSp>
          <p:nvGrpSpPr>
            <p:cNvPr id="108" name="Group 320"/>
            <p:cNvGrpSpPr>
              <a:grpSpLocks/>
            </p:cNvGrpSpPr>
            <p:nvPr/>
          </p:nvGrpSpPr>
          <p:grpSpPr bwMode="auto">
            <a:xfrm>
              <a:off x="3105" y="1159"/>
              <a:ext cx="301" cy="451"/>
              <a:chOff x="4140" y="429"/>
              <a:chExt cx="1425" cy="2396"/>
            </a:xfrm>
          </p:grpSpPr>
          <p:sp>
            <p:nvSpPr>
              <p:cNvPr id="205" name="Freeform 321"/>
              <p:cNvSpPr>
                <a:spLocks/>
              </p:cNvSpPr>
              <p:nvPr/>
            </p:nvSpPr>
            <p:spPr bwMode="auto">
              <a:xfrm>
                <a:off x="5268" y="433"/>
                <a:ext cx="283" cy="2286"/>
              </a:xfrm>
              <a:custGeom>
                <a:avLst/>
                <a:gdLst>
                  <a:gd name="T0" fmla="*/ 2 w 354"/>
                  <a:gd name="T1" fmla="*/ 0 h 2742"/>
                  <a:gd name="T2" fmla="*/ 5 w 354"/>
                  <a:gd name="T3" fmla="*/ 11 h 2742"/>
                  <a:gd name="T4" fmla="*/ 5 w 354"/>
                  <a:gd name="T5" fmla="*/ 83 h 2742"/>
                  <a:gd name="T6" fmla="*/ 0 w 354"/>
                  <a:gd name="T7" fmla="*/ 86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206" name="Rectangle 322"/>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07" name="Freeform 323"/>
              <p:cNvSpPr>
                <a:spLocks/>
              </p:cNvSpPr>
              <p:nvPr/>
            </p:nvSpPr>
            <p:spPr bwMode="auto">
              <a:xfrm>
                <a:off x="5321" y="570"/>
                <a:ext cx="169" cy="2115"/>
              </a:xfrm>
              <a:custGeom>
                <a:avLst/>
                <a:gdLst>
                  <a:gd name="T0" fmla="*/ 2 w 211"/>
                  <a:gd name="T1" fmla="*/ 0 h 2537"/>
                  <a:gd name="T2" fmla="*/ 3 w 211"/>
                  <a:gd name="T3" fmla="*/ 8 h 2537"/>
                  <a:gd name="T4" fmla="*/ 2 w 211"/>
                  <a:gd name="T5" fmla="*/ 7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208" name="Freeform 324"/>
              <p:cNvSpPr>
                <a:spLocks/>
              </p:cNvSpPr>
              <p:nvPr/>
            </p:nvSpPr>
            <p:spPr bwMode="auto">
              <a:xfrm>
                <a:off x="5284" y="1640"/>
                <a:ext cx="263" cy="189"/>
              </a:xfrm>
              <a:custGeom>
                <a:avLst/>
                <a:gdLst>
                  <a:gd name="T0" fmla="*/ 2 w 328"/>
                  <a:gd name="T1" fmla="*/ 0 h 226"/>
                  <a:gd name="T2" fmla="*/ 5 w 328"/>
                  <a:gd name="T3" fmla="*/ 5 h 226"/>
                  <a:gd name="T4" fmla="*/ 5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209" name="Rectangle 325"/>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nvGrpSpPr>
              <p:cNvPr id="210" name="Group 326"/>
              <p:cNvGrpSpPr>
                <a:grpSpLocks/>
              </p:cNvGrpSpPr>
              <p:nvPr/>
            </p:nvGrpSpPr>
            <p:grpSpPr bwMode="auto">
              <a:xfrm>
                <a:off x="4749" y="668"/>
                <a:ext cx="581" cy="145"/>
                <a:chOff x="614" y="2568"/>
                <a:chExt cx="725" cy="139"/>
              </a:xfrm>
            </p:grpSpPr>
            <p:sp>
              <p:nvSpPr>
                <p:cNvPr id="235" name="AutoShape 327"/>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36" name="AutoShape 328"/>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sp>
            <p:nvSpPr>
              <p:cNvPr id="211" name="Rectangle 329"/>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nvGrpSpPr>
              <p:cNvPr id="212" name="Group 330"/>
              <p:cNvGrpSpPr>
                <a:grpSpLocks/>
              </p:cNvGrpSpPr>
              <p:nvPr/>
            </p:nvGrpSpPr>
            <p:grpSpPr bwMode="auto">
              <a:xfrm>
                <a:off x="4747" y="994"/>
                <a:ext cx="581" cy="134"/>
                <a:chOff x="614" y="2568"/>
                <a:chExt cx="725" cy="139"/>
              </a:xfrm>
            </p:grpSpPr>
            <p:sp>
              <p:nvSpPr>
                <p:cNvPr id="233" name="AutoShape 331"/>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34" name="AutoShape 332"/>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sp>
            <p:nvSpPr>
              <p:cNvPr id="213" name="Rectangle 333"/>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14" name="Rectangle 334"/>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nvGrpSpPr>
              <p:cNvPr id="215" name="Group 335"/>
              <p:cNvGrpSpPr>
                <a:grpSpLocks/>
              </p:cNvGrpSpPr>
              <p:nvPr/>
            </p:nvGrpSpPr>
            <p:grpSpPr bwMode="auto">
              <a:xfrm>
                <a:off x="4735" y="1627"/>
                <a:ext cx="582" cy="151"/>
                <a:chOff x="614" y="2568"/>
                <a:chExt cx="725" cy="139"/>
              </a:xfrm>
            </p:grpSpPr>
            <p:sp>
              <p:nvSpPr>
                <p:cNvPr id="231" name="AutoShape 336"/>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32" name="AutoShape 337"/>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sp>
            <p:nvSpPr>
              <p:cNvPr id="216" name="Freeform 338"/>
              <p:cNvSpPr>
                <a:spLocks/>
              </p:cNvSpPr>
              <p:nvPr/>
            </p:nvSpPr>
            <p:spPr bwMode="auto">
              <a:xfrm>
                <a:off x="5288" y="1354"/>
                <a:ext cx="263" cy="188"/>
              </a:xfrm>
              <a:custGeom>
                <a:avLst/>
                <a:gdLst>
                  <a:gd name="T0" fmla="*/ 2 w 328"/>
                  <a:gd name="T1" fmla="*/ 0 h 226"/>
                  <a:gd name="T2" fmla="*/ 5 w 328"/>
                  <a:gd name="T3" fmla="*/ 4 h 226"/>
                  <a:gd name="T4" fmla="*/ 5 w 328"/>
                  <a:gd name="T5" fmla="*/ 7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grpSp>
            <p:nvGrpSpPr>
              <p:cNvPr id="217" name="Group 339"/>
              <p:cNvGrpSpPr>
                <a:grpSpLocks/>
              </p:cNvGrpSpPr>
              <p:nvPr/>
            </p:nvGrpSpPr>
            <p:grpSpPr bwMode="auto">
              <a:xfrm>
                <a:off x="4739" y="1327"/>
                <a:ext cx="582" cy="139"/>
                <a:chOff x="614" y="2568"/>
                <a:chExt cx="725" cy="139"/>
              </a:xfrm>
            </p:grpSpPr>
            <p:sp>
              <p:nvSpPr>
                <p:cNvPr id="229" name="AutoShape 340"/>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30" name="AutoShape 341"/>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sp>
            <p:nvSpPr>
              <p:cNvPr id="218" name="Rectangle 342"/>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19" name="Freeform 343"/>
              <p:cNvSpPr>
                <a:spLocks/>
              </p:cNvSpPr>
              <p:nvPr/>
            </p:nvSpPr>
            <p:spPr bwMode="auto">
              <a:xfrm>
                <a:off x="5312" y="1007"/>
                <a:ext cx="237" cy="213"/>
              </a:xfrm>
              <a:custGeom>
                <a:avLst/>
                <a:gdLst>
                  <a:gd name="T0" fmla="*/ 2 w 296"/>
                  <a:gd name="T1" fmla="*/ 0 h 256"/>
                  <a:gd name="T2" fmla="*/ 5 w 296"/>
                  <a:gd name="T3" fmla="*/ 4 h 256"/>
                  <a:gd name="T4" fmla="*/ 5 w 296"/>
                  <a:gd name="T5" fmla="*/ 7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220" name="Freeform 344"/>
              <p:cNvSpPr>
                <a:spLocks/>
              </p:cNvSpPr>
              <p:nvPr/>
            </p:nvSpPr>
            <p:spPr bwMode="auto">
              <a:xfrm>
                <a:off x="5315" y="680"/>
                <a:ext cx="244" cy="240"/>
              </a:xfrm>
              <a:custGeom>
                <a:avLst/>
                <a:gdLst>
                  <a:gd name="T0" fmla="*/ 0 w 304"/>
                  <a:gd name="T1" fmla="*/ 0 h 288"/>
                  <a:gd name="T2" fmla="*/ 5 w 304"/>
                  <a:gd name="T3" fmla="*/ 6 h 288"/>
                  <a:gd name="T4" fmla="*/ 4 w 304"/>
                  <a:gd name="T5" fmla="*/ 9 h 288"/>
                  <a:gd name="T6" fmla="*/ 2 w 304"/>
                  <a:gd name="T7" fmla="*/ 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221" name="Oval 345"/>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22" name="Freeform 346"/>
              <p:cNvSpPr>
                <a:spLocks/>
              </p:cNvSpPr>
              <p:nvPr/>
            </p:nvSpPr>
            <p:spPr bwMode="auto">
              <a:xfrm>
                <a:off x="5302" y="2614"/>
                <a:ext cx="245" cy="200"/>
              </a:xfrm>
              <a:custGeom>
                <a:avLst/>
                <a:gdLst>
                  <a:gd name="T0" fmla="*/ 0 w 306"/>
                  <a:gd name="T1" fmla="*/ 4 h 240"/>
                  <a:gd name="T2" fmla="*/ 2 w 306"/>
                  <a:gd name="T3" fmla="*/ 8 h 240"/>
                  <a:gd name="T4" fmla="*/ 5 w 306"/>
                  <a:gd name="T5" fmla="*/ 4 h 240"/>
                  <a:gd name="T6" fmla="*/ 5 w 306"/>
                  <a:gd name="T7" fmla="*/ 0 h 240"/>
                  <a:gd name="T8" fmla="*/ 0 w 306"/>
                  <a:gd name="T9" fmla="*/ 4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223" name="AutoShape 347"/>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24" name="AutoShape 348"/>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25" name="Oval 349"/>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26" name="Oval 350"/>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fontAlgn="base">
                  <a:lnSpc>
                    <a:spcPct val="100000"/>
                  </a:lnSpc>
                  <a:spcBef>
                    <a:spcPct val="0"/>
                  </a:spcBef>
                  <a:spcAft>
                    <a:spcPct val="0"/>
                  </a:spcAft>
                  <a:buClrTx/>
                  <a:buSzTx/>
                  <a:buFontTx/>
                  <a:buNone/>
                  <a:defRPr/>
                </a:pPr>
                <a:endParaRPr lang="en-US" altLang="en-US" sz="1800" kern="0" smtClean="0">
                  <a:solidFill>
                    <a:srgbClr val="FF0000"/>
                  </a:solidFill>
                  <a:latin typeface="Arial" panose="020B0604020202020204" pitchFamily="34" charset="0"/>
                  <a:cs typeface="Arial" panose="020B0604020202020204" pitchFamily="34" charset="0"/>
                </a:endParaRPr>
              </a:p>
            </p:txBody>
          </p:sp>
          <p:sp>
            <p:nvSpPr>
              <p:cNvPr id="227" name="Oval 351"/>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28" name="Rectangle 352"/>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sp>
          <p:nvSpPr>
            <p:cNvPr id="109" name="Line 9"/>
            <p:cNvSpPr>
              <a:spLocks noChangeShapeType="1"/>
            </p:cNvSpPr>
            <p:nvPr/>
          </p:nvSpPr>
          <p:spPr bwMode="auto">
            <a:xfrm>
              <a:off x="3734" y="1642"/>
              <a:ext cx="708" cy="498"/>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grpSp>
          <p:nvGrpSpPr>
            <p:cNvPr id="110" name="Group 19"/>
            <p:cNvGrpSpPr>
              <a:grpSpLocks/>
            </p:cNvGrpSpPr>
            <p:nvPr/>
          </p:nvGrpSpPr>
          <p:grpSpPr bwMode="auto">
            <a:xfrm>
              <a:off x="4466" y="1881"/>
              <a:ext cx="510" cy="661"/>
              <a:chOff x="4296" y="2627"/>
              <a:chExt cx="510" cy="661"/>
            </a:xfrm>
          </p:grpSpPr>
          <p:sp>
            <p:nvSpPr>
              <p:cNvPr id="190" name="Rectangle 20"/>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91" name="Text Box 21"/>
              <p:cNvSpPr txBox="1">
                <a:spLocks noChangeArrowheads="1"/>
              </p:cNvSpPr>
              <p:nvPr/>
            </p:nvSpPr>
            <p:spPr bwMode="auto">
              <a:xfrm>
                <a:off x="4304" y="2627"/>
                <a:ext cx="4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mail</a:t>
                </a:r>
              </a:p>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server</a:t>
                </a:r>
                <a:endParaRPr lang="en-US" altLang="en-US" sz="2400" kern="0" smtClean="0">
                  <a:solidFill>
                    <a:srgbClr val="000000"/>
                  </a:solidFill>
                  <a:latin typeface="Arial" panose="020B0604020202020204" pitchFamily="34" charset="0"/>
                </a:endParaRPr>
              </a:p>
            </p:txBody>
          </p:sp>
          <p:sp>
            <p:nvSpPr>
              <p:cNvPr id="192" name="Rectangle 22"/>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93" name="Line 23"/>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94" name="Line 24"/>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95" name="Line 25"/>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96" name="Line 26"/>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97" name="Line 27"/>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98" name="Line 28"/>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99" name="Line 29"/>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200" name="Rectangle 30"/>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201" name="Rectangle 31"/>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202" name="Rectangle 32"/>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203" name="Rectangle 33"/>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204" name="Rectangle 34"/>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grpSp>
        <p:grpSp>
          <p:nvGrpSpPr>
            <p:cNvPr id="111" name="Group 60"/>
            <p:cNvGrpSpPr>
              <a:grpSpLocks/>
            </p:cNvGrpSpPr>
            <p:nvPr/>
          </p:nvGrpSpPr>
          <p:grpSpPr bwMode="auto">
            <a:xfrm>
              <a:off x="3206" y="2763"/>
              <a:ext cx="510" cy="661"/>
              <a:chOff x="4296" y="2627"/>
              <a:chExt cx="510" cy="661"/>
            </a:xfrm>
          </p:grpSpPr>
          <p:sp>
            <p:nvSpPr>
              <p:cNvPr id="175" name="Rectangle 61"/>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76" name="Text Box 62"/>
              <p:cNvSpPr txBox="1">
                <a:spLocks noChangeArrowheads="1"/>
              </p:cNvSpPr>
              <p:nvPr/>
            </p:nvSpPr>
            <p:spPr bwMode="auto">
              <a:xfrm>
                <a:off x="4304" y="2627"/>
                <a:ext cx="4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mail</a:t>
                </a:r>
              </a:p>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server</a:t>
                </a:r>
                <a:endParaRPr lang="en-US" altLang="en-US" sz="2400" kern="0" smtClean="0">
                  <a:solidFill>
                    <a:srgbClr val="000000"/>
                  </a:solidFill>
                  <a:latin typeface="Arial" panose="020B0604020202020204" pitchFamily="34" charset="0"/>
                </a:endParaRPr>
              </a:p>
            </p:txBody>
          </p:sp>
          <p:sp>
            <p:nvSpPr>
              <p:cNvPr id="177" name="Rectangle 63"/>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78" name="Line 64"/>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79" name="Line 65"/>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80" name="Line 66"/>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81" name="Line 67"/>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82" name="Line 68"/>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83" name="Line 69"/>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84" name="Line 70"/>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85" name="Rectangle 71"/>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86" name="Rectangle 72"/>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87" name="Rectangle 73"/>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88" name="Rectangle 74"/>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89" name="Rectangle 75"/>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grpSp>
        <p:grpSp>
          <p:nvGrpSpPr>
            <p:cNvPr id="112" name="Group 96"/>
            <p:cNvGrpSpPr>
              <a:grpSpLocks/>
            </p:cNvGrpSpPr>
            <p:nvPr/>
          </p:nvGrpSpPr>
          <p:grpSpPr bwMode="auto">
            <a:xfrm>
              <a:off x="3206" y="1347"/>
              <a:ext cx="510" cy="661"/>
              <a:chOff x="4296" y="2627"/>
              <a:chExt cx="510" cy="661"/>
            </a:xfrm>
          </p:grpSpPr>
          <p:sp>
            <p:nvSpPr>
              <p:cNvPr id="160" name="Rectangle 97"/>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61" name="Text Box 98"/>
              <p:cNvSpPr txBox="1">
                <a:spLocks noChangeArrowheads="1"/>
              </p:cNvSpPr>
              <p:nvPr/>
            </p:nvSpPr>
            <p:spPr bwMode="auto">
              <a:xfrm>
                <a:off x="4304" y="2627"/>
                <a:ext cx="4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mail</a:t>
                </a:r>
              </a:p>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server</a:t>
                </a:r>
                <a:endParaRPr lang="en-US" altLang="en-US" sz="2400" kern="0" smtClean="0">
                  <a:solidFill>
                    <a:srgbClr val="000000"/>
                  </a:solidFill>
                  <a:latin typeface="Arial" panose="020B0604020202020204" pitchFamily="34" charset="0"/>
                </a:endParaRPr>
              </a:p>
            </p:txBody>
          </p:sp>
          <p:sp>
            <p:nvSpPr>
              <p:cNvPr id="162" name="Rectangle 99"/>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63" name="Line 100"/>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64" name="Line 101"/>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65" name="Line 102"/>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66" name="Line 103"/>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67" name="Line 104"/>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68" name="Line 105"/>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69" name="Line 106"/>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70" name="Rectangle 107"/>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71" name="Rectangle 108"/>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72" name="Rectangle 109"/>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73" name="Rectangle 110"/>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74" name="Rectangle 111"/>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grpSp>
        <p:sp>
          <p:nvSpPr>
            <p:cNvPr id="113" name="Line 117"/>
            <p:cNvSpPr>
              <a:spLocks noChangeShapeType="1"/>
            </p:cNvSpPr>
            <p:nvPr/>
          </p:nvSpPr>
          <p:spPr bwMode="auto">
            <a:xfrm flipV="1">
              <a:off x="3734" y="2350"/>
              <a:ext cx="708" cy="684"/>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14" name="Line 118"/>
            <p:cNvSpPr>
              <a:spLocks noChangeShapeType="1"/>
            </p:cNvSpPr>
            <p:nvPr/>
          </p:nvSpPr>
          <p:spPr bwMode="auto">
            <a:xfrm flipH="1" flipV="1">
              <a:off x="3266" y="2020"/>
              <a:ext cx="0" cy="786"/>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grpSp>
          <p:nvGrpSpPr>
            <p:cNvPr id="115" name="Group 119"/>
            <p:cNvGrpSpPr>
              <a:grpSpLocks/>
            </p:cNvGrpSpPr>
            <p:nvPr/>
          </p:nvGrpSpPr>
          <p:grpSpPr bwMode="auto">
            <a:xfrm>
              <a:off x="3795" y="2535"/>
              <a:ext cx="650" cy="288"/>
              <a:chOff x="3745" y="2537"/>
              <a:chExt cx="650" cy="288"/>
            </a:xfrm>
          </p:grpSpPr>
          <p:sp>
            <p:nvSpPr>
              <p:cNvPr id="158" name="Rectangle 120"/>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59" name="Text Box 121"/>
              <p:cNvSpPr txBox="1">
                <a:spLocks noChangeArrowheads="1"/>
              </p:cNvSpPr>
              <p:nvPr/>
            </p:nvSpPr>
            <p:spPr bwMode="auto">
              <a:xfrm>
                <a:off x="3745" y="2537"/>
                <a:ext cx="6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defRPr/>
                </a:pPr>
                <a:r>
                  <a:rPr lang="en-US" altLang="en-US" sz="2400" kern="0" smtClean="0">
                    <a:solidFill>
                      <a:srgbClr val="CC0000"/>
                    </a:solidFill>
                    <a:latin typeface="Arial" panose="020B0604020202020204" pitchFamily="34" charset="0"/>
                  </a:rPr>
                  <a:t>SMTP</a:t>
                </a:r>
              </a:p>
            </p:txBody>
          </p:sp>
        </p:grpSp>
        <p:grpSp>
          <p:nvGrpSpPr>
            <p:cNvPr id="116" name="Group 122"/>
            <p:cNvGrpSpPr>
              <a:grpSpLocks/>
            </p:cNvGrpSpPr>
            <p:nvPr/>
          </p:nvGrpSpPr>
          <p:grpSpPr bwMode="auto">
            <a:xfrm>
              <a:off x="3771" y="1743"/>
              <a:ext cx="650" cy="288"/>
              <a:chOff x="3745" y="2537"/>
              <a:chExt cx="650" cy="288"/>
            </a:xfrm>
          </p:grpSpPr>
          <p:sp>
            <p:nvSpPr>
              <p:cNvPr id="156" name="Rectangle 123"/>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57" name="Text Box 124"/>
              <p:cNvSpPr txBox="1">
                <a:spLocks noChangeArrowheads="1"/>
              </p:cNvSpPr>
              <p:nvPr/>
            </p:nvSpPr>
            <p:spPr bwMode="auto">
              <a:xfrm>
                <a:off x="3745" y="2537"/>
                <a:ext cx="6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defRPr/>
                </a:pPr>
                <a:r>
                  <a:rPr lang="en-US" altLang="en-US" sz="2400" kern="0" smtClean="0">
                    <a:solidFill>
                      <a:srgbClr val="CC0000"/>
                    </a:solidFill>
                    <a:latin typeface="Arial" panose="020B0604020202020204" pitchFamily="34" charset="0"/>
                  </a:rPr>
                  <a:t>SMTP</a:t>
                </a:r>
              </a:p>
            </p:txBody>
          </p:sp>
        </p:grpSp>
        <p:grpSp>
          <p:nvGrpSpPr>
            <p:cNvPr id="117" name="Group 125"/>
            <p:cNvGrpSpPr>
              <a:grpSpLocks/>
            </p:cNvGrpSpPr>
            <p:nvPr/>
          </p:nvGrpSpPr>
          <p:grpSpPr bwMode="auto">
            <a:xfrm>
              <a:off x="2937" y="2193"/>
              <a:ext cx="650" cy="288"/>
              <a:chOff x="3745" y="2537"/>
              <a:chExt cx="650" cy="288"/>
            </a:xfrm>
          </p:grpSpPr>
          <p:sp>
            <p:nvSpPr>
              <p:cNvPr id="154" name="Rectangle 126"/>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55" name="Text Box 127"/>
              <p:cNvSpPr txBox="1">
                <a:spLocks noChangeArrowheads="1"/>
              </p:cNvSpPr>
              <p:nvPr/>
            </p:nvSpPr>
            <p:spPr bwMode="auto">
              <a:xfrm>
                <a:off x="3745" y="2537"/>
                <a:ext cx="6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defRPr/>
                </a:pPr>
                <a:r>
                  <a:rPr lang="en-US" altLang="en-US" sz="2400" kern="0" smtClean="0">
                    <a:solidFill>
                      <a:srgbClr val="CC0000"/>
                    </a:solidFill>
                    <a:latin typeface="Arial" panose="020B0604020202020204" pitchFamily="34" charset="0"/>
                  </a:rPr>
                  <a:t>SMTP</a:t>
                </a:r>
              </a:p>
            </p:txBody>
          </p:sp>
        </p:grpSp>
        <p:grpSp>
          <p:nvGrpSpPr>
            <p:cNvPr id="118" name="Group 423"/>
            <p:cNvGrpSpPr>
              <a:grpSpLocks/>
            </p:cNvGrpSpPr>
            <p:nvPr/>
          </p:nvGrpSpPr>
          <p:grpSpPr bwMode="auto">
            <a:xfrm>
              <a:off x="3587" y="886"/>
              <a:ext cx="575" cy="664"/>
              <a:chOff x="3574" y="550"/>
              <a:chExt cx="575" cy="664"/>
            </a:xfrm>
          </p:grpSpPr>
          <p:grpSp>
            <p:nvGrpSpPr>
              <p:cNvPr id="149" name="Group 353"/>
              <p:cNvGrpSpPr>
                <a:grpSpLocks/>
              </p:cNvGrpSpPr>
              <p:nvPr/>
            </p:nvGrpSpPr>
            <p:grpSpPr bwMode="auto">
              <a:xfrm>
                <a:off x="3588" y="692"/>
                <a:ext cx="561" cy="522"/>
                <a:chOff x="-44" y="1473"/>
                <a:chExt cx="981" cy="1105"/>
              </a:xfrm>
            </p:grpSpPr>
            <p:pic>
              <p:nvPicPr>
                <p:cNvPr id="152" name="Picture 35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Freeform 355"/>
                <p:cNvSpPr>
                  <a:spLocks/>
                </p:cNvSpPr>
                <p:nvPr/>
              </p:nvSpPr>
              <p:spPr bwMode="auto">
                <a:xfrm flipH="1">
                  <a:off x="374" y="1579"/>
                  <a:ext cx="477" cy="506"/>
                </a:xfrm>
                <a:custGeom>
                  <a:avLst/>
                  <a:gdLst>
                    <a:gd name="T0" fmla="*/ 0 w 356"/>
                    <a:gd name="T1" fmla="*/ 0 h 368"/>
                    <a:gd name="T2" fmla="*/ 77884 w 356"/>
                    <a:gd name="T3" fmla="*/ 5996 h 368"/>
                    <a:gd name="T4" fmla="*/ 92393 w 356"/>
                    <a:gd name="T5" fmla="*/ 124961 h 368"/>
                    <a:gd name="T6" fmla="*/ 20362 w 356"/>
                    <a:gd name="T7" fmla="*/ 1562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grpSp>
          <p:sp>
            <p:nvSpPr>
              <p:cNvPr id="150" name="Rectangle 115"/>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51" name="Text Box 116"/>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user</a:t>
                </a:r>
              </a:p>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agent</a:t>
                </a:r>
                <a:endParaRPr lang="en-US" altLang="en-US" sz="2400" kern="0" smtClean="0">
                  <a:solidFill>
                    <a:srgbClr val="000000"/>
                  </a:solidFill>
                  <a:latin typeface="Arial" panose="020B0604020202020204" pitchFamily="34" charset="0"/>
                </a:endParaRPr>
              </a:p>
            </p:txBody>
          </p:sp>
        </p:grpSp>
        <p:grpSp>
          <p:nvGrpSpPr>
            <p:cNvPr id="119" name="Group 424"/>
            <p:cNvGrpSpPr>
              <a:grpSpLocks/>
            </p:cNvGrpSpPr>
            <p:nvPr/>
          </p:nvGrpSpPr>
          <p:grpSpPr bwMode="auto">
            <a:xfrm>
              <a:off x="4870" y="1400"/>
              <a:ext cx="575" cy="664"/>
              <a:chOff x="3574" y="550"/>
              <a:chExt cx="575" cy="664"/>
            </a:xfrm>
          </p:grpSpPr>
          <p:grpSp>
            <p:nvGrpSpPr>
              <p:cNvPr id="144" name="Group 425"/>
              <p:cNvGrpSpPr>
                <a:grpSpLocks/>
              </p:cNvGrpSpPr>
              <p:nvPr/>
            </p:nvGrpSpPr>
            <p:grpSpPr bwMode="auto">
              <a:xfrm>
                <a:off x="3588" y="692"/>
                <a:ext cx="561" cy="522"/>
                <a:chOff x="-44" y="1473"/>
                <a:chExt cx="981" cy="1105"/>
              </a:xfrm>
            </p:grpSpPr>
            <p:pic>
              <p:nvPicPr>
                <p:cNvPr id="147" name="Picture 42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427"/>
                <p:cNvSpPr>
                  <a:spLocks/>
                </p:cNvSpPr>
                <p:nvPr/>
              </p:nvSpPr>
              <p:spPr bwMode="auto">
                <a:xfrm flipH="1">
                  <a:off x="374" y="1579"/>
                  <a:ext cx="477" cy="506"/>
                </a:xfrm>
                <a:custGeom>
                  <a:avLst/>
                  <a:gdLst>
                    <a:gd name="T0" fmla="*/ 0 w 356"/>
                    <a:gd name="T1" fmla="*/ 0 h 368"/>
                    <a:gd name="T2" fmla="*/ 77884 w 356"/>
                    <a:gd name="T3" fmla="*/ 5996 h 368"/>
                    <a:gd name="T4" fmla="*/ 92393 w 356"/>
                    <a:gd name="T5" fmla="*/ 124961 h 368"/>
                    <a:gd name="T6" fmla="*/ 20362 w 356"/>
                    <a:gd name="T7" fmla="*/ 1562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grpSp>
          <p:sp>
            <p:nvSpPr>
              <p:cNvPr id="145" name="Rectangle 115"/>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46" name="Text Box 116"/>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user</a:t>
                </a:r>
              </a:p>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agent</a:t>
                </a:r>
                <a:endParaRPr lang="en-US" altLang="en-US" sz="2400" kern="0" smtClean="0">
                  <a:solidFill>
                    <a:srgbClr val="000000"/>
                  </a:solidFill>
                  <a:latin typeface="Arial" panose="020B0604020202020204" pitchFamily="34" charset="0"/>
                </a:endParaRPr>
              </a:p>
            </p:txBody>
          </p:sp>
        </p:grpSp>
        <p:grpSp>
          <p:nvGrpSpPr>
            <p:cNvPr id="120" name="Group 430"/>
            <p:cNvGrpSpPr>
              <a:grpSpLocks/>
            </p:cNvGrpSpPr>
            <p:nvPr/>
          </p:nvGrpSpPr>
          <p:grpSpPr bwMode="auto">
            <a:xfrm>
              <a:off x="5082" y="1880"/>
              <a:ext cx="575" cy="664"/>
              <a:chOff x="3574" y="550"/>
              <a:chExt cx="575" cy="664"/>
            </a:xfrm>
          </p:grpSpPr>
          <p:grpSp>
            <p:nvGrpSpPr>
              <p:cNvPr id="139" name="Group 431"/>
              <p:cNvGrpSpPr>
                <a:grpSpLocks/>
              </p:cNvGrpSpPr>
              <p:nvPr/>
            </p:nvGrpSpPr>
            <p:grpSpPr bwMode="auto">
              <a:xfrm>
                <a:off x="3588" y="692"/>
                <a:ext cx="561" cy="522"/>
                <a:chOff x="-44" y="1473"/>
                <a:chExt cx="981" cy="1105"/>
              </a:xfrm>
            </p:grpSpPr>
            <p:pic>
              <p:nvPicPr>
                <p:cNvPr id="142" name="Picture 43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Freeform 433"/>
                <p:cNvSpPr>
                  <a:spLocks/>
                </p:cNvSpPr>
                <p:nvPr/>
              </p:nvSpPr>
              <p:spPr bwMode="auto">
                <a:xfrm flipH="1">
                  <a:off x="374" y="1579"/>
                  <a:ext cx="477" cy="506"/>
                </a:xfrm>
                <a:custGeom>
                  <a:avLst/>
                  <a:gdLst>
                    <a:gd name="T0" fmla="*/ 0 w 356"/>
                    <a:gd name="T1" fmla="*/ 0 h 368"/>
                    <a:gd name="T2" fmla="*/ 77884 w 356"/>
                    <a:gd name="T3" fmla="*/ 5996 h 368"/>
                    <a:gd name="T4" fmla="*/ 92393 w 356"/>
                    <a:gd name="T5" fmla="*/ 124961 h 368"/>
                    <a:gd name="T6" fmla="*/ 20362 w 356"/>
                    <a:gd name="T7" fmla="*/ 1562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grpSp>
          <p:sp>
            <p:nvSpPr>
              <p:cNvPr id="140" name="Rectangle 115"/>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41" name="Text Box 116"/>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user</a:t>
                </a:r>
              </a:p>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agent</a:t>
                </a:r>
                <a:endParaRPr lang="en-US" altLang="en-US" sz="2400" kern="0" smtClean="0">
                  <a:solidFill>
                    <a:srgbClr val="000000"/>
                  </a:solidFill>
                  <a:latin typeface="Arial" panose="020B0604020202020204" pitchFamily="34" charset="0"/>
                </a:endParaRPr>
              </a:p>
            </p:txBody>
          </p:sp>
        </p:grpSp>
        <p:grpSp>
          <p:nvGrpSpPr>
            <p:cNvPr id="121" name="Group 436"/>
            <p:cNvGrpSpPr>
              <a:grpSpLocks/>
            </p:cNvGrpSpPr>
            <p:nvPr/>
          </p:nvGrpSpPr>
          <p:grpSpPr bwMode="auto">
            <a:xfrm>
              <a:off x="4999" y="2540"/>
              <a:ext cx="575" cy="664"/>
              <a:chOff x="3574" y="550"/>
              <a:chExt cx="575" cy="664"/>
            </a:xfrm>
          </p:grpSpPr>
          <p:grpSp>
            <p:nvGrpSpPr>
              <p:cNvPr id="134" name="Group 437"/>
              <p:cNvGrpSpPr>
                <a:grpSpLocks/>
              </p:cNvGrpSpPr>
              <p:nvPr/>
            </p:nvGrpSpPr>
            <p:grpSpPr bwMode="auto">
              <a:xfrm>
                <a:off x="3588" y="692"/>
                <a:ext cx="561" cy="522"/>
                <a:chOff x="-44" y="1473"/>
                <a:chExt cx="981" cy="1105"/>
              </a:xfrm>
            </p:grpSpPr>
            <p:pic>
              <p:nvPicPr>
                <p:cNvPr id="137" name="Picture 43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Freeform 439"/>
                <p:cNvSpPr>
                  <a:spLocks/>
                </p:cNvSpPr>
                <p:nvPr/>
              </p:nvSpPr>
              <p:spPr bwMode="auto">
                <a:xfrm flipH="1">
                  <a:off x="374" y="1579"/>
                  <a:ext cx="477" cy="506"/>
                </a:xfrm>
                <a:custGeom>
                  <a:avLst/>
                  <a:gdLst>
                    <a:gd name="T0" fmla="*/ 0 w 356"/>
                    <a:gd name="T1" fmla="*/ 0 h 368"/>
                    <a:gd name="T2" fmla="*/ 77884 w 356"/>
                    <a:gd name="T3" fmla="*/ 5996 h 368"/>
                    <a:gd name="T4" fmla="*/ 92393 w 356"/>
                    <a:gd name="T5" fmla="*/ 124961 h 368"/>
                    <a:gd name="T6" fmla="*/ 20362 w 356"/>
                    <a:gd name="T7" fmla="*/ 1562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grpSp>
          <p:sp>
            <p:nvSpPr>
              <p:cNvPr id="135" name="Rectangle 115"/>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36" name="Text Box 116"/>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user</a:t>
                </a:r>
              </a:p>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agent</a:t>
                </a:r>
                <a:endParaRPr lang="en-US" altLang="en-US" sz="2400" kern="0" smtClean="0">
                  <a:solidFill>
                    <a:srgbClr val="000000"/>
                  </a:solidFill>
                  <a:latin typeface="Arial" panose="020B0604020202020204" pitchFamily="34" charset="0"/>
                </a:endParaRPr>
              </a:p>
            </p:txBody>
          </p:sp>
        </p:grpSp>
        <p:grpSp>
          <p:nvGrpSpPr>
            <p:cNvPr id="122" name="Group 442"/>
            <p:cNvGrpSpPr>
              <a:grpSpLocks/>
            </p:cNvGrpSpPr>
            <p:nvPr/>
          </p:nvGrpSpPr>
          <p:grpSpPr bwMode="auto">
            <a:xfrm>
              <a:off x="3354" y="3446"/>
              <a:ext cx="575" cy="664"/>
              <a:chOff x="3574" y="550"/>
              <a:chExt cx="575" cy="664"/>
            </a:xfrm>
          </p:grpSpPr>
          <p:grpSp>
            <p:nvGrpSpPr>
              <p:cNvPr id="129" name="Group 443"/>
              <p:cNvGrpSpPr>
                <a:grpSpLocks/>
              </p:cNvGrpSpPr>
              <p:nvPr/>
            </p:nvGrpSpPr>
            <p:grpSpPr bwMode="auto">
              <a:xfrm>
                <a:off x="3588" y="692"/>
                <a:ext cx="561" cy="522"/>
                <a:chOff x="-44" y="1473"/>
                <a:chExt cx="981" cy="1105"/>
              </a:xfrm>
            </p:grpSpPr>
            <p:pic>
              <p:nvPicPr>
                <p:cNvPr id="132" name="Picture 44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Freeform 445"/>
                <p:cNvSpPr>
                  <a:spLocks/>
                </p:cNvSpPr>
                <p:nvPr/>
              </p:nvSpPr>
              <p:spPr bwMode="auto">
                <a:xfrm flipH="1">
                  <a:off x="374" y="1579"/>
                  <a:ext cx="477" cy="506"/>
                </a:xfrm>
                <a:custGeom>
                  <a:avLst/>
                  <a:gdLst>
                    <a:gd name="T0" fmla="*/ 0 w 356"/>
                    <a:gd name="T1" fmla="*/ 0 h 368"/>
                    <a:gd name="T2" fmla="*/ 77884 w 356"/>
                    <a:gd name="T3" fmla="*/ 5996 h 368"/>
                    <a:gd name="T4" fmla="*/ 92393 w 356"/>
                    <a:gd name="T5" fmla="*/ 124961 h 368"/>
                    <a:gd name="T6" fmla="*/ 20362 w 356"/>
                    <a:gd name="T7" fmla="*/ 1562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grpSp>
          <p:sp>
            <p:nvSpPr>
              <p:cNvPr id="130" name="Rectangle 115"/>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31" name="Text Box 116"/>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user</a:t>
                </a:r>
              </a:p>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agent</a:t>
                </a:r>
                <a:endParaRPr lang="en-US" altLang="en-US" sz="2400" kern="0" smtClean="0">
                  <a:solidFill>
                    <a:srgbClr val="000000"/>
                  </a:solidFill>
                  <a:latin typeface="Arial" panose="020B0604020202020204" pitchFamily="34" charset="0"/>
                </a:endParaRPr>
              </a:p>
            </p:txBody>
          </p:sp>
        </p:grpSp>
        <p:grpSp>
          <p:nvGrpSpPr>
            <p:cNvPr id="123" name="Group 448"/>
            <p:cNvGrpSpPr>
              <a:grpSpLocks/>
            </p:cNvGrpSpPr>
            <p:nvPr/>
          </p:nvGrpSpPr>
          <p:grpSpPr bwMode="auto">
            <a:xfrm>
              <a:off x="3813" y="3056"/>
              <a:ext cx="575" cy="664"/>
              <a:chOff x="3574" y="550"/>
              <a:chExt cx="575" cy="664"/>
            </a:xfrm>
          </p:grpSpPr>
          <p:grpSp>
            <p:nvGrpSpPr>
              <p:cNvPr id="124" name="Group 449"/>
              <p:cNvGrpSpPr>
                <a:grpSpLocks/>
              </p:cNvGrpSpPr>
              <p:nvPr/>
            </p:nvGrpSpPr>
            <p:grpSpPr bwMode="auto">
              <a:xfrm>
                <a:off x="3588" y="692"/>
                <a:ext cx="561" cy="522"/>
                <a:chOff x="-44" y="1473"/>
                <a:chExt cx="981" cy="1105"/>
              </a:xfrm>
            </p:grpSpPr>
            <p:pic>
              <p:nvPicPr>
                <p:cNvPr id="127" name="Picture 45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Freeform 451"/>
                <p:cNvSpPr>
                  <a:spLocks/>
                </p:cNvSpPr>
                <p:nvPr/>
              </p:nvSpPr>
              <p:spPr bwMode="auto">
                <a:xfrm flipH="1">
                  <a:off x="374" y="1579"/>
                  <a:ext cx="477" cy="506"/>
                </a:xfrm>
                <a:custGeom>
                  <a:avLst/>
                  <a:gdLst>
                    <a:gd name="T0" fmla="*/ 0 w 356"/>
                    <a:gd name="T1" fmla="*/ 0 h 368"/>
                    <a:gd name="T2" fmla="*/ 77884 w 356"/>
                    <a:gd name="T3" fmla="*/ 5996 h 368"/>
                    <a:gd name="T4" fmla="*/ 92393 w 356"/>
                    <a:gd name="T5" fmla="*/ 124961 h 368"/>
                    <a:gd name="T6" fmla="*/ 20362 w 356"/>
                    <a:gd name="T7" fmla="*/ 1562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grpSp>
          <p:sp>
            <p:nvSpPr>
              <p:cNvPr id="125" name="Rectangle 115"/>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26" name="Text Box 116"/>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user</a:t>
                </a:r>
              </a:p>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agent</a:t>
                </a:r>
                <a:endParaRPr lang="en-US" altLang="en-US" sz="2400" kern="0" smtClean="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754117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Application Layer </a:t>
            </a:r>
            <a:r>
              <a:rPr lang="en-GB" dirty="0" smtClean="0"/>
              <a:t>Q2</a:t>
            </a:r>
            <a:endParaRPr lang="en-GB" dirty="0"/>
          </a:p>
        </p:txBody>
      </p:sp>
      <p:pic>
        <p:nvPicPr>
          <p:cNvPr id="5" name="Picture 4"/>
          <p:cNvPicPr>
            <a:picLocks noChangeAspect="1"/>
          </p:cNvPicPr>
          <p:nvPr/>
        </p:nvPicPr>
        <p:blipFill>
          <a:blip r:embed="rId3"/>
          <a:stretch>
            <a:fillRect/>
          </a:stretch>
        </p:blipFill>
        <p:spPr>
          <a:xfrm>
            <a:off x="1979712" y="1268760"/>
            <a:ext cx="5616624" cy="5019541"/>
          </a:xfrm>
          <a:prstGeom prst="rect">
            <a:avLst/>
          </a:prstGeom>
        </p:spPr>
      </p:pic>
      <p:sp>
        <p:nvSpPr>
          <p:cNvPr id="6" name="Text Box 51"/>
          <p:cNvSpPr txBox="1">
            <a:spLocks noChangeArrowheads="1"/>
          </p:cNvSpPr>
          <p:nvPr/>
        </p:nvSpPr>
        <p:spPr bwMode="auto">
          <a:xfrm>
            <a:off x="1331640" y="6277402"/>
            <a:ext cx="56598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b="1" dirty="0" smtClean="0">
                <a:solidFill>
                  <a:srgbClr val="00B0F0"/>
                </a:solidFill>
                <a:latin typeface="Arial" panose="020B0604020202020204" pitchFamily="34" charset="0"/>
              </a:rPr>
              <a:t>Figure 2.14</a:t>
            </a:r>
            <a:r>
              <a:rPr lang="en-US" altLang="en-US" sz="1600" dirty="0" smtClean="0">
                <a:latin typeface="Arial" panose="020B0604020202020204" pitchFamily="34" charset="0"/>
              </a:rPr>
              <a:t> A high-level view of the Internet e-mail system</a:t>
            </a:r>
            <a:endParaRPr lang="en-US" altLang="en-US" sz="1600" dirty="0">
              <a:latin typeface="Arial" panose="020B0604020202020204" pitchFamily="34" charset="0"/>
            </a:endParaRPr>
          </a:p>
        </p:txBody>
      </p:sp>
      <p:sp>
        <p:nvSpPr>
          <p:cNvPr id="7" name="Oval 6"/>
          <p:cNvSpPr/>
          <p:nvPr/>
        </p:nvSpPr>
        <p:spPr>
          <a:xfrm>
            <a:off x="1949128" y="5749724"/>
            <a:ext cx="1656184" cy="47213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1121036" y="6233142"/>
            <a:ext cx="1656184" cy="47213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Box 51"/>
          <p:cNvSpPr txBox="1">
            <a:spLocks noChangeArrowheads="1"/>
          </p:cNvSpPr>
          <p:nvPr/>
        </p:nvSpPr>
        <p:spPr bwMode="auto">
          <a:xfrm>
            <a:off x="-89284" y="5866819"/>
            <a:ext cx="20231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b="1" dirty="0" smtClean="0">
                <a:solidFill>
                  <a:srgbClr val="00B050"/>
                </a:solidFill>
                <a:latin typeface="Arial" panose="020B0604020202020204" pitchFamily="34" charset="0"/>
              </a:rPr>
              <a:t>Seventh edition</a:t>
            </a:r>
            <a:endParaRPr lang="en-US" altLang="en-US" sz="1600" b="1" dirty="0">
              <a:solidFill>
                <a:srgbClr val="00B050"/>
              </a:solidFill>
              <a:latin typeface="Arial" panose="020B0604020202020204" pitchFamily="34" charset="0"/>
            </a:endParaRPr>
          </a:p>
        </p:txBody>
      </p:sp>
      <p:sp>
        <p:nvSpPr>
          <p:cNvPr id="10" name="Text Box 51"/>
          <p:cNvSpPr txBox="1">
            <a:spLocks noChangeArrowheads="1"/>
          </p:cNvSpPr>
          <p:nvPr/>
        </p:nvSpPr>
        <p:spPr bwMode="auto">
          <a:xfrm>
            <a:off x="593050" y="5414429"/>
            <a:ext cx="20231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b="1" dirty="0" smtClean="0">
                <a:solidFill>
                  <a:srgbClr val="C00000"/>
                </a:solidFill>
                <a:latin typeface="Arial" panose="020B0604020202020204" pitchFamily="34" charset="0"/>
              </a:rPr>
              <a:t>Sixth edition</a:t>
            </a:r>
            <a:endParaRPr lang="en-US" altLang="en-US" sz="1600" b="1" dirty="0">
              <a:solidFill>
                <a:srgbClr val="C00000"/>
              </a:solidFill>
              <a:latin typeface="Arial" panose="020B0604020202020204" pitchFamily="34" charset="0"/>
            </a:endParaRPr>
          </a:p>
        </p:txBody>
      </p:sp>
    </p:spTree>
    <p:extLst>
      <p:ext uri="{BB962C8B-B14F-4D97-AF65-F5344CB8AC3E}">
        <p14:creationId xmlns:p14="http://schemas.microsoft.com/office/powerpoint/2010/main" val="268479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Application Layer </a:t>
            </a:r>
            <a:r>
              <a:rPr lang="en-GB" dirty="0" smtClean="0"/>
              <a:t>Q2</a:t>
            </a:r>
            <a:endParaRPr lang="en-GB" dirty="0"/>
          </a:p>
        </p:txBody>
      </p:sp>
      <p:sp>
        <p:nvSpPr>
          <p:cNvPr id="3" name="Content Placeholder 2"/>
          <p:cNvSpPr>
            <a:spLocks noGrp="1"/>
          </p:cNvSpPr>
          <p:nvPr>
            <p:ph idx="1"/>
          </p:nvPr>
        </p:nvSpPr>
        <p:spPr>
          <a:xfrm>
            <a:off x="457200" y="1600200"/>
            <a:ext cx="8229600" cy="5141168"/>
          </a:xfrm>
        </p:spPr>
        <p:txBody>
          <a:bodyPr>
            <a:noAutofit/>
          </a:bodyPr>
          <a:lstStyle/>
          <a:p>
            <a:pPr marL="0" indent="0">
              <a:buClr>
                <a:srgbClr val="C00000"/>
              </a:buClr>
              <a:buNone/>
            </a:pPr>
            <a:r>
              <a:rPr lang="en-GB" sz="2400" b="1" dirty="0" smtClean="0"/>
              <a:t>Three major components</a:t>
            </a:r>
          </a:p>
          <a:p>
            <a:pPr>
              <a:buClr>
                <a:srgbClr val="C00000"/>
              </a:buClr>
              <a:buFont typeface="Wingdings" panose="05000000000000000000" pitchFamily="2" charset="2"/>
              <a:buChar char="§"/>
            </a:pPr>
            <a:r>
              <a:rPr lang="en-GB" sz="2400" dirty="0"/>
              <a:t>user agents </a:t>
            </a:r>
            <a:endParaRPr lang="en-GB" sz="2400" dirty="0" smtClean="0"/>
          </a:p>
          <a:p>
            <a:pPr lvl="1">
              <a:buClr>
                <a:schemeClr val="tx1"/>
              </a:buClr>
              <a:buFont typeface="Arial" panose="020B0604020202020204" pitchFamily="34" charset="0"/>
              <a:buChar char="•"/>
            </a:pPr>
            <a:r>
              <a:rPr lang="en-GB" sz="2000" dirty="0" smtClean="0"/>
              <a:t>“</a:t>
            </a:r>
            <a:r>
              <a:rPr lang="en-GB" sz="2000" dirty="0"/>
              <a:t>mail reader”</a:t>
            </a:r>
          </a:p>
          <a:p>
            <a:pPr lvl="1">
              <a:buClr>
                <a:schemeClr val="tx1"/>
              </a:buClr>
              <a:buFont typeface="Arial" panose="020B0604020202020204" pitchFamily="34" charset="0"/>
              <a:buChar char="•"/>
            </a:pPr>
            <a:r>
              <a:rPr lang="en-GB" sz="2000" dirty="0"/>
              <a:t>composing, editing, reading mail messages</a:t>
            </a:r>
          </a:p>
          <a:p>
            <a:pPr lvl="1">
              <a:buClr>
                <a:schemeClr val="tx1"/>
              </a:buClr>
              <a:buFont typeface="Arial" panose="020B0604020202020204" pitchFamily="34" charset="0"/>
              <a:buChar char="•"/>
            </a:pPr>
            <a:r>
              <a:rPr lang="en-GB" sz="2000" dirty="0"/>
              <a:t>e.g., Outlook, Thunderbird, iPhone mail client</a:t>
            </a:r>
          </a:p>
          <a:p>
            <a:pPr lvl="1">
              <a:buClr>
                <a:schemeClr val="tx1"/>
              </a:buClr>
              <a:buFont typeface="Arial" panose="020B0604020202020204" pitchFamily="34" charset="0"/>
              <a:buChar char="•"/>
            </a:pPr>
            <a:r>
              <a:rPr lang="en-GB" sz="2000" dirty="0"/>
              <a:t>outgoing, incoming messages stored on server</a:t>
            </a:r>
          </a:p>
          <a:p>
            <a:pPr>
              <a:buClr>
                <a:srgbClr val="C00000"/>
              </a:buClr>
              <a:buFont typeface="Wingdings" panose="05000000000000000000" pitchFamily="2" charset="2"/>
              <a:buChar char="§"/>
            </a:pPr>
            <a:r>
              <a:rPr lang="en-GB" sz="2400" dirty="0" smtClean="0"/>
              <a:t>mail servers</a:t>
            </a:r>
          </a:p>
          <a:p>
            <a:pPr lvl="1">
              <a:buClr>
                <a:schemeClr val="tx1"/>
              </a:buClr>
              <a:buFont typeface="Arial" panose="020B0604020202020204" pitchFamily="34" charset="0"/>
              <a:buChar char="•"/>
            </a:pPr>
            <a:r>
              <a:rPr lang="en-GB" sz="2000" dirty="0" smtClean="0"/>
              <a:t>mailbox </a:t>
            </a:r>
            <a:r>
              <a:rPr lang="en-GB" sz="2000" dirty="0"/>
              <a:t>contains incoming messages for user</a:t>
            </a:r>
          </a:p>
          <a:p>
            <a:pPr lvl="1">
              <a:buClr>
                <a:schemeClr val="tx1"/>
              </a:buClr>
              <a:buFont typeface="Arial" panose="020B0604020202020204" pitchFamily="34" charset="0"/>
              <a:buChar char="•"/>
            </a:pPr>
            <a:r>
              <a:rPr lang="en-GB" sz="2000" dirty="0"/>
              <a:t>message queue of outgoing (to be sent) mail messages</a:t>
            </a:r>
          </a:p>
          <a:p>
            <a:pPr>
              <a:buClr>
                <a:srgbClr val="C00000"/>
              </a:buClr>
              <a:buFont typeface="Wingdings" panose="05000000000000000000" pitchFamily="2" charset="2"/>
              <a:buChar char="§"/>
            </a:pPr>
            <a:r>
              <a:rPr lang="en-GB" sz="2400" dirty="0" smtClean="0"/>
              <a:t>simple </a:t>
            </a:r>
            <a:r>
              <a:rPr lang="en-GB" sz="2400" dirty="0"/>
              <a:t>mail transfer protocol: SMTP</a:t>
            </a:r>
            <a:endParaRPr lang="en-GB" sz="2000" dirty="0"/>
          </a:p>
          <a:p>
            <a:pPr lvl="1">
              <a:buClr>
                <a:schemeClr val="tx1"/>
              </a:buClr>
              <a:buFont typeface="Arial" panose="020B0604020202020204" pitchFamily="34" charset="0"/>
              <a:buChar char="•"/>
            </a:pPr>
            <a:r>
              <a:rPr lang="en-GB" sz="2000" dirty="0"/>
              <a:t>between mail servers to send email messages</a:t>
            </a:r>
          </a:p>
          <a:p>
            <a:pPr lvl="2">
              <a:buClr>
                <a:schemeClr val="tx1"/>
              </a:buClr>
            </a:pPr>
            <a:r>
              <a:rPr lang="en-GB" sz="1600" dirty="0" smtClean="0"/>
              <a:t>“client”: </a:t>
            </a:r>
            <a:r>
              <a:rPr lang="en-GB" sz="1600" dirty="0"/>
              <a:t>sending mail server</a:t>
            </a:r>
          </a:p>
          <a:p>
            <a:pPr lvl="2">
              <a:buClr>
                <a:schemeClr val="tx1"/>
              </a:buClr>
            </a:pPr>
            <a:r>
              <a:rPr lang="en-GB" sz="1600" dirty="0"/>
              <a:t>“server”: receiving mail server</a:t>
            </a:r>
          </a:p>
          <a:p>
            <a:pPr>
              <a:buClr>
                <a:srgbClr val="C00000"/>
              </a:buClr>
              <a:buFont typeface="Wingdings" panose="05000000000000000000" pitchFamily="2" charset="2"/>
              <a:buChar char="§"/>
            </a:pPr>
            <a:endParaRPr lang="en-GB" sz="2000" dirty="0"/>
          </a:p>
        </p:txBody>
      </p:sp>
    </p:spTree>
    <p:extLst>
      <p:ext uri="{BB962C8B-B14F-4D97-AF65-F5344CB8AC3E}">
        <p14:creationId xmlns:p14="http://schemas.microsoft.com/office/powerpoint/2010/main" val="41701627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Application Layer </a:t>
            </a:r>
            <a:r>
              <a:rPr lang="en-GB" dirty="0" smtClean="0"/>
              <a:t>Q2</a:t>
            </a:r>
            <a:endParaRPr lang="en-GB" dirty="0"/>
          </a:p>
        </p:txBody>
      </p:sp>
      <p:sp>
        <p:nvSpPr>
          <p:cNvPr id="3" name="Content Placeholder 2"/>
          <p:cNvSpPr>
            <a:spLocks noGrp="1"/>
          </p:cNvSpPr>
          <p:nvPr>
            <p:ph idx="1"/>
          </p:nvPr>
        </p:nvSpPr>
        <p:spPr>
          <a:xfrm>
            <a:off x="457200" y="1600200"/>
            <a:ext cx="8229600" cy="5141168"/>
          </a:xfrm>
        </p:spPr>
        <p:txBody>
          <a:bodyPr>
            <a:noAutofit/>
          </a:bodyPr>
          <a:lstStyle/>
          <a:p>
            <a:pPr marL="0" indent="0">
              <a:buClr>
                <a:srgbClr val="C00000"/>
              </a:buClr>
              <a:buNone/>
            </a:pPr>
            <a:r>
              <a:rPr lang="pt-BR" sz="2400" b="1" dirty="0" smtClean="0"/>
              <a:t>Simple Mail Transfer Protocol</a:t>
            </a:r>
            <a:r>
              <a:rPr lang="pt-BR" sz="2400" b="1" dirty="0"/>
              <a:t>: SMTP</a:t>
            </a:r>
            <a:endParaRPr lang="en-GB" sz="2400" b="1" dirty="0" smtClean="0"/>
          </a:p>
          <a:p>
            <a:pPr>
              <a:buClr>
                <a:srgbClr val="C00000"/>
              </a:buClr>
              <a:buFont typeface="Wingdings" panose="05000000000000000000" pitchFamily="2" charset="2"/>
              <a:buChar char="§"/>
            </a:pPr>
            <a:r>
              <a:rPr lang="en-GB" sz="2400" dirty="0"/>
              <a:t>uses TCP to reliably transfer email message from client to server, port 25</a:t>
            </a:r>
          </a:p>
          <a:p>
            <a:pPr>
              <a:buClr>
                <a:srgbClr val="C00000"/>
              </a:buClr>
              <a:buFont typeface="Wingdings" panose="05000000000000000000" pitchFamily="2" charset="2"/>
              <a:buChar char="§"/>
            </a:pPr>
            <a:r>
              <a:rPr lang="en-GB" sz="2400" dirty="0"/>
              <a:t>direct transfer: sending server to receiving server</a:t>
            </a:r>
          </a:p>
          <a:p>
            <a:pPr>
              <a:buClr>
                <a:srgbClr val="C00000"/>
              </a:buClr>
              <a:buFont typeface="Wingdings" panose="05000000000000000000" pitchFamily="2" charset="2"/>
              <a:buChar char="§"/>
            </a:pPr>
            <a:r>
              <a:rPr lang="en-GB" sz="2400" dirty="0"/>
              <a:t>three phases of transfer</a:t>
            </a:r>
          </a:p>
          <a:p>
            <a:pPr lvl="1">
              <a:buClr>
                <a:schemeClr val="tx1"/>
              </a:buClr>
              <a:buFont typeface="Arial" panose="020B0604020202020204" pitchFamily="34" charset="0"/>
              <a:buChar char="•"/>
            </a:pPr>
            <a:r>
              <a:rPr lang="en-GB" sz="2000" dirty="0"/>
              <a:t>handshaking (greeting)</a:t>
            </a:r>
          </a:p>
          <a:p>
            <a:pPr lvl="1">
              <a:buClr>
                <a:schemeClr val="tx1"/>
              </a:buClr>
              <a:buFont typeface="Arial" panose="020B0604020202020204" pitchFamily="34" charset="0"/>
              <a:buChar char="•"/>
            </a:pPr>
            <a:r>
              <a:rPr lang="en-GB" sz="2000" dirty="0"/>
              <a:t>transfer of messages</a:t>
            </a:r>
          </a:p>
          <a:p>
            <a:pPr lvl="1">
              <a:buClr>
                <a:schemeClr val="tx1"/>
              </a:buClr>
              <a:buFont typeface="Arial" panose="020B0604020202020204" pitchFamily="34" charset="0"/>
              <a:buChar char="•"/>
            </a:pPr>
            <a:r>
              <a:rPr lang="en-GB" sz="2000" dirty="0"/>
              <a:t>closure</a:t>
            </a:r>
          </a:p>
          <a:p>
            <a:pPr>
              <a:buClr>
                <a:srgbClr val="C00000"/>
              </a:buClr>
              <a:buFont typeface="Wingdings" panose="05000000000000000000" pitchFamily="2" charset="2"/>
              <a:buChar char="§"/>
            </a:pPr>
            <a:r>
              <a:rPr lang="en-GB" sz="2400" dirty="0"/>
              <a:t>command/response interaction (like HTTP)</a:t>
            </a:r>
          </a:p>
          <a:p>
            <a:pPr lvl="1">
              <a:buClr>
                <a:schemeClr val="tx1"/>
              </a:buClr>
              <a:buFont typeface="Arial" panose="020B0604020202020204" pitchFamily="34" charset="0"/>
              <a:buChar char="•"/>
            </a:pPr>
            <a:r>
              <a:rPr lang="en-GB" sz="2000" dirty="0"/>
              <a:t>commands: ASCII text</a:t>
            </a:r>
          </a:p>
          <a:p>
            <a:pPr lvl="1">
              <a:buClr>
                <a:schemeClr val="tx1"/>
              </a:buClr>
              <a:buFont typeface="Arial" panose="020B0604020202020204" pitchFamily="34" charset="0"/>
              <a:buChar char="•"/>
            </a:pPr>
            <a:r>
              <a:rPr lang="en-GB" sz="2000" dirty="0"/>
              <a:t>response: status code and phrase</a:t>
            </a:r>
          </a:p>
          <a:p>
            <a:pPr>
              <a:buClr>
                <a:srgbClr val="C00000"/>
              </a:buClr>
              <a:buFont typeface="Wingdings" panose="05000000000000000000" pitchFamily="2" charset="2"/>
              <a:buChar char="§"/>
            </a:pPr>
            <a:r>
              <a:rPr lang="en-GB" sz="2400" dirty="0"/>
              <a:t>messages must be in 7-bit ASCII</a:t>
            </a:r>
          </a:p>
          <a:p>
            <a:pPr>
              <a:buClr>
                <a:srgbClr val="C00000"/>
              </a:buClr>
              <a:buFont typeface="Wingdings" panose="05000000000000000000" pitchFamily="2" charset="2"/>
              <a:buChar char="§"/>
            </a:pPr>
            <a:endParaRPr lang="en-GB" sz="2000" dirty="0"/>
          </a:p>
        </p:txBody>
      </p:sp>
    </p:spTree>
    <p:extLst>
      <p:ext uri="{BB962C8B-B14F-4D97-AF65-F5344CB8AC3E}">
        <p14:creationId xmlns:p14="http://schemas.microsoft.com/office/powerpoint/2010/main" val="5780396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Exam questions</a:t>
            </a:r>
            <a:endParaRPr lang="en-GB" dirty="0"/>
          </a:p>
        </p:txBody>
      </p:sp>
      <p:sp>
        <p:nvSpPr>
          <p:cNvPr id="3" name="Content Placeholder 2"/>
          <p:cNvSpPr>
            <a:spLocks noGrp="1"/>
          </p:cNvSpPr>
          <p:nvPr>
            <p:ph idx="1"/>
          </p:nvPr>
        </p:nvSpPr>
        <p:spPr/>
        <p:txBody>
          <a:bodyPr>
            <a:normAutofit/>
          </a:bodyPr>
          <a:lstStyle/>
          <a:p>
            <a:pPr marL="0" indent="0">
              <a:buNone/>
            </a:pPr>
            <a:r>
              <a:rPr lang="en-GB" dirty="0" smtClean="0">
                <a:solidFill>
                  <a:srgbClr val="C00000"/>
                </a:solidFill>
              </a:rPr>
              <a:t>Exam questions are essay style</a:t>
            </a:r>
          </a:p>
          <a:p>
            <a:pPr marL="0" indent="0">
              <a:buNone/>
            </a:pPr>
            <a:endParaRPr lang="en-GB" dirty="0"/>
          </a:p>
          <a:p>
            <a:pPr>
              <a:buClr>
                <a:srgbClr val="C00000"/>
              </a:buClr>
              <a:buFont typeface="Wingdings" panose="05000000000000000000" pitchFamily="2" charset="2"/>
              <a:buChar char="§"/>
            </a:pPr>
            <a:r>
              <a:rPr lang="en-GB" dirty="0" smtClean="0"/>
              <a:t>How long should an answer be? </a:t>
            </a:r>
          </a:p>
          <a:p>
            <a:pPr>
              <a:buClr>
                <a:srgbClr val="C00000"/>
              </a:buClr>
              <a:buFont typeface="Wingdings" panose="05000000000000000000" pitchFamily="2" charset="2"/>
              <a:buChar char="§"/>
            </a:pPr>
            <a:endParaRPr lang="en-GB" dirty="0" smtClean="0"/>
          </a:p>
          <a:p>
            <a:pPr>
              <a:buClr>
                <a:srgbClr val="C00000"/>
              </a:buClr>
              <a:buFont typeface="Wingdings" panose="05000000000000000000" pitchFamily="2" charset="2"/>
              <a:buChar char="§"/>
            </a:pPr>
            <a:r>
              <a:rPr lang="en-GB" dirty="0" smtClean="0"/>
              <a:t>Should you include diagrams?</a:t>
            </a:r>
          </a:p>
          <a:p>
            <a:pPr marL="0" indent="0">
              <a:buNone/>
            </a:pPr>
            <a:endParaRPr lang="en-GB" dirty="0" smtClean="0"/>
          </a:p>
        </p:txBody>
      </p:sp>
    </p:spTree>
    <p:extLst>
      <p:ext uri="{BB962C8B-B14F-4D97-AF65-F5344CB8AC3E}">
        <p14:creationId xmlns:p14="http://schemas.microsoft.com/office/powerpoint/2010/main" val="20833029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24745"/>
            <a:ext cx="8594029" cy="759632"/>
          </a:xfrm>
        </p:spPr>
        <p:txBody>
          <a:bodyPr>
            <a:noAutofit/>
          </a:bodyPr>
          <a:lstStyle/>
          <a:p>
            <a:pPr algn="ctr"/>
            <a:r>
              <a:rPr lang="en-GB" sz="2800" dirty="0" smtClean="0">
                <a:solidFill>
                  <a:srgbClr val="00B0F0"/>
                </a:solidFill>
                <a:latin typeface="+mn-lt"/>
              </a:rPr>
              <a:t>Describe process using the scenario:</a:t>
            </a:r>
            <a:br>
              <a:rPr lang="en-GB" sz="2800" dirty="0" smtClean="0">
                <a:solidFill>
                  <a:srgbClr val="00B0F0"/>
                </a:solidFill>
                <a:latin typeface="+mn-lt"/>
              </a:rPr>
            </a:br>
            <a:r>
              <a:rPr lang="en-GB" sz="2800" dirty="0" smtClean="0">
                <a:solidFill>
                  <a:srgbClr val="00B0F0"/>
                </a:solidFill>
                <a:latin typeface="+mn-lt"/>
              </a:rPr>
              <a:t>Alice </a:t>
            </a:r>
            <a:r>
              <a:rPr lang="en-GB" sz="2800" dirty="0">
                <a:solidFill>
                  <a:srgbClr val="00B0F0"/>
                </a:solidFill>
                <a:latin typeface="+mn-lt"/>
              </a:rPr>
              <a:t>sends message to Bob</a:t>
            </a:r>
          </a:p>
        </p:txBody>
      </p:sp>
      <p:sp>
        <p:nvSpPr>
          <p:cNvPr id="58" name="Rectangle 3"/>
          <p:cNvSpPr txBox="1">
            <a:spLocks noChangeArrowheads="1"/>
          </p:cNvSpPr>
          <p:nvPr/>
        </p:nvSpPr>
        <p:spPr>
          <a:xfrm>
            <a:off x="498475" y="1852761"/>
            <a:ext cx="4021138" cy="40172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3538" indent="-363538">
              <a:buFont typeface="Arial" panose="020B0604020202020204" pitchFamily="34" charset="0"/>
              <a:buNone/>
            </a:pPr>
            <a:r>
              <a:rPr lang="en-GB" altLang="en-US" sz="2400" dirty="0">
                <a:solidFill>
                  <a:prstClr val="black"/>
                </a:solidFill>
                <a:ea typeface="ＭＳ Ｐゴシック" panose="020B0600070205080204" pitchFamily="34" charset="-128"/>
              </a:rPr>
              <a:t>1) Alice uses UA to compose message “to” </a:t>
            </a:r>
            <a:r>
              <a:rPr lang="en-GB" altLang="en-US" sz="2400" dirty="0">
                <a:solidFill>
                  <a:prstClr val="black"/>
                </a:solidFill>
                <a:latin typeface="Courier New" panose="02070309020205020404" pitchFamily="49" charset="0"/>
                <a:ea typeface="ＭＳ Ｐゴシック" panose="020B0600070205080204" pitchFamily="34" charset="-128"/>
                <a:cs typeface="Courier New" panose="02070309020205020404" pitchFamily="49" charset="0"/>
              </a:rPr>
              <a:t>bob@someschool.edu</a:t>
            </a:r>
          </a:p>
          <a:p>
            <a:pPr marL="363538" indent="-363538">
              <a:buFont typeface="Arial" panose="020B0604020202020204" pitchFamily="34" charset="0"/>
              <a:buNone/>
            </a:pPr>
            <a:r>
              <a:rPr lang="en-GB" altLang="en-US" sz="2400" dirty="0">
                <a:solidFill>
                  <a:prstClr val="black"/>
                </a:solidFill>
                <a:ea typeface="ＭＳ Ｐゴシック" panose="020B0600070205080204" pitchFamily="34" charset="-128"/>
              </a:rPr>
              <a:t>2) Alice’s UA sends message to her mail server; message placed in message queue</a:t>
            </a:r>
          </a:p>
          <a:p>
            <a:pPr marL="363538" indent="-363538">
              <a:buFont typeface="Arial" panose="020B0604020202020204" pitchFamily="34" charset="0"/>
              <a:buNone/>
            </a:pPr>
            <a:r>
              <a:rPr lang="en-GB" altLang="en-US" sz="2400" dirty="0">
                <a:solidFill>
                  <a:prstClr val="black"/>
                </a:solidFill>
                <a:ea typeface="ＭＳ Ｐゴシック" panose="020B0600070205080204" pitchFamily="34" charset="-128"/>
              </a:rPr>
              <a:t>3) client side of SMTP opens TCP connection with Bob’s mail server</a:t>
            </a:r>
          </a:p>
        </p:txBody>
      </p:sp>
      <p:sp>
        <p:nvSpPr>
          <p:cNvPr id="59" name="Rectangle 4"/>
          <p:cNvSpPr txBox="1">
            <a:spLocks noChangeArrowheads="1"/>
          </p:cNvSpPr>
          <p:nvPr/>
        </p:nvSpPr>
        <p:spPr>
          <a:xfrm>
            <a:off x="4719638" y="1844824"/>
            <a:ext cx="4125912" cy="451354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3538" indent="-363538">
              <a:buClr>
                <a:prstClr val="black"/>
              </a:buClr>
              <a:buFont typeface="Arial" panose="020B0604020202020204" pitchFamily="34" charset="0"/>
              <a:buNone/>
            </a:pPr>
            <a:r>
              <a:rPr lang="en-GB" altLang="en-US" sz="2400" dirty="0">
                <a:solidFill>
                  <a:prstClr val="black"/>
                </a:solidFill>
                <a:ea typeface="ＭＳ Ｐゴシック" panose="020B0600070205080204" pitchFamily="34" charset="-128"/>
              </a:rPr>
              <a:t>4) SMTP client sends Alice’s message over the TCP connection</a:t>
            </a:r>
          </a:p>
          <a:p>
            <a:pPr marL="363538" indent="-363538">
              <a:buClr>
                <a:prstClr val="black"/>
              </a:buClr>
              <a:buFont typeface="Arial" panose="020B0604020202020204" pitchFamily="34" charset="0"/>
              <a:buNone/>
            </a:pPr>
            <a:r>
              <a:rPr lang="en-GB" altLang="en-US" sz="2400" dirty="0">
                <a:solidFill>
                  <a:prstClr val="black"/>
                </a:solidFill>
                <a:ea typeface="ＭＳ Ｐゴシック" panose="020B0600070205080204" pitchFamily="34" charset="-128"/>
              </a:rPr>
              <a:t>5) Bob’s mail server places the message in Bob’s mailbox</a:t>
            </a:r>
          </a:p>
          <a:p>
            <a:pPr marL="363538" indent="-363538">
              <a:buClr>
                <a:prstClr val="black"/>
              </a:buClr>
              <a:buFont typeface="Arial" panose="020B0604020202020204" pitchFamily="34" charset="0"/>
              <a:buNone/>
            </a:pPr>
            <a:r>
              <a:rPr lang="en-GB" altLang="en-US" sz="2400" dirty="0">
                <a:solidFill>
                  <a:prstClr val="black"/>
                </a:solidFill>
                <a:ea typeface="ＭＳ Ｐゴシック" panose="020B0600070205080204" pitchFamily="34" charset="-128"/>
              </a:rPr>
              <a:t>6) Bob invokes his user agent to read message</a:t>
            </a:r>
          </a:p>
          <a:p>
            <a:pPr marL="0" indent="0">
              <a:buClr>
                <a:prstClr val="black"/>
              </a:buClr>
              <a:buFont typeface="Arial" panose="020B0604020202020204" pitchFamily="34" charset="0"/>
              <a:buNone/>
            </a:pPr>
            <a:endParaRPr lang="en-GB" altLang="en-US" sz="2400" dirty="0">
              <a:solidFill>
                <a:prstClr val="black"/>
              </a:solidFill>
              <a:ea typeface="ＭＳ Ｐゴシック" panose="020B0600070205080204" pitchFamily="34" charset="-128"/>
            </a:endParaRPr>
          </a:p>
        </p:txBody>
      </p:sp>
      <p:grpSp>
        <p:nvGrpSpPr>
          <p:cNvPr id="6" name="Group 163"/>
          <p:cNvGrpSpPr>
            <a:grpSpLocks/>
          </p:cNvGrpSpPr>
          <p:nvPr/>
        </p:nvGrpSpPr>
        <p:grpSpPr bwMode="auto">
          <a:xfrm>
            <a:off x="1143000" y="5286812"/>
            <a:ext cx="912813" cy="1054100"/>
            <a:chOff x="3574" y="550"/>
            <a:chExt cx="575" cy="664"/>
          </a:xfrm>
        </p:grpSpPr>
        <p:grpSp>
          <p:nvGrpSpPr>
            <p:cNvPr id="7" name="Group 164"/>
            <p:cNvGrpSpPr>
              <a:grpSpLocks/>
            </p:cNvGrpSpPr>
            <p:nvPr/>
          </p:nvGrpSpPr>
          <p:grpSpPr bwMode="auto">
            <a:xfrm>
              <a:off x="3588" y="692"/>
              <a:ext cx="561" cy="522"/>
              <a:chOff x="-44" y="1473"/>
              <a:chExt cx="981" cy="1105"/>
            </a:xfrm>
          </p:grpSpPr>
          <p:pic>
            <p:nvPicPr>
              <p:cNvPr id="10" name="Picture 16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166"/>
              <p:cNvSpPr>
                <a:spLocks/>
              </p:cNvSpPr>
              <p:nvPr/>
            </p:nvSpPr>
            <p:spPr bwMode="auto">
              <a:xfrm flipH="1">
                <a:off x="374" y="1579"/>
                <a:ext cx="477" cy="506"/>
              </a:xfrm>
              <a:custGeom>
                <a:avLst/>
                <a:gdLst>
                  <a:gd name="T0" fmla="*/ 0 w 356"/>
                  <a:gd name="T1" fmla="*/ 0 h 368"/>
                  <a:gd name="T2" fmla="*/ 77884 w 356"/>
                  <a:gd name="T3" fmla="*/ 5996 h 368"/>
                  <a:gd name="T4" fmla="*/ 92393 w 356"/>
                  <a:gd name="T5" fmla="*/ 124961 h 368"/>
                  <a:gd name="T6" fmla="*/ 20362 w 356"/>
                  <a:gd name="T7" fmla="*/ 1562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grpSp>
        <p:sp>
          <p:nvSpPr>
            <p:cNvPr id="8" name="Rectangle 115"/>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9" name="Text Box 116"/>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user</a:t>
              </a:r>
            </a:p>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agent</a:t>
              </a:r>
              <a:endParaRPr lang="en-US" altLang="en-US" sz="2400" kern="0" smtClean="0">
                <a:solidFill>
                  <a:srgbClr val="000000"/>
                </a:solidFill>
                <a:latin typeface="Arial" panose="020B0604020202020204" pitchFamily="34" charset="0"/>
              </a:endParaRPr>
            </a:p>
          </p:txBody>
        </p:sp>
      </p:grpSp>
      <p:grpSp>
        <p:nvGrpSpPr>
          <p:cNvPr id="12" name="Group 130"/>
          <p:cNvGrpSpPr>
            <a:grpSpLocks/>
          </p:cNvGrpSpPr>
          <p:nvPr/>
        </p:nvGrpSpPr>
        <p:grpSpPr bwMode="auto">
          <a:xfrm>
            <a:off x="4852988" y="5018524"/>
            <a:ext cx="511175" cy="693738"/>
            <a:chOff x="4140" y="429"/>
            <a:chExt cx="1425" cy="2396"/>
          </a:xfrm>
        </p:grpSpPr>
        <p:sp>
          <p:nvSpPr>
            <p:cNvPr id="13" name="Freeform 131"/>
            <p:cNvSpPr>
              <a:spLocks/>
            </p:cNvSpPr>
            <p:nvPr/>
          </p:nvSpPr>
          <p:spPr bwMode="auto">
            <a:xfrm>
              <a:off x="5268" y="433"/>
              <a:ext cx="283" cy="2286"/>
            </a:xfrm>
            <a:custGeom>
              <a:avLst/>
              <a:gdLst>
                <a:gd name="T0" fmla="*/ 2 w 354"/>
                <a:gd name="T1" fmla="*/ 0 h 2742"/>
                <a:gd name="T2" fmla="*/ 5 w 354"/>
                <a:gd name="T3" fmla="*/ 11 h 2742"/>
                <a:gd name="T4" fmla="*/ 5 w 354"/>
                <a:gd name="T5" fmla="*/ 83 h 2742"/>
                <a:gd name="T6" fmla="*/ 0 w 354"/>
                <a:gd name="T7" fmla="*/ 86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4" name="Rectangle 132"/>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15" name="Freeform 133"/>
            <p:cNvSpPr>
              <a:spLocks/>
            </p:cNvSpPr>
            <p:nvPr/>
          </p:nvSpPr>
          <p:spPr bwMode="auto">
            <a:xfrm>
              <a:off x="5321" y="570"/>
              <a:ext cx="169" cy="2115"/>
            </a:xfrm>
            <a:custGeom>
              <a:avLst/>
              <a:gdLst>
                <a:gd name="T0" fmla="*/ 2 w 211"/>
                <a:gd name="T1" fmla="*/ 0 h 2537"/>
                <a:gd name="T2" fmla="*/ 3 w 211"/>
                <a:gd name="T3" fmla="*/ 8 h 2537"/>
                <a:gd name="T4" fmla="*/ 2 w 211"/>
                <a:gd name="T5" fmla="*/ 7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6" name="Freeform 134"/>
            <p:cNvSpPr>
              <a:spLocks/>
            </p:cNvSpPr>
            <p:nvPr/>
          </p:nvSpPr>
          <p:spPr bwMode="auto">
            <a:xfrm>
              <a:off x="5284" y="1640"/>
              <a:ext cx="263" cy="189"/>
            </a:xfrm>
            <a:custGeom>
              <a:avLst/>
              <a:gdLst>
                <a:gd name="T0" fmla="*/ 2 w 328"/>
                <a:gd name="T1" fmla="*/ 0 h 226"/>
                <a:gd name="T2" fmla="*/ 5 w 328"/>
                <a:gd name="T3" fmla="*/ 5 h 226"/>
                <a:gd name="T4" fmla="*/ 5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7" name="Rectangle 135"/>
            <p:cNvSpPr>
              <a:spLocks noChangeArrowheads="1"/>
            </p:cNvSpPr>
            <p:nvPr/>
          </p:nvSpPr>
          <p:spPr bwMode="auto">
            <a:xfrm>
              <a:off x="4211" y="692"/>
              <a:ext cx="597" cy="49"/>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nvGrpSpPr>
            <p:cNvPr id="18" name="Group 136"/>
            <p:cNvGrpSpPr>
              <a:grpSpLocks/>
            </p:cNvGrpSpPr>
            <p:nvPr/>
          </p:nvGrpSpPr>
          <p:grpSpPr bwMode="auto">
            <a:xfrm>
              <a:off x="4749" y="668"/>
              <a:ext cx="581" cy="145"/>
              <a:chOff x="614" y="2568"/>
              <a:chExt cx="725" cy="139"/>
            </a:xfrm>
          </p:grpSpPr>
          <p:sp>
            <p:nvSpPr>
              <p:cNvPr id="43" name="AutoShape 137"/>
              <p:cNvSpPr>
                <a:spLocks noChangeArrowheads="1"/>
              </p:cNvSpPr>
              <p:nvPr/>
            </p:nvSpPr>
            <p:spPr bwMode="auto">
              <a:xfrm>
                <a:off x="616" y="2570"/>
                <a:ext cx="723"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44" name="AutoShape 138"/>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sp>
          <p:nvSpPr>
            <p:cNvPr id="19" name="Rectangle 139"/>
            <p:cNvSpPr>
              <a:spLocks noChangeArrowheads="1"/>
            </p:cNvSpPr>
            <p:nvPr/>
          </p:nvSpPr>
          <p:spPr bwMode="auto">
            <a:xfrm>
              <a:off x="4224" y="1021"/>
              <a:ext cx="597" cy="44"/>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nvGrpSpPr>
            <p:cNvPr id="20" name="Group 140"/>
            <p:cNvGrpSpPr>
              <a:grpSpLocks/>
            </p:cNvGrpSpPr>
            <p:nvPr/>
          </p:nvGrpSpPr>
          <p:grpSpPr bwMode="auto">
            <a:xfrm>
              <a:off x="4747" y="994"/>
              <a:ext cx="581" cy="134"/>
              <a:chOff x="614" y="2568"/>
              <a:chExt cx="725" cy="139"/>
            </a:xfrm>
          </p:grpSpPr>
          <p:sp>
            <p:nvSpPr>
              <p:cNvPr id="41" name="AutoShape 141"/>
              <p:cNvSpPr>
                <a:spLocks noChangeArrowheads="1"/>
              </p:cNvSpPr>
              <p:nvPr/>
            </p:nvSpPr>
            <p:spPr bwMode="auto">
              <a:xfrm>
                <a:off x="613" y="2568"/>
                <a:ext cx="718"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42" name="AutoShape 142"/>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sp>
          <p:nvSpPr>
            <p:cNvPr id="21" name="Rectangle 143"/>
            <p:cNvSpPr>
              <a:spLocks noChangeArrowheads="1"/>
            </p:cNvSpPr>
            <p:nvPr/>
          </p:nvSpPr>
          <p:spPr bwMode="auto">
            <a:xfrm>
              <a:off x="4215" y="1356"/>
              <a:ext cx="597" cy="49"/>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2" name="Rectangle 144"/>
            <p:cNvSpPr>
              <a:spLocks noChangeArrowheads="1"/>
            </p:cNvSpPr>
            <p:nvPr/>
          </p:nvSpPr>
          <p:spPr bwMode="auto">
            <a:xfrm>
              <a:off x="4229" y="1657"/>
              <a:ext cx="597" cy="44"/>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nvGrpSpPr>
            <p:cNvPr id="23" name="Group 145"/>
            <p:cNvGrpSpPr>
              <a:grpSpLocks/>
            </p:cNvGrpSpPr>
            <p:nvPr/>
          </p:nvGrpSpPr>
          <p:grpSpPr bwMode="auto">
            <a:xfrm>
              <a:off x="4735" y="1627"/>
              <a:ext cx="582" cy="151"/>
              <a:chOff x="614" y="2568"/>
              <a:chExt cx="725" cy="139"/>
            </a:xfrm>
          </p:grpSpPr>
          <p:sp>
            <p:nvSpPr>
              <p:cNvPr id="39" name="AutoShape 146"/>
              <p:cNvSpPr>
                <a:spLocks noChangeArrowheads="1"/>
              </p:cNvSpPr>
              <p:nvPr/>
            </p:nvSpPr>
            <p:spPr bwMode="auto">
              <a:xfrm>
                <a:off x="612" y="2581"/>
                <a:ext cx="728" cy="126"/>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40" name="AutoShape 147"/>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sp>
          <p:nvSpPr>
            <p:cNvPr id="24" name="Freeform 148"/>
            <p:cNvSpPr>
              <a:spLocks/>
            </p:cNvSpPr>
            <p:nvPr/>
          </p:nvSpPr>
          <p:spPr bwMode="auto">
            <a:xfrm>
              <a:off x="5288" y="1354"/>
              <a:ext cx="263" cy="188"/>
            </a:xfrm>
            <a:custGeom>
              <a:avLst/>
              <a:gdLst>
                <a:gd name="T0" fmla="*/ 2 w 328"/>
                <a:gd name="T1" fmla="*/ 0 h 226"/>
                <a:gd name="T2" fmla="*/ 5 w 328"/>
                <a:gd name="T3" fmla="*/ 4 h 226"/>
                <a:gd name="T4" fmla="*/ 5 w 328"/>
                <a:gd name="T5" fmla="*/ 7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grpSp>
          <p:nvGrpSpPr>
            <p:cNvPr id="25" name="Group 149"/>
            <p:cNvGrpSpPr>
              <a:grpSpLocks/>
            </p:cNvGrpSpPr>
            <p:nvPr/>
          </p:nvGrpSpPr>
          <p:grpSpPr bwMode="auto">
            <a:xfrm>
              <a:off x="4739" y="1327"/>
              <a:ext cx="582" cy="139"/>
              <a:chOff x="614" y="2568"/>
              <a:chExt cx="725" cy="139"/>
            </a:xfrm>
          </p:grpSpPr>
          <p:sp>
            <p:nvSpPr>
              <p:cNvPr id="37" name="AutoShape 150"/>
              <p:cNvSpPr>
                <a:spLocks noChangeArrowheads="1"/>
              </p:cNvSpPr>
              <p:nvPr/>
            </p:nvSpPr>
            <p:spPr bwMode="auto">
              <a:xfrm>
                <a:off x="612" y="2569"/>
                <a:ext cx="728"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38" name="AutoShape 151"/>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sp>
          <p:nvSpPr>
            <p:cNvPr id="26" name="Rectangle 152"/>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27" name="Freeform 153"/>
            <p:cNvSpPr>
              <a:spLocks/>
            </p:cNvSpPr>
            <p:nvPr/>
          </p:nvSpPr>
          <p:spPr bwMode="auto">
            <a:xfrm>
              <a:off x="5312" y="1007"/>
              <a:ext cx="237" cy="213"/>
            </a:xfrm>
            <a:custGeom>
              <a:avLst/>
              <a:gdLst>
                <a:gd name="T0" fmla="*/ 2 w 296"/>
                <a:gd name="T1" fmla="*/ 0 h 256"/>
                <a:gd name="T2" fmla="*/ 5 w 296"/>
                <a:gd name="T3" fmla="*/ 4 h 256"/>
                <a:gd name="T4" fmla="*/ 5 w 296"/>
                <a:gd name="T5" fmla="*/ 7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28" name="Freeform 154"/>
            <p:cNvSpPr>
              <a:spLocks/>
            </p:cNvSpPr>
            <p:nvPr/>
          </p:nvSpPr>
          <p:spPr bwMode="auto">
            <a:xfrm>
              <a:off x="5315" y="680"/>
              <a:ext cx="244" cy="240"/>
            </a:xfrm>
            <a:custGeom>
              <a:avLst/>
              <a:gdLst>
                <a:gd name="T0" fmla="*/ 0 w 304"/>
                <a:gd name="T1" fmla="*/ 0 h 288"/>
                <a:gd name="T2" fmla="*/ 5 w 304"/>
                <a:gd name="T3" fmla="*/ 6 h 288"/>
                <a:gd name="T4" fmla="*/ 4 w 304"/>
                <a:gd name="T5" fmla="*/ 9 h 288"/>
                <a:gd name="T6" fmla="*/ 2 w 304"/>
                <a:gd name="T7" fmla="*/ 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29" name="Oval 155"/>
            <p:cNvSpPr>
              <a:spLocks noChangeArrowheads="1"/>
            </p:cNvSpPr>
            <p:nvPr/>
          </p:nvSpPr>
          <p:spPr bwMode="auto">
            <a:xfrm>
              <a:off x="5516" y="2611"/>
              <a:ext cx="49"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30" name="Freeform 156"/>
            <p:cNvSpPr>
              <a:spLocks/>
            </p:cNvSpPr>
            <p:nvPr/>
          </p:nvSpPr>
          <p:spPr bwMode="auto">
            <a:xfrm>
              <a:off x="5302" y="2614"/>
              <a:ext cx="245" cy="200"/>
            </a:xfrm>
            <a:custGeom>
              <a:avLst/>
              <a:gdLst>
                <a:gd name="T0" fmla="*/ 0 w 306"/>
                <a:gd name="T1" fmla="*/ 4 h 240"/>
                <a:gd name="T2" fmla="*/ 2 w 306"/>
                <a:gd name="T3" fmla="*/ 8 h 240"/>
                <a:gd name="T4" fmla="*/ 5 w 306"/>
                <a:gd name="T5" fmla="*/ 4 h 240"/>
                <a:gd name="T6" fmla="*/ 5 w 306"/>
                <a:gd name="T7" fmla="*/ 0 h 240"/>
                <a:gd name="T8" fmla="*/ 0 w 306"/>
                <a:gd name="T9" fmla="*/ 4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31" name="AutoShape 157"/>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32" name="AutoShape 158"/>
            <p:cNvSpPr>
              <a:spLocks noChangeArrowheads="1"/>
            </p:cNvSpPr>
            <p:nvPr/>
          </p:nvSpPr>
          <p:spPr bwMode="auto">
            <a:xfrm>
              <a:off x="4206" y="2710"/>
              <a:ext cx="1071"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33" name="Oval 159"/>
            <p:cNvSpPr>
              <a:spLocks noChangeArrowheads="1"/>
            </p:cNvSpPr>
            <p:nvPr/>
          </p:nvSpPr>
          <p:spPr bwMode="auto">
            <a:xfrm>
              <a:off x="4308"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34" name="Oval 160"/>
            <p:cNvSpPr>
              <a:spLocks noChangeArrowheads="1"/>
            </p:cNvSpPr>
            <p:nvPr/>
          </p:nvSpPr>
          <p:spPr bwMode="auto">
            <a:xfrm>
              <a:off x="4485" y="2386"/>
              <a:ext cx="159"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fontAlgn="base">
                <a:lnSpc>
                  <a:spcPct val="100000"/>
                </a:lnSpc>
                <a:spcBef>
                  <a:spcPct val="0"/>
                </a:spcBef>
                <a:spcAft>
                  <a:spcPct val="0"/>
                </a:spcAft>
                <a:buClrTx/>
                <a:buSzTx/>
                <a:buFontTx/>
                <a:buNone/>
                <a:defRPr/>
              </a:pPr>
              <a:endParaRPr lang="en-US" altLang="en-US" sz="1800" kern="0" smtClean="0">
                <a:solidFill>
                  <a:srgbClr val="FF0000"/>
                </a:solidFill>
                <a:latin typeface="Arial" panose="020B0604020202020204" pitchFamily="34" charset="0"/>
                <a:cs typeface="Arial" panose="020B0604020202020204" pitchFamily="34" charset="0"/>
              </a:endParaRPr>
            </a:p>
          </p:txBody>
        </p:sp>
        <p:sp>
          <p:nvSpPr>
            <p:cNvPr id="35" name="Oval 161"/>
            <p:cNvSpPr>
              <a:spLocks noChangeArrowheads="1"/>
            </p:cNvSpPr>
            <p:nvPr/>
          </p:nvSpPr>
          <p:spPr bwMode="auto">
            <a:xfrm>
              <a:off x="4662"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36" name="Rectangle 162"/>
            <p:cNvSpPr>
              <a:spLocks noChangeArrowheads="1"/>
            </p:cNvSpPr>
            <p:nvPr/>
          </p:nvSpPr>
          <p:spPr bwMode="auto">
            <a:xfrm>
              <a:off x="5060" y="1833"/>
              <a:ext cx="89" cy="762"/>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grpSp>
        <p:nvGrpSpPr>
          <p:cNvPr id="45" name="Group 97"/>
          <p:cNvGrpSpPr>
            <a:grpSpLocks/>
          </p:cNvGrpSpPr>
          <p:nvPr/>
        </p:nvGrpSpPr>
        <p:grpSpPr bwMode="auto">
          <a:xfrm>
            <a:off x="2674938" y="5074087"/>
            <a:ext cx="511175" cy="693737"/>
            <a:chOff x="4140" y="429"/>
            <a:chExt cx="1425" cy="2396"/>
          </a:xfrm>
        </p:grpSpPr>
        <p:sp>
          <p:nvSpPr>
            <p:cNvPr id="46" name="Freeform 98"/>
            <p:cNvSpPr>
              <a:spLocks/>
            </p:cNvSpPr>
            <p:nvPr/>
          </p:nvSpPr>
          <p:spPr bwMode="auto">
            <a:xfrm>
              <a:off x="5268" y="433"/>
              <a:ext cx="283" cy="2286"/>
            </a:xfrm>
            <a:custGeom>
              <a:avLst/>
              <a:gdLst>
                <a:gd name="T0" fmla="*/ 2 w 354"/>
                <a:gd name="T1" fmla="*/ 0 h 2742"/>
                <a:gd name="T2" fmla="*/ 5 w 354"/>
                <a:gd name="T3" fmla="*/ 11 h 2742"/>
                <a:gd name="T4" fmla="*/ 5 w 354"/>
                <a:gd name="T5" fmla="*/ 83 h 2742"/>
                <a:gd name="T6" fmla="*/ 0 w 354"/>
                <a:gd name="T7" fmla="*/ 86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47" name="Rectangle 99"/>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48" name="Freeform 100"/>
            <p:cNvSpPr>
              <a:spLocks/>
            </p:cNvSpPr>
            <p:nvPr/>
          </p:nvSpPr>
          <p:spPr bwMode="auto">
            <a:xfrm>
              <a:off x="5321" y="570"/>
              <a:ext cx="169" cy="2115"/>
            </a:xfrm>
            <a:custGeom>
              <a:avLst/>
              <a:gdLst>
                <a:gd name="T0" fmla="*/ 2 w 211"/>
                <a:gd name="T1" fmla="*/ 0 h 2537"/>
                <a:gd name="T2" fmla="*/ 3 w 211"/>
                <a:gd name="T3" fmla="*/ 8 h 2537"/>
                <a:gd name="T4" fmla="*/ 2 w 211"/>
                <a:gd name="T5" fmla="*/ 7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49" name="Freeform 101"/>
            <p:cNvSpPr>
              <a:spLocks/>
            </p:cNvSpPr>
            <p:nvPr/>
          </p:nvSpPr>
          <p:spPr bwMode="auto">
            <a:xfrm>
              <a:off x="5284" y="1640"/>
              <a:ext cx="263" cy="189"/>
            </a:xfrm>
            <a:custGeom>
              <a:avLst/>
              <a:gdLst>
                <a:gd name="T0" fmla="*/ 2 w 328"/>
                <a:gd name="T1" fmla="*/ 0 h 226"/>
                <a:gd name="T2" fmla="*/ 5 w 328"/>
                <a:gd name="T3" fmla="*/ 5 h 226"/>
                <a:gd name="T4" fmla="*/ 5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50" name="Rectangle 102"/>
            <p:cNvSpPr>
              <a:spLocks noChangeArrowheads="1"/>
            </p:cNvSpPr>
            <p:nvPr/>
          </p:nvSpPr>
          <p:spPr bwMode="auto">
            <a:xfrm>
              <a:off x="4211" y="692"/>
              <a:ext cx="597" cy="49"/>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nvGrpSpPr>
            <p:cNvPr id="51" name="Group 103"/>
            <p:cNvGrpSpPr>
              <a:grpSpLocks/>
            </p:cNvGrpSpPr>
            <p:nvPr/>
          </p:nvGrpSpPr>
          <p:grpSpPr bwMode="auto">
            <a:xfrm>
              <a:off x="4749" y="668"/>
              <a:ext cx="581" cy="145"/>
              <a:chOff x="614" y="2568"/>
              <a:chExt cx="725" cy="139"/>
            </a:xfrm>
          </p:grpSpPr>
          <p:sp>
            <p:nvSpPr>
              <p:cNvPr id="79" name="AutoShape 104"/>
              <p:cNvSpPr>
                <a:spLocks noChangeArrowheads="1"/>
              </p:cNvSpPr>
              <p:nvPr/>
            </p:nvSpPr>
            <p:spPr bwMode="auto">
              <a:xfrm>
                <a:off x="616" y="2570"/>
                <a:ext cx="723"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80" name="AutoShape 105"/>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sp>
          <p:nvSpPr>
            <p:cNvPr id="52" name="Rectangle 106"/>
            <p:cNvSpPr>
              <a:spLocks noChangeArrowheads="1"/>
            </p:cNvSpPr>
            <p:nvPr/>
          </p:nvSpPr>
          <p:spPr bwMode="auto">
            <a:xfrm>
              <a:off x="4224" y="1021"/>
              <a:ext cx="597" cy="44"/>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nvGrpSpPr>
            <p:cNvPr id="53" name="Group 107"/>
            <p:cNvGrpSpPr>
              <a:grpSpLocks/>
            </p:cNvGrpSpPr>
            <p:nvPr/>
          </p:nvGrpSpPr>
          <p:grpSpPr bwMode="auto">
            <a:xfrm>
              <a:off x="4747" y="994"/>
              <a:ext cx="581" cy="134"/>
              <a:chOff x="614" y="2568"/>
              <a:chExt cx="725" cy="139"/>
            </a:xfrm>
          </p:grpSpPr>
          <p:sp>
            <p:nvSpPr>
              <p:cNvPr id="77" name="AutoShape 108"/>
              <p:cNvSpPr>
                <a:spLocks noChangeArrowheads="1"/>
              </p:cNvSpPr>
              <p:nvPr/>
            </p:nvSpPr>
            <p:spPr bwMode="auto">
              <a:xfrm>
                <a:off x="613" y="2568"/>
                <a:ext cx="718"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78" name="AutoShape 109"/>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sp>
          <p:nvSpPr>
            <p:cNvPr id="54" name="Rectangle 110"/>
            <p:cNvSpPr>
              <a:spLocks noChangeArrowheads="1"/>
            </p:cNvSpPr>
            <p:nvPr/>
          </p:nvSpPr>
          <p:spPr bwMode="auto">
            <a:xfrm>
              <a:off x="4215" y="1356"/>
              <a:ext cx="597" cy="49"/>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55" name="Rectangle 111"/>
            <p:cNvSpPr>
              <a:spLocks noChangeArrowheads="1"/>
            </p:cNvSpPr>
            <p:nvPr/>
          </p:nvSpPr>
          <p:spPr bwMode="auto">
            <a:xfrm>
              <a:off x="4229" y="1657"/>
              <a:ext cx="597" cy="44"/>
            </a:xfrm>
            <a:prstGeom prst="rect">
              <a:avLst/>
            </a:prstGeom>
            <a:solidFill>
              <a:srgbClr val="0000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nvGrpSpPr>
            <p:cNvPr id="56" name="Group 112"/>
            <p:cNvGrpSpPr>
              <a:grpSpLocks/>
            </p:cNvGrpSpPr>
            <p:nvPr/>
          </p:nvGrpSpPr>
          <p:grpSpPr bwMode="auto">
            <a:xfrm>
              <a:off x="4735" y="1627"/>
              <a:ext cx="582" cy="151"/>
              <a:chOff x="614" y="2568"/>
              <a:chExt cx="725" cy="139"/>
            </a:xfrm>
          </p:grpSpPr>
          <p:sp>
            <p:nvSpPr>
              <p:cNvPr id="75" name="AutoShape 113"/>
              <p:cNvSpPr>
                <a:spLocks noChangeArrowheads="1"/>
              </p:cNvSpPr>
              <p:nvPr/>
            </p:nvSpPr>
            <p:spPr bwMode="auto">
              <a:xfrm>
                <a:off x="612" y="2581"/>
                <a:ext cx="728" cy="126"/>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76" name="AutoShape 114"/>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sp>
          <p:nvSpPr>
            <p:cNvPr id="57" name="Freeform 115"/>
            <p:cNvSpPr>
              <a:spLocks/>
            </p:cNvSpPr>
            <p:nvPr/>
          </p:nvSpPr>
          <p:spPr bwMode="auto">
            <a:xfrm>
              <a:off x="5288" y="1354"/>
              <a:ext cx="263" cy="188"/>
            </a:xfrm>
            <a:custGeom>
              <a:avLst/>
              <a:gdLst>
                <a:gd name="T0" fmla="*/ 2 w 328"/>
                <a:gd name="T1" fmla="*/ 0 h 226"/>
                <a:gd name="T2" fmla="*/ 5 w 328"/>
                <a:gd name="T3" fmla="*/ 4 h 226"/>
                <a:gd name="T4" fmla="*/ 5 w 328"/>
                <a:gd name="T5" fmla="*/ 7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grpSp>
          <p:nvGrpSpPr>
            <p:cNvPr id="61" name="Group 116"/>
            <p:cNvGrpSpPr>
              <a:grpSpLocks/>
            </p:cNvGrpSpPr>
            <p:nvPr/>
          </p:nvGrpSpPr>
          <p:grpSpPr bwMode="auto">
            <a:xfrm>
              <a:off x="4739" y="1327"/>
              <a:ext cx="582" cy="139"/>
              <a:chOff x="614" y="2568"/>
              <a:chExt cx="725" cy="139"/>
            </a:xfrm>
          </p:grpSpPr>
          <p:sp>
            <p:nvSpPr>
              <p:cNvPr id="73" name="AutoShape 117"/>
              <p:cNvSpPr>
                <a:spLocks noChangeArrowheads="1"/>
              </p:cNvSpPr>
              <p:nvPr/>
            </p:nvSpPr>
            <p:spPr bwMode="auto">
              <a:xfrm>
                <a:off x="612" y="2569"/>
                <a:ext cx="728"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74" name="AutoShape 118"/>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sp>
          <p:nvSpPr>
            <p:cNvPr id="62" name="Rectangle 119"/>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63" name="Freeform 120"/>
            <p:cNvSpPr>
              <a:spLocks/>
            </p:cNvSpPr>
            <p:nvPr/>
          </p:nvSpPr>
          <p:spPr bwMode="auto">
            <a:xfrm>
              <a:off x="5312" y="1007"/>
              <a:ext cx="237" cy="213"/>
            </a:xfrm>
            <a:custGeom>
              <a:avLst/>
              <a:gdLst>
                <a:gd name="T0" fmla="*/ 2 w 296"/>
                <a:gd name="T1" fmla="*/ 0 h 256"/>
                <a:gd name="T2" fmla="*/ 5 w 296"/>
                <a:gd name="T3" fmla="*/ 4 h 256"/>
                <a:gd name="T4" fmla="*/ 5 w 296"/>
                <a:gd name="T5" fmla="*/ 7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64" name="Freeform 121"/>
            <p:cNvSpPr>
              <a:spLocks/>
            </p:cNvSpPr>
            <p:nvPr/>
          </p:nvSpPr>
          <p:spPr bwMode="auto">
            <a:xfrm>
              <a:off x="5315" y="680"/>
              <a:ext cx="244" cy="240"/>
            </a:xfrm>
            <a:custGeom>
              <a:avLst/>
              <a:gdLst>
                <a:gd name="T0" fmla="*/ 0 w 304"/>
                <a:gd name="T1" fmla="*/ 0 h 288"/>
                <a:gd name="T2" fmla="*/ 5 w 304"/>
                <a:gd name="T3" fmla="*/ 6 h 288"/>
                <a:gd name="T4" fmla="*/ 4 w 304"/>
                <a:gd name="T5" fmla="*/ 9 h 288"/>
                <a:gd name="T6" fmla="*/ 2 w 304"/>
                <a:gd name="T7" fmla="*/ 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65" name="Oval 122"/>
            <p:cNvSpPr>
              <a:spLocks noChangeArrowheads="1"/>
            </p:cNvSpPr>
            <p:nvPr/>
          </p:nvSpPr>
          <p:spPr bwMode="auto">
            <a:xfrm>
              <a:off x="5516" y="2611"/>
              <a:ext cx="49"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66" name="Freeform 123"/>
            <p:cNvSpPr>
              <a:spLocks/>
            </p:cNvSpPr>
            <p:nvPr/>
          </p:nvSpPr>
          <p:spPr bwMode="auto">
            <a:xfrm>
              <a:off x="5302" y="2614"/>
              <a:ext cx="245" cy="200"/>
            </a:xfrm>
            <a:custGeom>
              <a:avLst/>
              <a:gdLst>
                <a:gd name="T0" fmla="*/ 0 w 306"/>
                <a:gd name="T1" fmla="*/ 4 h 240"/>
                <a:gd name="T2" fmla="*/ 2 w 306"/>
                <a:gd name="T3" fmla="*/ 8 h 240"/>
                <a:gd name="T4" fmla="*/ 5 w 306"/>
                <a:gd name="T5" fmla="*/ 4 h 240"/>
                <a:gd name="T6" fmla="*/ 5 w 306"/>
                <a:gd name="T7" fmla="*/ 0 h 240"/>
                <a:gd name="T8" fmla="*/ 0 w 306"/>
                <a:gd name="T9" fmla="*/ 4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67" name="AutoShape 124"/>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68" name="AutoShape 125"/>
            <p:cNvSpPr>
              <a:spLocks noChangeArrowheads="1"/>
            </p:cNvSpPr>
            <p:nvPr/>
          </p:nvSpPr>
          <p:spPr bwMode="auto">
            <a:xfrm>
              <a:off x="4206" y="2710"/>
              <a:ext cx="1071"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69" name="Oval 126"/>
            <p:cNvSpPr>
              <a:spLocks noChangeArrowheads="1"/>
            </p:cNvSpPr>
            <p:nvPr/>
          </p:nvSpPr>
          <p:spPr bwMode="auto">
            <a:xfrm>
              <a:off x="4308"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70" name="Oval 127"/>
            <p:cNvSpPr>
              <a:spLocks noChangeArrowheads="1"/>
            </p:cNvSpPr>
            <p:nvPr/>
          </p:nvSpPr>
          <p:spPr bwMode="auto">
            <a:xfrm>
              <a:off x="4485" y="2386"/>
              <a:ext cx="159"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fontAlgn="base">
                <a:lnSpc>
                  <a:spcPct val="100000"/>
                </a:lnSpc>
                <a:spcBef>
                  <a:spcPct val="0"/>
                </a:spcBef>
                <a:spcAft>
                  <a:spcPct val="0"/>
                </a:spcAft>
                <a:buClrTx/>
                <a:buSzTx/>
                <a:buFontTx/>
                <a:buNone/>
                <a:defRPr/>
              </a:pPr>
              <a:endParaRPr lang="en-US" altLang="en-US" sz="1800" kern="0" smtClean="0">
                <a:solidFill>
                  <a:srgbClr val="FF0000"/>
                </a:solidFill>
                <a:latin typeface="Arial" panose="020B0604020202020204" pitchFamily="34" charset="0"/>
                <a:cs typeface="Arial" panose="020B0604020202020204" pitchFamily="34" charset="0"/>
              </a:endParaRPr>
            </a:p>
          </p:txBody>
        </p:sp>
        <p:sp>
          <p:nvSpPr>
            <p:cNvPr id="71" name="Oval 128"/>
            <p:cNvSpPr>
              <a:spLocks noChangeArrowheads="1"/>
            </p:cNvSpPr>
            <p:nvPr/>
          </p:nvSpPr>
          <p:spPr bwMode="auto">
            <a:xfrm>
              <a:off x="4662"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sp>
          <p:nvSpPr>
            <p:cNvPr id="72" name="Rectangle 129"/>
            <p:cNvSpPr>
              <a:spLocks noChangeArrowheads="1"/>
            </p:cNvSpPr>
            <p:nvPr/>
          </p:nvSpPr>
          <p:spPr bwMode="auto">
            <a:xfrm>
              <a:off x="5060" y="1833"/>
              <a:ext cx="89" cy="762"/>
            </a:xfrm>
            <a:prstGeom prst="rect">
              <a:avLst/>
            </a:prstGeom>
            <a:solidFill>
              <a:srgbClr val="292929"/>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000" kern="0" smtClean="0">
                <a:solidFill>
                  <a:srgbClr val="000000"/>
                </a:solidFill>
                <a:latin typeface="Arial" panose="020B0604020202020204" pitchFamily="34" charset="0"/>
              </a:endParaRPr>
            </a:p>
          </p:txBody>
        </p:sp>
      </p:grpSp>
      <p:grpSp>
        <p:nvGrpSpPr>
          <p:cNvPr id="81" name="Group 20"/>
          <p:cNvGrpSpPr>
            <a:grpSpLocks/>
          </p:cNvGrpSpPr>
          <p:nvPr/>
        </p:nvGrpSpPr>
        <p:grpSpPr bwMode="auto">
          <a:xfrm>
            <a:off x="2808288" y="5361424"/>
            <a:ext cx="809625" cy="1049338"/>
            <a:chOff x="4296" y="2627"/>
            <a:chExt cx="510" cy="661"/>
          </a:xfrm>
        </p:grpSpPr>
        <p:sp>
          <p:nvSpPr>
            <p:cNvPr id="82" name="Rectangle 21"/>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83" name="Text Box 22"/>
            <p:cNvSpPr txBox="1">
              <a:spLocks noChangeArrowheads="1"/>
            </p:cNvSpPr>
            <p:nvPr/>
          </p:nvSpPr>
          <p:spPr bwMode="auto">
            <a:xfrm>
              <a:off x="4304" y="2627"/>
              <a:ext cx="4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mail</a:t>
              </a:r>
            </a:p>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server</a:t>
              </a:r>
              <a:endParaRPr lang="en-US" altLang="en-US" sz="2400" kern="0" smtClean="0">
                <a:solidFill>
                  <a:srgbClr val="000000"/>
                </a:solidFill>
                <a:latin typeface="Arial" panose="020B0604020202020204" pitchFamily="34" charset="0"/>
              </a:endParaRPr>
            </a:p>
          </p:txBody>
        </p:sp>
        <p:sp>
          <p:nvSpPr>
            <p:cNvPr id="84" name="Rectangle 23"/>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85" name="Line 24"/>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86" name="Line 25"/>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87" name="Line 26"/>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88" name="Line 27"/>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89" name="Line 28"/>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90" name="Line 29"/>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91" name="Line 30"/>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92" name="Rectangle 31"/>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93" name="Rectangle 32"/>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94" name="Rectangle 33"/>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95" name="Rectangle 34"/>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96" name="Rectangle 35"/>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grpSp>
      <p:pic>
        <p:nvPicPr>
          <p:cNvPr id="97" name="Picture 36" descr="Ali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25" y="5526524"/>
            <a:ext cx="561975"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37" descr="Bo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3038" y="5431274"/>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9" name="Group 48"/>
          <p:cNvGrpSpPr>
            <a:grpSpLocks/>
          </p:cNvGrpSpPr>
          <p:nvPr/>
        </p:nvGrpSpPr>
        <p:grpSpPr bwMode="auto">
          <a:xfrm>
            <a:off x="4999038" y="5307449"/>
            <a:ext cx="809625" cy="1049338"/>
            <a:chOff x="4296" y="2627"/>
            <a:chExt cx="510" cy="661"/>
          </a:xfrm>
        </p:grpSpPr>
        <p:sp>
          <p:nvSpPr>
            <p:cNvPr id="100" name="Rectangle 49"/>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01" name="Text Box 50"/>
            <p:cNvSpPr txBox="1">
              <a:spLocks noChangeArrowheads="1"/>
            </p:cNvSpPr>
            <p:nvPr/>
          </p:nvSpPr>
          <p:spPr bwMode="auto">
            <a:xfrm>
              <a:off x="4304" y="2627"/>
              <a:ext cx="4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defRPr/>
              </a:pPr>
              <a:r>
                <a:rPr lang="en-US" altLang="en-US" sz="1600" kern="0" dirty="0" smtClean="0">
                  <a:solidFill>
                    <a:srgbClr val="000000"/>
                  </a:solidFill>
                  <a:latin typeface="Arial" panose="020B0604020202020204" pitchFamily="34" charset="0"/>
                </a:rPr>
                <a:t>mail</a:t>
              </a:r>
            </a:p>
            <a:p>
              <a:pPr algn="ctr" eaLnBrk="0" fontAlgn="base" hangingPunct="0">
                <a:lnSpc>
                  <a:spcPct val="100000"/>
                </a:lnSpc>
                <a:spcBef>
                  <a:spcPct val="0"/>
                </a:spcBef>
                <a:spcAft>
                  <a:spcPct val="0"/>
                </a:spcAft>
                <a:buClrTx/>
                <a:buSzTx/>
                <a:buFontTx/>
                <a:buNone/>
                <a:defRPr/>
              </a:pPr>
              <a:r>
                <a:rPr lang="en-US" altLang="en-US" sz="1600" kern="0" dirty="0" smtClean="0">
                  <a:solidFill>
                    <a:srgbClr val="000000"/>
                  </a:solidFill>
                  <a:latin typeface="Arial" panose="020B0604020202020204" pitchFamily="34" charset="0"/>
                </a:rPr>
                <a:t>server</a:t>
              </a:r>
              <a:endParaRPr lang="en-US" altLang="en-US" sz="2400" kern="0" dirty="0" smtClean="0">
                <a:solidFill>
                  <a:srgbClr val="000000"/>
                </a:solidFill>
                <a:latin typeface="Arial" panose="020B0604020202020204" pitchFamily="34" charset="0"/>
              </a:endParaRPr>
            </a:p>
          </p:txBody>
        </p:sp>
        <p:sp>
          <p:nvSpPr>
            <p:cNvPr id="102" name="Rectangle 51"/>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03" name="Line 52"/>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04" name="Line 53"/>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05" name="Line 54"/>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06" name="Line 55"/>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07" name="Line 56"/>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08" name="Line 57"/>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09" name="Line 58"/>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10" name="Rectangle 59"/>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11" name="Rectangle 60"/>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12" name="Rectangle 61"/>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13" name="Rectangle 62"/>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14" name="Rectangle 63"/>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grpSp>
      <p:sp>
        <p:nvSpPr>
          <p:cNvPr id="115" name="Line 69"/>
          <p:cNvSpPr>
            <a:spLocks noChangeShapeType="1"/>
          </p:cNvSpPr>
          <p:nvPr/>
        </p:nvSpPr>
        <p:spPr bwMode="auto">
          <a:xfrm>
            <a:off x="1928813" y="5899587"/>
            <a:ext cx="892175" cy="146050"/>
          </a:xfrm>
          <a:prstGeom prst="line">
            <a:avLst/>
          </a:prstGeom>
          <a:noFill/>
          <a:ln w="1270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16" name="Line 70"/>
          <p:cNvSpPr>
            <a:spLocks noChangeShapeType="1"/>
          </p:cNvSpPr>
          <p:nvPr/>
        </p:nvSpPr>
        <p:spPr bwMode="auto">
          <a:xfrm>
            <a:off x="3614738" y="6034524"/>
            <a:ext cx="1379537" cy="219075"/>
          </a:xfrm>
          <a:prstGeom prst="line">
            <a:avLst/>
          </a:prstGeom>
          <a:noFill/>
          <a:ln w="1270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17" name="Line 71"/>
          <p:cNvSpPr>
            <a:spLocks noChangeShapeType="1"/>
          </p:cNvSpPr>
          <p:nvPr/>
        </p:nvSpPr>
        <p:spPr bwMode="auto">
          <a:xfrm flipV="1">
            <a:off x="5845175" y="5813862"/>
            <a:ext cx="1027113" cy="427037"/>
          </a:xfrm>
          <a:prstGeom prst="line">
            <a:avLst/>
          </a:prstGeom>
          <a:noFill/>
          <a:ln w="12700">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sp>
        <p:nvSpPr>
          <p:cNvPr id="118" name="Oval 72"/>
          <p:cNvSpPr>
            <a:spLocks noChangeArrowheads="1"/>
          </p:cNvSpPr>
          <p:nvPr/>
        </p:nvSpPr>
        <p:spPr bwMode="auto">
          <a:xfrm>
            <a:off x="881062" y="5258919"/>
            <a:ext cx="292100" cy="244475"/>
          </a:xfrm>
          <a:prstGeom prst="ellipse">
            <a:avLst/>
          </a:prstGeom>
          <a:solidFill>
            <a:srgbClr val="FFFFFF"/>
          </a:solidFill>
          <a:ln w="12700">
            <a:solidFill>
              <a:srgbClr val="3333CC"/>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Aft>
                <a:spcPct val="0"/>
              </a:spcAft>
              <a:buClr>
                <a:srgbClr val="3333CC"/>
              </a:buClr>
              <a:buSzPct val="85000"/>
              <a:buFont typeface="ZapfDingbats" charset="2"/>
              <a:buNone/>
              <a:defRPr/>
            </a:pPr>
            <a:r>
              <a:rPr lang="en-US" altLang="en-US" sz="1600" kern="0" dirty="0" smtClean="0">
                <a:solidFill>
                  <a:srgbClr val="000000"/>
                </a:solidFill>
                <a:latin typeface="Arial" panose="020B0604020202020204" pitchFamily="34" charset="0"/>
              </a:rPr>
              <a:t>1</a:t>
            </a:r>
            <a:endParaRPr lang="en-US" altLang="en-US" sz="2400" kern="0" dirty="0" smtClean="0">
              <a:solidFill>
                <a:srgbClr val="000000"/>
              </a:solidFill>
              <a:latin typeface="Arial" panose="020B0604020202020204" pitchFamily="34" charset="0"/>
            </a:endParaRPr>
          </a:p>
        </p:txBody>
      </p:sp>
      <p:sp>
        <p:nvSpPr>
          <p:cNvPr id="119" name="Oval 74"/>
          <p:cNvSpPr>
            <a:spLocks noChangeArrowheads="1"/>
          </p:cNvSpPr>
          <p:nvPr/>
        </p:nvSpPr>
        <p:spPr bwMode="auto">
          <a:xfrm>
            <a:off x="2168525" y="5844024"/>
            <a:ext cx="292100" cy="244475"/>
          </a:xfrm>
          <a:prstGeom prst="ellipse">
            <a:avLst/>
          </a:prstGeom>
          <a:solidFill>
            <a:srgbClr val="FFFFFF"/>
          </a:solidFill>
          <a:ln w="12700">
            <a:solidFill>
              <a:srgbClr val="3333CC"/>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Aft>
                <a:spcPct val="0"/>
              </a:spcAft>
              <a:buClr>
                <a:srgbClr val="3333CC"/>
              </a:buClr>
              <a:buSzPct val="85000"/>
              <a:buFont typeface="ZapfDingbats" charset="2"/>
              <a:buNone/>
              <a:defRPr/>
            </a:pPr>
            <a:r>
              <a:rPr lang="en-US" altLang="en-US" sz="1600" kern="0" smtClean="0">
                <a:solidFill>
                  <a:srgbClr val="000000"/>
                </a:solidFill>
                <a:latin typeface="Arial" panose="020B0604020202020204" pitchFamily="34" charset="0"/>
              </a:rPr>
              <a:t>2</a:t>
            </a:r>
            <a:endParaRPr lang="en-US" altLang="en-US" sz="2400" kern="0" smtClean="0">
              <a:solidFill>
                <a:srgbClr val="000000"/>
              </a:solidFill>
              <a:latin typeface="Arial" panose="020B0604020202020204" pitchFamily="34" charset="0"/>
            </a:endParaRPr>
          </a:p>
        </p:txBody>
      </p:sp>
      <p:sp>
        <p:nvSpPr>
          <p:cNvPr id="120" name="Oval 75"/>
          <p:cNvSpPr>
            <a:spLocks noChangeArrowheads="1"/>
          </p:cNvSpPr>
          <p:nvPr/>
        </p:nvSpPr>
        <p:spPr bwMode="auto">
          <a:xfrm>
            <a:off x="3040063" y="5923399"/>
            <a:ext cx="292100" cy="244475"/>
          </a:xfrm>
          <a:prstGeom prst="ellipse">
            <a:avLst/>
          </a:prstGeom>
          <a:solidFill>
            <a:srgbClr val="FFFFFF"/>
          </a:solidFill>
          <a:ln w="12700">
            <a:solidFill>
              <a:srgbClr val="3333CC"/>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Aft>
                <a:spcPct val="0"/>
              </a:spcAft>
              <a:buClr>
                <a:srgbClr val="3333CC"/>
              </a:buClr>
              <a:buSzPct val="85000"/>
              <a:buFont typeface="ZapfDingbats" charset="2"/>
              <a:buNone/>
              <a:defRPr/>
            </a:pPr>
            <a:r>
              <a:rPr lang="en-US" altLang="en-US" sz="1600" kern="0" smtClean="0">
                <a:solidFill>
                  <a:srgbClr val="000000"/>
                </a:solidFill>
                <a:latin typeface="Arial" panose="020B0604020202020204" pitchFamily="34" charset="0"/>
              </a:rPr>
              <a:t>3</a:t>
            </a:r>
            <a:endParaRPr lang="en-US" altLang="en-US" sz="2400" kern="0" smtClean="0">
              <a:solidFill>
                <a:srgbClr val="000000"/>
              </a:solidFill>
              <a:latin typeface="Arial" panose="020B0604020202020204" pitchFamily="34" charset="0"/>
            </a:endParaRPr>
          </a:p>
        </p:txBody>
      </p:sp>
      <p:sp>
        <p:nvSpPr>
          <p:cNvPr id="121" name="Oval 76"/>
          <p:cNvSpPr>
            <a:spLocks noChangeArrowheads="1"/>
          </p:cNvSpPr>
          <p:nvPr/>
        </p:nvSpPr>
        <p:spPr bwMode="auto">
          <a:xfrm>
            <a:off x="4151313" y="6009124"/>
            <a:ext cx="292100" cy="244475"/>
          </a:xfrm>
          <a:prstGeom prst="ellipse">
            <a:avLst/>
          </a:prstGeom>
          <a:solidFill>
            <a:srgbClr val="FFFFFF"/>
          </a:solidFill>
          <a:ln w="12700">
            <a:solidFill>
              <a:srgbClr val="3333CC"/>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Aft>
                <a:spcPct val="0"/>
              </a:spcAft>
              <a:buClr>
                <a:srgbClr val="3333CC"/>
              </a:buClr>
              <a:buSzPct val="85000"/>
              <a:buFont typeface="ZapfDingbats" charset="2"/>
              <a:buNone/>
              <a:defRPr/>
            </a:pPr>
            <a:r>
              <a:rPr lang="en-US" altLang="en-US" sz="1600" kern="0" smtClean="0">
                <a:solidFill>
                  <a:srgbClr val="000000"/>
                </a:solidFill>
                <a:latin typeface="Arial" panose="020B0604020202020204" pitchFamily="34" charset="0"/>
              </a:rPr>
              <a:t>4</a:t>
            </a:r>
            <a:endParaRPr lang="en-US" altLang="en-US" sz="2400" kern="0" smtClean="0">
              <a:solidFill>
                <a:srgbClr val="000000"/>
              </a:solidFill>
              <a:latin typeface="Arial" panose="020B0604020202020204" pitchFamily="34" charset="0"/>
            </a:endParaRPr>
          </a:p>
        </p:txBody>
      </p:sp>
      <p:sp>
        <p:nvSpPr>
          <p:cNvPr id="122" name="Oval 77"/>
          <p:cNvSpPr>
            <a:spLocks noChangeArrowheads="1"/>
          </p:cNvSpPr>
          <p:nvPr/>
        </p:nvSpPr>
        <p:spPr bwMode="auto">
          <a:xfrm>
            <a:off x="5256213" y="6340912"/>
            <a:ext cx="292100" cy="244475"/>
          </a:xfrm>
          <a:prstGeom prst="ellipse">
            <a:avLst/>
          </a:prstGeom>
          <a:solidFill>
            <a:srgbClr val="FFFFFF"/>
          </a:solidFill>
          <a:ln w="12700">
            <a:solidFill>
              <a:srgbClr val="3333CC"/>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Aft>
                <a:spcPct val="0"/>
              </a:spcAft>
              <a:buClr>
                <a:srgbClr val="3333CC"/>
              </a:buClr>
              <a:buSzPct val="85000"/>
              <a:buFont typeface="ZapfDingbats" charset="2"/>
              <a:buNone/>
              <a:defRPr/>
            </a:pPr>
            <a:r>
              <a:rPr lang="en-US" altLang="en-US" sz="1600" kern="0" smtClean="0">
                <a:solidFill>
                  <a:srgbClr val="000000"/>
                </a:solidFill>
                <a:latin typeface="Arial" panose="020B0604020202020204" pitchFamily="34" charset="0"/>
              </a:rPr>
              <a:t>5</a:t>
            </a:r>
            <a:endParaRPr lang="en-US" altLang="en-US" sz="2400" kern="0" smtClean="0">
              <a:solidFill>
                <a:srgbClr val="000000"/>
              </a:solidFill>
              <a:latin typeface="Arial" panose="020B0604020202020204" pitchFamily="34" charset="0"/>
            </a:endParaRPr>
          </a:p>
        </p:txBody>
      </p:sp>
      <p:sp>
        <p:nvSpPr>
          <p:cNvPr id="123" name="Oval 78"/>
          <p:cNvSpPr>
            <a:spLocks noChangeArrowheads="1"/>
          </p:cNvSpPr>
          <p:nvPr/>
        </p:nvSpPr>
        <p:spPr bwMode="auto">
          <a:xfrm>
            <a:off x="6178550" y="5910699"/>
            <a:ext cx="292100" cy="244475"/>
          </a:xfrm>
          <a:prstGeom prst="ellipse">
            <a:avLst/>
          </a:prstGeom>
          <a:solidFill>
            <a:srgbClr val="FFFFFF"/>
          </a:solidFill>
          <a:ln w="12700">
            <a:solidFill>
              <a:srgbClr val="3333CC"/>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Aft>
                <a:spcPct val="0"/>
              </a:spcAft>
              <a:buClr>
                <a:srgbClr val="3333CC"/>
              </a:buClr>
              <a:buSzPct val="85000"/>
              <a:buFont typeface="ZapfDingbats" charset="2"/>
              <a:buNone/>
              <a:defRPr/>
            </a:pPr>
            <a:r>
              <a:rPr lang="en-US" altLang="en-US" sz="1600" kern="0" smtClean="0">
                <a:solidFill>
                  <a:srgbClr val="000000"/>
                </a:solidFill>
                <a:latin typeface="Arial" panose="020B0604020202020204" pitchFamily="34" charset="0"/>
              </a:rPr>
              <a:t>6</a:t>
            </a:r>
            <a:endParaRPr lang="en-US" altLang="en-US" sz="2400" kern="0" smtClean="0">
              <a:solidFill>
                <a:srgbClr val="000000"/>
              </a:solidFill>
              <a:latin typeface="Arial" panose="020B0604020202020204" pitchFamily="34" charset="0"/>
            </a:endParaRPr>
          </a:p>
        </p:txBody>
      </p:sp>
      <p:sp>
        <p:nvSpPr>
          <p:cNvPr id="124" name="Text Box 95"/>
          <p:cNvSpPr txBox="1">
            <a:spLocks noChangeArrowheads="1"/>
          </p:cNvSpPr>
          <p:nvPr/>
        </p:nvSpPr>
        <p:spPr bwMode="auto">
          <a:xfrm>
            <a:off x="2324100" y="6474262"/>
            <a:ext cx="1819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pPr>
            <a:r>
              <a:rPr lang="en-US" altLang="en-US" sz="1600" smtClean="0">
                <a:solidFill>
                  <a:srgbClr val="000000"/>
                </a:solidFill>
                <a:latin typeface="Arial" panose="020B0604020202020204" pitchFamily="34" charset="0"/>
              </a:rPr>
              <a:t>Alice</a:t>
            </a:r>
            <a:r>
              <a:rPr lang="ja-JP" altLang="en-US" sz="1600" smtClean="0">
                <a:solidFill>
                  <a:srgbClr val="000000"/>
                </a:solidFill>
                <a:latin typeface="Arial" panose="020B0604020202020204" pitchFamily="34" charset="0"/>
              </a:rPr>
              <a:t>’</a:t>
            </a:r>
            <a:r>
              <a:rPr lang="en-US" altLang="ja-JP" sz="1600" smtClean="0">
                <a:solidFill>
                  <a:srgbClr val="000000"/>
                </a:solidFill>
                <a:latin typeface="Arial" panose="020B0604020202020204" pitchFamily="34" charset="0"/>
              </a:rPr>
              <a:t>s mail server</a:t>
            </a:r>
            <a:endParaRPr lang="en-US" altLang="en-US" sz="1600" smtClean="0">
              <a:solidFill>
                <a:srgbClr val="000000"/>
              </a:solidFill>
              <a:latin typeface="Arial" panose="020B0604020202020204" pitchFamily="34" charset="0"/>
            </a:endParaRPr>
          </a:p>
        </p:txBody>
      </p:sp>
      <p:sp>
        <p:nvSpPr>
          <p:cNvPr id="125" name="Text Box 96"/>
          <p:cNvSpPr txBox="1">
            <a:spLocks noChangeArrowheads="1"/>
          </p:cNvSpPr>
          <p:nvPr/>
        </p:nvSpPr>
        <p:spPr bwMode="auto">
          <a:xfrm>
            <a:off x="4598988" y="6537762"/>
            <a:ext cx="17414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pPr>
            <a:r>
              <a:rPr lang="en-US" altLang="en-US" sz="1600" smtClean="0">
                <a:solidFill>
                  <a:srgbClr val="000000"/>
                </a:solidFill>
                <a:latin typeface="Arial" panose="020B0604020202020204" pitchFamily="34" charset="0"/>
              </a:rPr>
              <a:t>Bob</a:t>
            </a:r>
            <a:r>
              <a:rPr lang="ja-JP" altLang="en-US" sz="1600" smtClean="0">
                <a:solidFill>
                  <a:srgbClr val="000000"/>
                </a:solidFill>
                <a:latin typeface="Arial" panose="020B0604020202020204" pitchFamily="34" charset="0"/>
              </a:rPr>
              <a:t>’</a:t>
            </a:r>
            <a:r>
              <a:rPr lang="en-US" altLang="ja-JP" sz="1600" smtClean="0">
                <a:solidFill>
                  <a:srgbClr val="000000"/>
                </a:solidFill>
                <a:latin typeface="Arial" panose="020B0604020202020204" pitchFamily="34" charset="0"/>
              </a:rPr>
              <a:t>s mail server</a:t>
            </a:r>
            <a:endParaRPr lang="en-US" altLang="en-US" sz="1600" smtClean="0">
              <a:solidFill>
                <a:srgbClr val="000000"/>
              </a:solidFill>
              <a:latin typeface="Arial" panose="020B0604020202020204" pitchFamily="34" charset="0"/>
            </a:endParaRPr>
          </a:p>
        </p:txBody>
      </p:sp>
      <p:grpSp>
        <p:nvGrpSpPr>
          <p:cNvPr id="126" name="Group 169"/>
          <p:cNvGrpSpPr>
            <a:grpSpLocks/>
          </p:cNvGrpSpPr>
          <p:nvPr/>
        </p:nvGrpSpPr>
        <p:grpSpPr bwMode="auto">
          <a:xfrm>
            <a:off x="6672263" y="5213787"/>
            <a:ext cx="912812" cy="1054100"/>
            <a:chOff x="3574" y="550"/>
            <a:chExt cx="575" cy="664"/>
          </a:xfrm>
        </p:grpSpPr>
        <p:grpSp>
          <p:nvGrpSpPr>
            <p:cNvPr id="127" name="Group 170"/>
            <p:cNvGrpSpPr>
              <a:grpSpLocks/>
            </p:cNvGrpSpPr>
            <p:nvPr/>
          </p:nvGrpSpPr>
          <p:grpSpPr bwMode="auto">
            <a:xfrm>
              <a:off x="3588" y="692"/>
              <a:ext cx="561" cy="522"/>
              <a:chOff x="-44" y="1473"/>
              <a:chExt cx="981" cy="1105"/>
            </a:xfrm>
          </p:grpSpPr>
          <p:pic>
            <p:nvPicPr>
              <p:cNvPr id="130" name="Picture 17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Freeform 172"/>
              <p:cNvSpPr>
                <a:spLocks/>
              </p:cNvSpPr>
              <p:nvPr/>
            </p:nvSpPr>
            <p:spPr bwMode="auto">
              <a:xfrm flipH="1">
                <a:off x="374" y="1579"/>
                <a:ext cx="477" cy="506"/>
              </a:xfrm>
              <a:custGeom>
                <a:avLst/>
                <a:gdLst>
                  <a:gd name="T0" fmla="*/ 0 w 356"/>
                  <a:gd name="T1" fmla="*/ 0 h 368"/>
                  <a:gd name="T2" fmla="*/ 77884 w 356"/>
                  <a:gd name="T3" fmla="*/ 5996 h 368"/>
                  <a:gd name="T4" fmla="*/ 92393 w 356"/>
                  <a:gd name="T5" fmla="*/ 124961 h 368"/>
                  <a:gd name="T6" fmla="*/ 20362 w 356"/>
                  <a:gd name="T7" fmla="*/ 15627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eaLnBrk="0" fontAlgn="base" hangingPunct="0">
                  <a:spcBef>
                    <a:spcPct val="0"/>
                  </a:spcBef>
                  <a:spcAft>
                    <a:spcPct val="0"/>
                  </a:spcAft>
                  <a:defRPr/>
                </a:pPr>
                <a:endParaRPr lang="en-GB" sz="2000" kern="0" smtClean="0">
                  <a:solidFill>
                    <a:srgbClr val="000000"/>
                  </a:solidFill>
                  <a:latin typeface="Arial" panose="020B0604020202020204" pitchFamily="34" charset="0"/>
                  <a:ea typeface="ＭＳ Ｐゴシック" panose="020B0600070205080204" pitchFamily="34" charset="-128"/>
                </a:endParaRPr>
              </a:p>
            </p:txBody>
          </p:sp>
        </p:grpSp>
        <p:sp>
          <p:nvSpPr>
            <p:cNvPr id="128" name="Rectangle 115"/>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Aft>
                  <a:spcPct val="0"/>
                </a:spcAft>
                <a:buClr>
                  <a:srgbClr val="3333CC"/>
                </a:buClr>
                <a:buSzPct val="85000"/>
                <a:buFont typeface="ZapfDingbats" charset="2"/>
                <a:buNone/>
                <a:defRPr/>
              </a:pPr>
              <a:endParaRPr lang="en-US" altLang="en-US" sz="2400" kern="0" smtClean="0">
                <a:solidFill>
                  <a:srgbClr val="000000"/>
                </a:solidFill>
                <a:latin typeface="Arial" panose="020B0604020202020204" pitchFamily="34" charset="0"/>
              </a:endParaRPr>
            </a:p>
          </p:txBody>
        </p:sp>
        <p:sp>
          <p:nvSpPr>
            <p:cNvPr id="129" name="Text Box 116"/>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user</a:t>
              </a:r>
            </a:p>
            <a:p>
              <a:pPr algn="ctr" eaLnBrk="0" fontAlgn="base" hangingPunct="0">
                <a:lnSpc>
                  <a:spcPct val="100000"/>
                </a:lnSpc>
                <a:spcBef>
                  <a:spcPct val="0"/>
                </a:spcBef>
                <a:spcAft>
                  <a:spcPct val="0"/>
                </a:spcAft>
                <a:buClrTx/>
                <a:buSzTx/>
                <a:buFontTx/>
                <a:buNone/>
                <a:defRPr/>
              </a:pPr>
              <a:r>
                <a:rPr lang="en-US" altLang="en-US" sz="1600" kern="0" smtClean="0">
                  <a:solidFill>
                    <a:srgbClr val="000000"/>
                  </a:solidFill>
                  <a:latin typeface="Arial" panose="020B0604020202020204" pitchFamily="34" charset="0"/>
                </a:rPr>
                <a:t>agent</a:t>
              </a:r>
              <a:endParaRPr lang="en-US" altLang="en-US" sz="2400" kern="0" smtClean="0">
                <a:solidFill>
                  <a:srgbClr val="000000"/>
                </a:solidFill>
                <a:latin typeface="Arial" panose="020B0604020202020204" pitchFamily="34" charset="0"/>
              </a:endParaRPr>
            </a:p>
          </p:txBody>
        </p:sp>
      </p:grpSp>
      <p:sp>
        <p:nvSpPr>
          <p:cNvPr id="13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ysClr val="windowText" lastClr="000000"/>
                </a:solidFill>
                <a:effectLst/>
                <a:uLnTx/>
                <a:uFillTx/>
                <a:latin typeface="Calibri"/>
                <a:ea typeface="+mj-ea"/>
                <a:cs typeface="+mj-cs"/>
              </a:rPr>
              <a:t>Application Layer Q2</a:t>
            </a:r>
            <a:endParaRPr kumimoji="0" lang="en-GB" sz="4400" b="0" i="0" u="none" strike="noStrike" kern="1200" cap="none" spc="0" normalizeH="0" baseline="0" noProof="0" dirty="0">
              <a:ln>
                <a:noFill/>
              </a:ln>
              <a:solidFill>
                <a:sysClr val="windowText" lastClr="000000"/>
              </a:solidFill>
              <a:effectLst/>
              <a:uLnTx/>
              <a:uFillTx/>
              <a:latin typeface="Calibri"/>
              <a:ea typeface="+mj-ea"/>
              <a:cs typeface="+mj-cs"/>
            </a:endParaRPr>
          </a:p>
        </p:txBody>
      </p:sp>
    </p:spTree>
    <p:extLst>
      <p:ext uri="{BB962C8B-B14F-4D97-AF65-F5344CB8AC3E}">
        <p14:creationId xmlns:p14="http://schemas.microsoft.com/office/powerpoint/2010/main" val="11299794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05607" y="2060848"/>
            <a:ext cx="7532786" cy="3168352"/>
          </a:xfrm>
          <a:prstGeom prst="rect">
            <a:avLst/>
          </a:prstGeom>
        </p:spPr>
      </p:pic>
      <p:sp>
        <p:nvSpPr>
          <p:cNvPr id="5" name="Text Box 51"/>
          <p:cNvSpPr txBox="1">
            <a:spLocks noChangeArrowheads="1"/>
          </p:cNvSpPr>
          <p:nvPr/>
        </p:nvSpPr>
        <p:spPr bwMode="auto">
          <a:xfrm>
            <a:off x="1259632" y="5437593"/>
            <a:ext cx="56598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b="1" dirty="0" smtClean="0">
                <a:solidFill>
                  <a:srgbClr val="00B0F0"/>
                </a:solidFill>
                <a:latin typeface="Arial" panose="020B0604020202020204" pitchFamily="34" charset="0"/>
              </a:rPr>
              <a:t>Figure 2.15</a:t>
            </a:r>
            <a:r>
              <a:rPr lang="en-US" altLang="en-US" sz="1600" dirty="0" smtClean="0">
                <a:latin typeface="Arial" panose="020B0604020202020204" pitchFamily="34" charset="0"/>
              </a:rPr>
              <a:t> Alice sends a message to Bob</a:t>
            </a:r>
            <a:endParaRPr lang="en-US" altLang="en-US" sz="1600" dirty="0">
              <a:latin typeface="Arial" panose="020B0604020202020204" pitchFamily="34" charset="0"/>
            </a:endParaRPr>
          </a:p>
        </p:txBody>
      </p:sp>
      <p:sp>
        <p:nvSpPr>
          <p:cNvPr id="6" name="Oval 5"/>
          <p:cNvSpPr/>
          <p:nvPr/>
        </p:nvSpPr>
        <p:spPr>
          <a:xfrm>
            <a:off x="1949128" y="4628391"/>
            <a:ext cx="1656184" cy="47213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1619672" y="5375242"/>
            <a:ext cx="1656184" cy="47213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Box 51"/>
          <p:cNvSpPr txBox="1">
            <a:spLocks noChangeArrowheads="1"/>
          </p:cNvSpPr>
          <p:nvPr/>
        </p:nvSpPr>
        <p:spPr bwMode="auto">
          <a:xfrm>
            <a:off x="489372" y="5872410"/>
            <a:ext cx="20231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b="1" dirty="0" smtClean="0">
                <a:solidFill>
                  <a:srgbClr val="00B050"/>
                </a:solidFill>
                <a:latin typeface="Arial" panose="020B0604020202020204" pitchFamily="34" charset="0"/>
              </a:rPr>
              <a:t>Seventh edition</a:t>
            </a:r>
            <a:endParaRPr lang="en-US" altLang="en-US" sz="1600" b="1" dirty="0">
              <a:solidFill>
                <a:srgbClr val="00B050"/>
              </a:solidFill>
              <a:latin typeface="Arial" panose="020B0604020202020204" pitchFamily="34" charset="0"/>
            </a:endParaRPr>
          </a:p>
        </p:txBody>
      </p:sp>
      <p:sp>
        <p:nvSpPr>
          <p:cNvPr id="9" name="Text Box 51"/>
          <p:cNvSpPr txBox="1">
            <a:spLocks noChangeArrowheads="1"/>
          </p:cNvSpPr>
          <p:nvPr/>
        </p:nvSpPr>
        <p:spPr bwMode="auto">
          <a:xfrm>
            <a:off x="248072" y="4866173"/>
            <a:ext cx="20231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b="1" dirty="0" smtClean="0">
                <a:solidFill>
                  <a:srgbClr val="C00000"/>
                </a:solidFill>
                <a:latin typeface="Arial" panose="020B0604020202020204" pitchFamily="34" charset="0"/>
              </a:rPr>
              <a:t>Sixth edition</a:t>
            </a:r>
            <a:endParaRPr lang="en-US" altLang="en-US" sz="1600" b="1" dirty="0">
              <a:solidFill>
                <a:srgbClr val="C00000"/>
              </a:solidFill>
              <a:latin typeface="Arial" panose="020B0604020202020204" pitchFamily="34" charset="0"/>
            </a:endParaRPr>
          </a:p>
        </p:txBody>
      </p:sp>
      <p:sp>
        <p:nvSpPr>
          <p:cNvPr id="10"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400" b="0" i="0" u="none" strike="noStrike" kern="1200" cap="none" spc="0" normalizeH="0" baseline="0" noProof="0" dirty="0" smtClean="0">
                <a:ln>
                  <a:noFill/>
                </a:ln>
                <a:solidFill>
                  <a:sysClr val="windowText" lastClr="000000"/>
                </a:solidFill>
                <a:effectLst/>
                <a:uLnTx/>
                <a:uFillTx/>
                <a:latin typeface="Calibri" panose="020F0502020204030204" pitchFamily="34" charset="0"/>
              </a:rPr>
              <a:t>Application Layer Q2</a:t>
            </a:r>
            <a:endParaRPr kumimoji="0" lang="en-GB" sz="4400" b="0" i="0" u="none" strike="noStrike" kern="1200" cap="none" spc="0" normalizeH="0" baseline="0" noProof="0" dirty="0">
              <a:ln>
                <a:noFill/>
              </a:ln>
              <a:solidFill>
                <a:sysClr val="windowText" lastClr="000000"/>
              </a:solidFill>
              <a:effectLst/>
              <a:uLnTx/>
              <a:uFillTx/>
              <a:latin typeface="Calibri" panose="020F0502020204030204" pitchFamily="34" charset="0"/>
            </a:endParaRPr>
          </a:p>
        </p:txBody>
      </p:sp>
    </p:spTree>
    <p:extLst>
      <p:ext uri="{BB962C8B-B14F-4D97-AF65-F5344CB8AC3E}">
        <p14:creationId xmlns:p14="http://schemas.microsoft.com/office/powerpoint/2010/main" val="239196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Application Layer </a:t>
            </a:r>
            <a:r>
              <a:rPr lang="en-GB" dirty="0" smtClean="0"/>
              <a:t>Q2</a:t>
            </a:r>
            <a:endParaRPr lang="en-GB" dirty="0"/>
          </a:p>
        </p:txBody>
      </p:sp>
      <p:sp>
        <p:nvSpPr>
          <p:cNvPr id="3" name="Content Placeholder 2"/>
          <p:cNvSpPr>
            <a:spLocks noGrp="1"/>
          </p:cNvSpPr>
          <p:nvPr>
            <p:ph idx="1"/>
          </p:nvPr>
        </p:nvSpPr>
        <p:spPr>
          <a:xfrm>
            <a:off x="457200" y="1600200"/>
            <a:ext cx="8229600" cy="5141168"/>
          </a:xfrm>
        </p:spPr>
        <p:txBody>
          <a:bodyPr>
            <a:noAutofit/>
          </a:bodyPr>
          <a:lstStyle/>
          <a:p>
            <a:pPr marL="0" indent="0">
              <a:buClr>
                <a:srgbClr val="C00000"/>
              </a:buClr>
              <a:buNone/>
            </a:pPr>
            <a:r>
              <a:rPr lang="pt-BR" sz="2400" b="1" dirty="0" smtClean="0"/>
              <a:t>SMTP phases of transferring a message</a:t>
            </a:r>
            <a:endParaRPr lang="en-GB" sz="2400" b="1" dirty="0" smtClean="0"/>
          </a:p>
          <a:p>
            <a:pPr>
              <a:buClr>
                <a:srgbClr val="C00000"/>
              </a:buClr>
              <a:buFont typeface="Wingdings" panose="05000000000000000000" pitchFamily="2" charset="2"/>
              <a:buChar char="§"/>
            </a:pPr>
            <a:r>
              <a:rPr lang="en-GB" sz="2400" dirty="0"/>
              <a:t>handshaking (greeting</a:t>
            </a:r>
            <a:r>
              <a:rPr lang="en-GB" sz="2400" dirty="0" smtClean="0"/>
              <a:t>)</a:t>
            </a:r>
          </a:p>
          <a:p>
            <a:pPr lvl="1">
              <a:buClr>
                <a:srgbClr val="C00000"/>
              </a:buClr>
              <a:buFont typeface="Wingdings" panose="05000000000000000000" pitchFamily="2" charset="2"/>
              <a:buChar char="§"/>
            </a:pPr>
            <a:r>
              <a:rPr lang="en-GB" sz="2000" dirty="0" smtClean="0"/>
              <a:t>e.g. HELO, MAIL FROM, RCPT TO</a:t>
            </a:r>
            <a:endParaRPr lang="en-GB" sz="2000" dirty="0"/>
          </a:p>
          <a:p>
            <a:pPr>
              <a:buClr>
                <a:srgbClr val="C00000"/>
              </a:buClr>
              <a:buFont typeface="Wingdings" panose="05000000000000000000" pitchFamily="2" charset="2"/>
              <a:buChar char="§"/>
            </a:pPr>
            <a:r>
              <a:rPr lang="en-GB" sz="2400" dirty="0"/>
              <a:t>transfer of </a:t>
            </a:r>
            <a:r>
              <a:rPr lang="en-GB" sz="2400" dirty="0" smtClean="0"/>
              <a:t>messages</a:t>
            </a:r>
          </a:p>
          <a:p>
            <a:pPr lvl="1">
              <a:buClr>
                <a:srgbClr val="C00000"/>
              </a:buClr>
              <a:buFont typeface="Wingdings" panose="05000000000000000000" pitchFamily="2" charset="2"/>
              <a:buChar char="§"/>
            </a:pPr>
            <a:r>
              <a:rPr lang="en-GB" sz="2000" dirty="0" smtClean="0"/>
              <a:t>DATA, how end of messages is indicated?</a:t>
            </a:r>
            <a:endParaRPr lang="en-GB" sz="2000" dirty="0"/>
          </a:p>
          <a:p>
            <a:pPr>
              <a:buClr>
                <a:srgbClr val="C00000"/>
              </a:buClr>
              <a:buFont typeface="Wingdings" panose="05000000000000000000" pitchFamily="2" charset="2"/>
              <a:buChar char="§"/>
            </a:pPr>
            <a:r>
              <a:rPr lang="en-GB" sz="2400" dirty="0" smtClean="0"/>
              <a:t>Closure</a:t>
            </a:r>
          </a:p>
          <a:p>
            <a:pPr lvl="1">
              <a:buClr>
                <a:srgbClr val="C00000"/>
              </a:buClr>
              <a:buFont typeface="Wingdings" panose="05000000000000000000" pitchFamily="2" charset="2"/>
              <a:buChar char="§"/>
            </a:pPr>
            <a:r>
              <a:rPr lang="en-GB" sz="2000" dirty="0" smtClean="0"/>
              <a:t>QUIT</a:t>
            </a:r>
            <a:endParaRPr lang="en-GB" sz="2000" dirty="0"/>
          </a:p>
        </p:txBody>
      </p:sp>
    </p:spTree>
    <p:extLst>
      <p:ext uri="{BB962C8B-B14F-4D97-AF65-F5344CB8AC3E}">
        <p14:creationId xmlns:p14="http://schemas.microsoft.com/office/powerpoint/2010/main" val="18526451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Transport Layer Q1</a:t>
            </a:r>
            <a:endParaRPr lang="en-GB" dirty="0"/>
          </a:p>
        </p:txBody>
      </p:sp>
      <p:sp>
        <p:nvSpPr>
          <p:cNvPr id="3" name="Content Placeholder 2"/>
          <p:cNvSpPr>
            <a:spLocks noGrp="1"/>
          </p:cNvSpPr>
          <p:nvPr>
            <p:ph idx="1"/>
          </p:nvPr>
        </p:nvSpPr>
        <p:spPr>
          <a:xfrm>
            <a:off x="457200" y="1600200"/>
            <a:ext cx="8229600" cy="5257800"/>
          </a:xfrm>
        </p:spPr>
        <p:txBody>
          <a:bodyPr>
            <a:noAutofit/>
          </a:bodyPr>
          <a:lstStyle/>
          <a:p>
            <a:pPr marL="0" lvl="0" indent="0">
              <a:buNone/>
            </a:pPr>
            <a:r>
              <a:rPr lang="en-GB" sz="2400" dirty="0" smtClean="0"/>
              <a:t>“Define </a:t>
            </a:r>
            <a:r>
              <a:rPr lang="en-GB" sz="2400" dirty="0"/>
              <a:t>Multiplexing and </a:t>
            </a:r>
            <a:r>
              <a:rPr lang="en-GB" sz="2400" dirty="0" err="1"/>
              <a:t>Demultiplexing</a:t>
            </a:r>
            <a:r>
              <a:rPr lang="en-GB" sz="2400" dirty="0"/>
              <a:t> in the Transport </a:t>
            </a:r>
            <a:r>
              <a:rPr lang="en-GB" sz="2400" dirty="0" smtClean="0"/>
              <a:t>Layer. Discuss </a:t>
            </a:r>
            <a:r>
              <a:rPr lang="en-GB" sz="2400" dirty="0"/>
              <a:t>how </a:t>
            </a:r>
            <a:r>
              <a:rPr lang="en-GB" sz="2400" dirty="0" smtClean="0"/>
              <a:t>Transport </a:t>
            </a:r>
            <a:r>
              <a:rPr lang="en-GB" sz="2400" dirty="0"/>
              <a:t>Layer </a:t>
            </a:r>
            <a:r>
              <a:rPr lang="en-GB" sz="2400" dirty="0" smtClean="0"/>
              <a:t>segments are sent and received in connectionless and connection-oriented protocols.”  </a:t>
            </a:r>
            <a:endParaRPr lang="en-GB" sz="2400" dirty="0"/>
          </a:p>
          <a:p>
            <a:pPr marL="0" indent="0">
              <a:buNone/>
            </a:pPr>
            <a:endParaRPr lang="en-GB" sz="2400" dirty="0" smtClean="0"/>
          </a:p>
          <a:p>
            <a:pPr marL="0" indent="0">
              <a:buNone/>
            </a:pPr>
            <a:r>
              <a:rPr lang="en-GB" sz="2400" i="1" dirty="0" smtClean="0"/>
              <a:t>Refer to Computer Networking book…</a:t>
            </a:r>
          </a:p>
          <a:p>
            <a:pPr marL="0" lvl="1" indent="0">
              <a:buNone/>
            </a:pPr>
            <a:r>
              <a:rPr lang="en-GB" sz="2000" i="1" dirty="0" smtClean="0"/>
              <a:t>3.2 (Multiplexing and </a:t>
            </a:r>
            <a:r>
              <a:rPr lang="en-GB" sz="2000" i="1" dirty="0" err="1" smtClean="0"/>
              <a:t>Demultiplexing</a:t>
            </a:r>
            <a:r>
              <a:rPr lang="en-GB" sz="2000" i="1" dirty="0" smtClean="0"/>
              <a:t>) [p. 221]</a:t>
            </a:r>
          </a:p>
          <a:p>
            <a:pPr marL="457200" lvl="1" indent="-457200">
              <a:buClr>
                <a:srgbClr val="C00000"/>
              </a:buClr>
              <a:buFont typeface="Arial" panose="020B0604020202020204" pitchFamily="34" charset="0"/>
              <a:buChar char="•"/>
            </a:pPr>
            <a:endParaRPr lang="en-GB" sz="2000" i="1" dirty="0" smtClean="0"/>
          </a:p>
          <a:p>
            <a:pPr marL="457200" lvl="1" indent="-457200">
              <a:buClr>
                <a:srgbClr val="C00000"/>
              </a:buClr>
              <a:buFont typeface="Arial" panose="020B0604020202020204" pitchFamily="34" charset="0"/>
              <a:buChar char="•"/>
            </a:pPr>
            <a:r>
              <a:rPr lang="en-GB" sz="2000" i="1" dirty="0" smtClean="0"/>
              <a:t>Read also</a:t>
            </a:r>
          </a:p>
          <a:p>
            <a:pPr marL="857250" lvl="2" indent="-457200">
              <a:buClr>
                <a:srgbClr val="C00000"/>
              </a:buClr>
            </a:pPr>
            <a:r>
              <a:rPr lang="en-GB" sz="1600" i="1" dirty="0" smtClean="0"/>
              <a:t>3.1 (Introduction and Transport Layer Services) [p. 216]</a:t>
            </a:r>
          </a:p>
          <a:p>
            <a:pPr marL="457200" lvl="1" indent="-457200">
              <a:buClr>
                <a:srgbClr val="C00000"/>
              </a:buClr>
              <a:buFont typeface="Arial" panose="020B0604020202020204" pitchFamily="34" charset="0"/>
              <a:buChar char="•"/>
            </a:pPr>
            <a:endParaRPr lang="en-GB" sz="2000" i="1" dirty="0" smtClean="0"/>
          </a:p>
          <a:p>
            <a:pPr marL="457200" lvl="1" indent="-457200">
              <a:buClr>
                <a:srgbClr val="C00000"/>
              </a:buClr>
              <a:buFont typeface="Arial" panose="020B0604020202020204" pitchFamily="34" charset="0"/>
              <a:buChar char="•"/>
            </a:pPr>
            <a:endParaRPr lang="en-GB" sz="2000" dirty="0" smtClean="0"/>
          </a:p>
          <a:p>
            <a:pPr marL="457200" lvl="1" indent="-457200">
              <a:buClr>
                <a:srgbClr val="C00000"/>
              </a:buClr>
              <a:buFont typeface="Arial" panose="020B0604020202020204" pitchFamily="34" charset="0"/>
              <a:buChar char="•"/>
            </a:pPr>
            <a:endParaRPr lang="en-GB" sz="2000" dirty="0"/>
          </a:p>
          <a:p>
            <a:pPr marL="457200" lvl="1" indent="-457200">
              <a:buClr>
                <a:srgbClr val="C00000"/>
              </a:buClr>
              <a:buFont typeface="Arial" panose="020B0604020202020204" pitchFamily="34" charset="0"/>
              <a:buChar char="•"/>
            </a:pPr>
            <a:r>
              <a:rPr lang="en-GB" sz="2000" dirty="0" smtClean="0"/>
              <a:t>discussed </a:t>
            </a:r>
            <a:r>
              <a:rPr lang="en-GB" sz="2000" dirty="0"/>
              <a:t>in </a:t>
            </a:r>
            <a:r>
              <a:rPr lang="en-GB" sz="2000" dirty="0" smtClean="0"/>
              <a:t>“Transport layer I”</a:t>
            </a:r>
            <a:endParaRPr lang="en-GB" sz="2000" i="1" dirty="0" smtClean="0"/>
          </a:p>
          <a:p>
            <a:pPr marL="0" lvl="1" indent="0">
              <a:buNone/>
            </a:pPr>
            <a:endParaRPr lang="en-GB" sz="2000" i="1" dirty="0" smtClean="0"/>
          </a:p>
          <a:p>
            <a:pPr marL="0" lvl="1" indent="0">
              <a:buNone/>
            </a:pPr>
            <a:endParaRPr lang="en-GB" sz="1800" dirty="0" smtClean="0"/>
          </a:p>
          <a:p>
            <a:pPr marL="0" lvl="1" indent="0">
              <a:buNone/>
            </a:pPr>
            <a:endParaRPr lang="en-GB" sz="2000" dirty="0" smtClean="0"/>
          </a:p>
          <a:p>
            <a:endParaRPr lang="en-GB" sz="2400" dirty="0"/>
          </a:p>
        </p:txBody>
      </p:sp>
      <p:pic>
        <p:nvPicPr>
          <p:cNvPr id="4" name="Picture 3"/>
          <p:cNvPicPr>
            <a:picLocks noChangeAspect="1"/>
          </p:cNvPicPr>
          <p:nvPr/>
        </p:nvPicPr>
        <p:blipFill>
          <a:blip r:embed="rId3"/>
          <a:stretch>
            <a:fillRect/>
          </a:stretch>
        </p:blipFill>
        <p:spPr>
          <a:xfrm>
            <a:off x="7236296" y="3249019"/>
            <a:ext cx="1582044" cy="1960161"/>
          </a:xfrm>
          <a:prstGeom prst="rect">
            <a:avLst/>
          </a:prstGeom>
        </p:spPr>
      </p:pic>
      <p:pic>
        <p:nvPicPr>
          <p:cNvPr id="8" name="Picture 7"/>
          <p:cNvPicPr>
            <a:picLocks noChangeAspect="1"/>
          </p:cNvPicPr>
          <p:nvPr/>
        </p:nvPicPr>
        <p:blipFill>
          <a:blip r:embed="rId4"/>
          <a:stretch>
            <a:fillRect/>
          </a:stretch>
        </p:blipFill>
        <p:spPr>
          <a:xfrm>
            <a:off x="5977363" y="5600179"/>
            <a:ext cx="2517866" cy="908383"/>
          </a:xfrm>
          <a:prstGeom prst="rect">
            <a:avLst/>
          </a:prstGeom>
        </p:spPr>
      </p:pic>
    </p:spTree>
    <p:extLst>
      <p:ext uri="{BB962C8B-B14F-4D97-AF65-F5344CB8AC3E}">
        <p14:creationId xmlns:p14="http://schemas.microsoft.com/office/powerpoint/2010/main" val="4414681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Transport </a:t>
            </a:r>
            <a:r>
              <a:rPr lang="en-GB" dirty="0"/>
              <a:t>Layer </a:t>
            </a:r>
            <a:r>
              <a:rPr lang="en-GB" dirty="0" smtClean="0"/>
              <a:t>Q1</a:t>
            </a:r>
            <a:endParaRPr lang="en-GB" dirty="0"/>
          </a:p>
        </p:txBody>
      </p:sp>
      <p:sp>
        <p:nvSpPr>
          <p:cNvPr id="3" name="Content Placeholder 2"/>
          <p:cNvSpPr>
            <a:spLocks noGrp="1"/>
          </p:cNvSpPr>
          <p:nvPr>
            <p:ph idx="1"/>
          </p:nvPr>
        </p:nvSpPr>
        <p:spPr/>
        <p:txBody>
          <a:bodyPr>
            <a:noAutofit/>
          </a:bodyPr>
          <a:lstStyle/>
          <a:p>
            <a:pPr marL="0" indent="0">
              <a:buClr>
                <a:srgbClr val="C00000"/>
              </a:buClr>
              <a:buNone/>
            </a:pPr>
            <a:r>
              <a:rPr lang="en-GB" sz="2800" b="1" dirty="0" smtClean="0"/>
              <a:t>Think about…</a:t>
            </a:r>
          </a:p>
          <a:p>
            <a:pPr>
              <a:buClr>
                <a:srgbClr val="C00000"/>
              </a:buClr>
              <a:buFont typeface="Wingdings" panose="05000000000000000000" pitchFamily="2" charset="2"/>
              <a:buChar char="§"/>
            </a:pPr>
            <a:r>
              <a:rPr lang="en-GB" sz="2400" dirty="0" smtClean="0"/>
              <a:t>Key features of transport layer</a:t>
            </a:r>
          </a:p>
          <a:p>
            <a:pPr lvl="1">
              <a:buClr>
                <a:schemeClr val="tx1"/>
              </a:buClr>
              <a:buFont typeface="Arial" panose="020B0604020202020204" pitchFamily="34" charset="0"/>
              <a:buChar char="•"/>
            </a:pPr>
            <a:r>
              <a:rPr lang="en-GB" sz="1800" dirty="0" smtClean="0"/>
              <a:t>Logical communication between application processes</a:t>
            </a:r>
          </a:p>
          <a:p>
            <a:pPr lvl="1">
              <a:buClr>
                <a:schemeClr val="tx1"/>
              </a:buClr>
              <a:buFont typeface="Arial" panose="020B0604020202020204" pitchFamily="34" charset="0"/>
              <a:buChar char="•"/>
            </a:pPr>
            <a:r>
              <a:rPr lang="en-GB" sz="1800" dirty="0" smtClean="0"/>
              <a:t>Segmentation </a:t>
            </a:r>
          </a:p>
          <a:p>
            <a:pPr>
              <a:buClr>
                <a:srgbClr val="C00000"/>
              </a:buClr>
              <a:buFont typeface="Wingdings" panose="05000000000000000000" pitchFamily="2" charset="2"/>
              <a:buChar char="§"/>
            </a:pPr>
            <a:r>
              <a:rPr lang="en-GB" sz="2400" dirty="0" smtClean="0"/>
              <a:t>Transport layer services</a:t>
            </a:r>
          </a:p>
          <a:p>
            <a:pPr lvl="1">
              <a:buClr>
                <a:srgbClr val="002060"/>
              </a:buClr>
              <a:buFont typeface="Arial" panose="020B0604020202020204" pitchFamily="34" charset="0"/>
              <a:buChar char="•"/>
            </a:pPr>
            <a:r>
              <a:rPr lang="en-GB" sz="1800" dirty="0" smtClean="0"/>
              <a:t>Multiplexing/</a:t>
            </a:r>
            <a:r>
              <a:rPr lang="en-GB" sz="1800" dirty="0" err="1" smtClean="0"/>
              <a:t>demultiplexing</a:t>
            </a:r>
            <a:endParaRPr lang="en-GB" sz="1800" dirty="0" smtClean="0"/>
          </a:p>
          <a:p>
            <a:pPr lvl="1">
              <a:buClr>
                <a:srgbClr val="002060"/>
              </a:buClr>
              <a:buFont typeface="Arial" panose="020B0604020202020204" pitchFamily="34" charset="0"/>
              <a:buChar char="•"/>
            </a:pPr>
            <a:r>
              <a:rPr lang="en-GB" sz="1800" dirty="0" smtClean="0"/>
              <a:t>Reliable data transfer</a:t>
            </a:r>
          </a:p>
          <a:p>
            <a:pPr lvl="1">
              <a:buClr>
                <a:srgbClr val="002060"/>
              </a:buClr>
              <a:buFont typeface="Arial" panose="020B0604020202020204" pitchFamily="34" charset="0"/>
              <a:buChar char="•"/>
            </a:pPr>
            <a:r>
              <a:rPr lang="en-GB" sz="1800" dirty="0" smtClean="0"/>
              <a:t>…</a:t>
            </a:r>
          </a:p>
          <a:p>
            <a:pPr>
              <a:buClr>
                <a:srgbClr val="C00000"/>
              </a:buClr>
              <a:buFont typeface="Wingdings" panose="05000000000000000000" pitchFamily="2" charset="2"/>
              <a:buChar char="§"/>
            </a:pPr>
            <a:r>
              <a:rPr lang="en-GB" sz="2400" dirty="0" smtClean="0"/>
              <a:t>Source / destination port numbers</a:t>
            </a:r>
          </a:p>
          <a:p>
            <a:pPr lvl="1">
              <a:buClr>
                <a:srgbClr val="002060"/>
              </a:buClr>
              <a:buFont typeface="Arial" panose="020B0604020202020204" pitchFamily="34" charset="0"/>
              <a:buChar char="•"/>
            </a:pPr>
            <a:r>
              <a:rPr lang="en-GB" sz="1800" dirty="0" smtClean="0"/>
              <a:t>Transport layer segment</a:t>
            </a:r>
          </a:p>
          <a:p>
            <a:pPr>
              <a:buClr>
                <a:srgbClr val="C00000"/>
              </a:buClr>
              <a:buFont typeface="Wingdings" panose="05000000000000000000" pitchFamily="2" charset="2"/>
              <a:buChar char="§"/>
            </a:pPr>
            <a:r>
              <a:rPr lang="en-GB" sz="2400" dirty="0" smtClean="0"/>
              <a:t>Connectionless vs connection-oriented mux/</a:t>
            </a:r>
            <a:r>
              <a:rPr lang="en-GB" sz="2400" dirty="0" err="1" smtClean="0"/>
              <a:t>demux</a:t>
            </a:r>
            <a:endParaRPr lang="en-GB" sz="2400" dirty="0" smtClean="0"/>
          </a:p>
          <a:p>
            <a:pPr lvl="1">
              <a:buClr>
                <a:srgbClr val="002060"/>
              </a:buClr>
              <a:buFont typeface="Arial" panose="020B0604020202020204" pitchFamily="34" charset="0"/>
              <a:buChar char="•"/>
            </a:pPr>
            <a:r>
              <a:rPr lang="en-GB" sz="1800" dirty="0" smtClean="0"/>
              <a:t>How sockets are identified </a:t>
            </a:r>
          </a:p>
          <a:p>
            <a:pPr lvl="1">
              <a:buClr>
                <a:srgbClr val="002060"/>
              </a:buClr>
              <a:buFont typeface="Arial" panose="020B0604020202020204" pitchFamily="34" charset="0"/>
              <a:buChar char="•"/>
            </a:pPr>
            <a:r>
              <a:rPr lang="en-GB" sz="1800" dirty="0" smtClean="0"/>
              <a:t>You may use code snippets as examples</a:t>
            </a:r>
          </a:p>
        </p:txBody>
      </p:sp>
    </p:spTree>
    <p:extLst>
      <p:ext uri="{BB962C8B-B14F-4D97-AF65-F5344CB8AC3E}">
        <p14:creationId xmlns:p14="http://schemas.microsoft.com/office/powerpoint/2010/main" val="14787302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mtClean="0"/>
              <a:t>Transport Layer Q1</a:t>
            </a:r>
            <a:endParaRPr lang="en-GB" dirty="0"/>
          </a:p>
        </p:txBody>
      </p:sp>
      <p:sp>
        <p:nvSpPr>
          <p:cNvPr id="4" name="Freeform 157"/>
          <p:cNvSpPr>
            <a:spLocks/>
          </p:cNvSpPr>
          <p:nvPr/>
        </p:nvSpPr>
        <p:spPr bwMode="auto">
          <a:xfrm>
            <a:off x="2767013" y="3459757"/>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 name="T15" fmla="*/ 0 w 348"/>
              <a:gd name="T16" fmla="*/ 0 h 1312"/>
              <a:gd name="T17" fmla="*/ 348 w 348"/>
              <a:gd name="T18" fmla="*/ 1312 h 1312"/>
            </a:gdLst>
            <a:ahLst/>
            <a:cxnLst>
              <a:cxn ang="T10">
                <a:pos x="T0" y="T1"/>
              </a:cxn>
              <a:cxn ang="T11">
                <a:pos x="T2" y="T3"/>
              </a:cxn>
              <a:cxn ang="T12">
                <a:pos x="T4" y="T5"/>
              </a:cxn>
              <a:cxn ang="T13">
                <a:pos x="T6" y="T7"/>
              </a:cxn>
              <a:cxn ang="T14">
                <a:pos x="T8" y="T9"/>
              </a:cxn>
            </a:cxnLst>
            <a:rect l="T15" t="T16" r="T17" b="T18"/>
            <a:pathLst>
              <a:path w="348" h="1312">
                <a:moveTo>
                  <a:pt x="0" y="1306"/>
                </a:moveTo>
                <a:lnTo>
                  <a:pt x="348" y="0"/>
                </a:lnTo>
                <a:lnTo>
                  <a:pt x="342" y="1258"/>
                </a:lnTo>
                <a:lnTo>
                  <a:pt x="180" y="1312"/>
                </a:lnTo>
                <a:lnTo>
                  <a:pt x="0" y="1306"/>
                </a:lnTo>
                <a:close/>
              </a:path>
            </a:pathLst>
          </a:custGeom>
          <a:gradFill rotWithShape="1">
            <a:gsLst>
              <a:gs pos="0">
                <a:sysClr val="window" lastClr="FFFFFF"/>
              </a:gs>
              <a:gs pos="100000">
                <a:srgbClr val="954F72"/>
              </a:gs>
            </a:gsLst>
            <a:lin ang="0" scaled="1"/>
          </a:gradFill>
          <a:ln w="9525">
            <a:solidFill>
              <a:srgbClr val="DDDDDD"/>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5" name="Text Box 37"/>
          <p:cNvSpPr txBox="1">
            <a:spLocks noChangeArrowheads="1"/>
          </p:cNvSpPr>
          <p:nvPr/>
        </p:nvSpPr>
        <p:spPr bwMode="auto">
          <a:xfrm>
            <a:off x="8007350" y="4385270"/>
            <a:ext cx="895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r>
              <a:rPr lang="en-US" altLang="en-US">
                <a:solidFill>
                  <a:prstClr val="black"/>
                </a:solidFill>
                <a:latin typeface="Arial" panose="020B0604020202020204" pitchFamily="34" charset="0"/>
              </a:rPr>
              <a:t>process</a:t>
            </a:r>
          </a:p>
        </p:txBody>
      </p:sp>
      <p:sp>
        <p:nvSpPr>
          <p:cNvPr id="6" name="Text Box 38"/>
          <p:cNvSpPr txBox="1">
            <a:spLocks noChangeArrowheads="1"/>
          </p:cNvSpPr>
          <p:nvPr/>
        </p:nvSpPr>
        <p:spPr bwMode="auto">
          <a:xfrm>
            <a:off x="7981950" y="3983632"/>
            <a:ext cx="755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rPr>
              <a:t>socket</a:t>
            </a:r>
          </a:p>
        </p:txBody>
      </p:sp>
      <p:grpSp>
        <p:nvGrpSpPr>
          <p:cNvPr id="7" name="Group 177"/>
          <p:cNvGrpSpPr>
            <a:grpSpLocks/>
          </p:cNvGrpSpPr>
          <p:nvPr/>
        </p:nvGrpSpPr>
        <p:grpSpPr bwMode="auto">
          <a:xfrm>
            <a:off x="4867275" y="1888131"/>
            <a:ext cx="3808413" cy="1457325"/>
            <a:chOff x="3066" y="990"/>
            <a:chExt cx="2399" cy="918"/>
          </a:xfrm>
        </p:grpSpPr>
        <p:sp>
          <p:nvSpPr>
            <p:cNvPr id="8" name="Rectangle 41"/>
            <p:cNvSpPr>
              <a:spLocks noChangeArrowheads="1"/>
            </p:cNvSpPr>
            <p:nvPr/>
          </p:nvSpPr>
          <p:spPr bwMode="auto">
            <a:xfrm>
              <a:off x="3066" y="1156"/>
              <a:ext cx="2399" cy="752"/>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use header info to deliver</a:t>
              </a:r>
            </a:p>
            <a:p>
              <a:pPr marL="0" marR="0" lvl="0" indent="0" defTabSz="914400" eaLnBrk="1" fontAlgn="auto" latinLnBrk="0" hangingPunct="1">
                <a:lnSpc>
                  <a:spcPct val="8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received segments to correct </a:t>
              </a:r>
            </a:p>
            <a:p>
              <a:pPr marL="0" marR="0" lvl="0" indent="0" defTabSz="914400" eaLnBrk="1" fontAlgn="auto" latinLnBrk="0" hangingPunct="1">
                <a:lnSpc>
                  <a:spcPct val="8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socket</a:t>
              </a:r>
            </a:p>
          </p:txBody>
        </p:sp>
        <p:grpSp>
          <p:nvGrpSpPr>
            <p:cNvPr id="10" name="Group 42"/>
            <p:cNvGrpSpPr>
              <a:grpSpLocks/>
            </p:cNvGrpSpPr>
            <p:nvPr/>
          </p:nvGrpSpPr>
          <p:grpSpPr bwMode="auto">
            <a:xfrm>
              <a:off x="3188" y="990"/>
              <a:ext cx="2203" cy="291"/>
              <a:chOff x="1136" y="3681"/>
              <a:chExt cx="1768" cy="291"/>
            </a:xfrm>
          </p:grpSpPr>
          <p:sp>
            <p:nvSpPr>
              <p:cNvPr id="11" name="Rectangle 43"/>
              <p:cNvSpPr>
                <a:spLocks noChangeArrowheads="1"/>
              </p:cNvSpPr>
              <p:nvPr/>
            </p:nvSpPr>
            <p:spPr bwMode="auto">
              <a:xfrm>
                <a:off x="1422" y="3732"/>
                <a:ext cx="1002" cy="210"/>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34" charset="-128"/>
                </a:endParaRPr>
              </a:p>
            </p:txBody>
          </p:sp>
          <p:sp>
            <p:nvSpPr>
              <p:cNvPr id="12" name="Text Box 44"/>
              <p:cNvSpPr txBox="1">
                <a:spLocks noChangeArrowheads="1"/>
              </p:cNvSpPr>
              <p:nvPr/>
            </p:nvSpPr>
            <p:spPr bwMode="auto">
              <a:xfrm>
                <a:off x="1136" y="3681"/>
                <a:ext cx="1768" cy="291"/>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400" b="0" i="1" u="none" strike="noStrike" kern="0" cap="none" spc="0" normalizeH="0" baseline="0" noProof="0" dirty="0" err="1">
                    <a:ln>
                      <a:noFill/>
                    </a:ln>
                    <a:solidFill>
                      <a:srgbClr val="CC0000"/>
                    </a:solidFill>
                    <a:effectLst/>
                    <a:uLnTx/>
                    <a:uFillTx/>
                    <a:latin typeface="Calibri" panose="020F0502020204030204"/>
                    <a:ea typeface="ＭＳ Ｐゴシック" panose="020B0600070205080204" pitchFamily="34" charset="-128"/>
                  </a:rPr>
                  <a:t>demultiplexing</a:t>
                </a:r>
                <a:r>
                  <a:rPr kumimoji="0" lang="en-US" altLang="en-US" sz="24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 at receiver:</a:t>
                </a:r>
              </a:p>
            </p:txBody>
          </p:sp>
        </p:grpSp>
      </p:grpSp>
      <p:grpSp>
        <p:nvGrpSpPr>
          <p:cNvPr id="13" name="Group 176"/>
          <p:cNvGrpSpPr>
            <a:grpSpLocks/>
          </p:cNvGrpSpPr>
          <p:nvPr/>
        </p:nvGrpSpPr>
        <p:grpSpPr bwMode="auto">
          <a:xfrm>
            <a:off x="411163" y="1651595"/>
            <a:ext cx="4054475" cy="1466850"/>
            <a:chOff x="259" y="841"/>
            <a:chExt cx="2554" cy="924"/>
          </a:xfrm>
        </p:grpSpPr>
        <p:sp>
          <p:nvSpPr>
            <p:cNvPr id="14" name="Text Box 45"/>
            <p:cNvSpPr txBox="1">
              <a:spLocks noChangeArrowheads="1"/>
            </p:cNvSpPr>
            <p:nvPr/>
          </p:nvSpPr>
          <p:spPr bwMode="auto">
            <a:xfrm>
              <a:off x="280" y="1165"/>
              <a:ext cx="2533" cy="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handle data from multiple</a:t>
              </a:r>
            </a:p>
            <a:p>
              <a:pPr marL="0" marR="0" lvl="0" indent="0" defTabSz="914400" eaLnBrk="1" fontAlgn="auto" latinLnBrk="0" hangingPunct="1">
                <a:lnSpc>
                  <a:spcPct val="80000"/>
                </a:lnSpc>
                <a:spcBef>
                  <a:spcPts val="0"/>
                </a:spcBef>
                <a:spcAft>
                  <a:spcPts val="0"/>
                </a:spcAft>
                <a:buClrTx/>
                <a:buSzTx/>
                <a:buFontTx/>
                <a:buNone/>
                <a:tabLst/>
                <a:defRPr/>
              </a:pPr>
              <a:r>
                <a:rPr kumimoji="0" lang="en-US" altLang="en-US" sz="20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sockets, add transport header (later used for </a:t>
              </a:r>
              <a:r>
                <a:rPr kumimoji="0" lang="en-US" altLang="en-US" sz="2000" b="0" i="0" u="none" strike="noStrike" kern="0" cap="none" spc="0" normalizeH="0" baseline="0" noProof="0" dirty="0" err="1">
                  <a:ln>
                    <a:noFill/>
                  </a:ln>
                  <a:solidFill>
                    <a:prstClr val="black"/>
                  </a:solidFill>
                  <a:effectLst/>
                  <a:uLnTx/>
                  <a:uFillTx/>
                  <a:latin typeface="Calibri" panose="020F0502020204030204"/>
                  <a:ea typeface="ＭＳ Ｐゴシック" panose="020B0600070205080204" pitchFamily="34" charset="-128"/>
                </a:rPr>
                <a:t>demultiplexing</a:t>
              </a:r>
              <a:r>
                <a:rPr kumimoji="0" lang="en-US" altLang="en-US" sz="20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a:t>
              </a:r>
            </a:p>
          </p:txBody>
        </p:sp>
        <p:sp>
          <p:nvSpPr>
            <p:cNvPr id="15" name="Rectangle 46"/>
            <p:cNvSpPr>
              <a:spLocks noChangeArrowheads="1"/>
            </p:cNvSpPr>
            <p:nvPr/>
          </p:nvSpPr>
          <p:spPr bwMode="auto">
            <a:xfrm>
              <a:off x="259" y="1009"/>
              <a:ext cx="2479" cy="756"/>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34" charset="-128"/>
              </a:endParaRPr>
            </a:p>
          </p:txBody>
        </p:sp>
        <p:grpSp>
          <p:nvGrpSpPr>
            <p:cNvPr id="16" name="Group 47"/>
            <p:cNvGrpSpPr>
              <a:grpSpLocks/>
            </p:cNvGrpSpPr>
            <p:nvPr/>
          </p:nvGrpSpPr>
          <p:grpSpPr bwMode="auto">
            <a:xfrm>
              <a:off x="332" y="841"/>
              <a:ext cx="1916" cy="291"/>
              <a:chOff x="1101" y="3681"/>
              <a:chExt cx="1840" cy="291"/>
            </a:xfrm>
          </p:grpSpPr>
          <p:sp>
            <p:nvSpPr>
              <p:cNvPr id="17" name="Rectangle 48"/>
              <p:cNvSpPr>
                <a:spLocks noChangeArrowheads="1"/>
              </p:cNvSpPr>
              <p:nvPr/>
            </p:nvSpPr>
            <p:spPr bwMode="auto">
              <a:xfrm>
                <a:off x="1422" y="3732"/>
                <a:ext cx="1006" cy="210"/>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34" charset="-128"/>
                </a:endParaRPr>
              </a:p>
            </p:txBody>
          </p:sp>
          <p:sp>
            <p:nvSpPr>
              <p:cNvPr id="18" name="Text Box 49"/>
              <p:cNvSpPr txBox="1">
                <a:spLocks noChangeArrowheads="1"/>
              </p:cNvSpPr>
              <p:nvPr/>
            </p:nvSpPr>
            <p:spPr bwMode="auto">
              <a:xfrm>
                <a:off x="1101" y="3681"/>
                <a:ext cx="1840" cy="291"/>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400" b="0" i="1"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rPr>
                  <a:t>multiplexing at sender:</a:t>
                </a:r>
              </a:p>
            </p:txBody>
          </p:sp>
        </p:grpSp>
      </p:grpSp>
      <p:grpSp>
        <p:nvGrpSpPr>
          <p:cNvPr id="19" name="Group 57"/>
          <p:cNvGrpSpPr>
            <a:grpSpLocks/>
          </p:cNvGrpSpPr>
          <p:nvPr/>
        </p:nvGrpSpPr>
        <p:grpSpPr bwMode="auto">
          <a:xfrm>
            <a:off x="7481888" y="4058245"/>
            <a:ext cx="533400" cy="206375"/>
            <a:chOff x="344" y="1846"/>
            <a:chExt cx="336" cy="130"/>
          </a:xfrm>
        </p:grpSpPr>
        <p:sp>
          <p:nvSpPr>
            <p:cNvPr id="20" name="Rectangle 35"/>
            <p:cNvSpPr>
              <a:spLocks noChangeArrowheads="1"/>
            </p:cNvSpPr>
            <p:nvPr/>
          </p:nvSpPr>
          <p:spPr bwMode="auto">
            <a:xfrm>
              <a:off x="344" y="1846"/>
              <a:ext cx="336" cy="130"/>
            </a:xfrm>
            <a:prstGeom prst="rect">
              <a:avLst/>
            </a:prstGeom>
            <a:solidFill>
              <a:srgbClr val="FFFF00"/>
            </a:solidFill>
            <a:ln w="9525">
              <a:solidFill>
                <a:sysClr val="windowText" lastClr="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21" name="Rectangle 54"/>
            <p:cNvSpPr>
              <a:spLocks noChangeArrowheads="1"/>
            </p:cNvSpPr>
            <p:nvPr/>
          </p:nvSpPr>
          <p:spPr bwMode="auto">
            <a:xfrm>
              <a:off x="454" y="1863"/>
              <a:ext cx="110" cy="99"/>
            </a:xfrm>
            <a:prstGeom prst="rect">
              <a:avLst/>
            </a:prstGeom>
            <a:solidFill>
              <a:sysClr val="window" lastClr="FFFFFF"/>
            </a:solidFill>
            <a:ln w="9525">
              <a:solidFill>
                <a:srgbClr val="CC99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22" name="Rectangle 55"/>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23" name="Rectangle 56"/>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grpSp>
      <p:sp>
        <p:nvSpPr>
          <p:cNvPr id="24" name="Rectangle 23"/>
          <p:cNvSpPr>
            <a:spLocks noChangeArrowheads="1"/>
          </p:cNvSpPr>
          <p:nvPr/>
        </p:nvSpPr>
        <p:spPr bwMode="auto">
          <a:xfrm>
            <a:off x="3314700" y="3510557"/>
            <a:ext cx="1497013"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endParaRPr lang="en-US" altLang="en-US" sz="2400">
              <a:solidFill>
                <a:prstClr val="black"/>
              </a:solidFill>
              <a:latin typeface="Times New Roman" panose="02020603050405020304" pitchFamily="18" charset="0"/>
            </a:endParaRPr>
          </a:p>
        </p:txBody>
      </p:sp>
      <p:sp>
        <p:nvSpPr>
          <p:cNvPr id="25" name="Rectangle 24"/>
          <p:cNvSpPr>
            <a:spLocks noChangeArrowheads="1"/>
          </p:cNvSpPr>
          <p:nvPr/>
        </p:nvSpPr>
        <p:spPr bwMode="auto">
          <a:xfrm>
            <a:off x="3279775" y="3564532"/>
            <a:ext cx="1473200" cy="1979613"/>
          </a:xfrm>
          <a:prstGeom prst="rect">
            <a:avLst/>
          </a:prstGeom>
          <a:solidFill>
            <a:sysClr val="window" lastClr="FFFFFF"/>
          </a:solidFill>
          <a:ln w="28575">
            <a:solidFill>
              <a:sysClr val="windowText" lastClr="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endParaRPr>
          </a:p>
        </p:txBody>
      </p:sp>
      <p:sp>
        <p:nvSpPr>
          <p:cNvPr id="26" name="Line 25"/>
          <p:cNvSpPr>
            <a:spLocks noChangeShapeType="1"/>
          </p:cNvSpPr>
          <p:nvPr/>
        </p:nvSpPr>
        <p:spPr bwMode="auto">
          <a:xfrm>
            <a:off x="3286125" y="4334470"/>
            <a:ext cx="1460500" cy="3175"/>
          </a:xfrm>
          <a:prstGeom prst="line">
            <a:avLst/>
          </a:prstGeom>
          <a:noFill/>
          <a:ln w="2857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27" name="Text Box 26"/>
          <p:cNvSpPr txBox="1">
            <a:spLocks noChangeArrowheads="1"/>
          </p:cNvSpPr>
          <p:nvPr/>
        </p:nvSpPr>
        <p:spPr bwMode="auto">
          <a:xfrm>
            <a:off x="3357563" y="4317007"/>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altLang="en-US" sz="14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rPr>
              <a:t>transport</a:t>
            </a:r>
          </a:p>
        </p:txBody>
      </p:sp>
      <p:sp>
        <p:nvSpPr>
          <p:cNvPr id="28" name="Line 27"/>
          <p:cNvSpPr>
            <a:spLocks noChangeShapeType="1"/>
          </p:cNvSpPr>
          <p:nvPr/>
        </p:nvSpPr>
        <p:spPr bwMode="auto">
          <a:xfrm>
            <a:off x="3287713" y="4651970"/>
            <a:ext cx="1457325" cy="0"/>
          </a:xfrm>
          <a:prstGeom prst="line">
            <a:avLst/>
          </a:prstGeom>
          <a:noFill/>
          <a:ln w="2857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29" name="Text Box 26"/>
          <p:cNvSpPr txBox="1">
            <a:spLocks noChangeArrowheads="1"/>
          </p:cNvSpPr>
          <p:nvPr/>
        </p:nvSpPr>
        <p:spPr bwMode="auto">
          <a:xfrm>
            <a:off x="3354388" y="3531195"/>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altLang="en-US" sz="14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rPr>
              <a:t>application</a:t>
            </a:r>
          </a:p>
        </p:txBody>
      </p:sp>
      <p:sp>
        <p:nvSpPr>
          <p:cNvPr id="30" name="Text Box 26"/>
          <p:cNvSpPr txBox="1">
            <a:spLocks noChangeArrowheads="1"/>
          </p:cNvSpPr>
          <p:nvPr/>
        </p:nvSpPr>
        <p:spPr bwMode="auto">
          <a:xfrm>
            <a:off x="3351213" y="5221882"/>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altLang="en-US" sz="14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rPr>
              <a:t>physical</a:t>
            </a:r>
          </a:p>
        </p:txBody>
      </p:sp>
      <p:sp>
        <p:nvSpPr>
          <p:cNvPr id="31" name="Text Box 26"/>
          <p:cNvSpPr txBox="1">
            <a:spLocks noChangeArrowheads="1"/>
          </p:cNvSpPr>
          <p:nvPr/>
        </p:nvSpPr>
        <p:spPr bwMode="auto">
          <a:xfrm>
            <a:off x="3351213" y="4936132"/>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altLang="en-US" sz="14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rPr>
              <a:t>link</a:t>
            </a:r>
          </a:p>
        </p:txBody>
      </p:sp>
      <p:sp>
        <p:nvSpPr>
          <p:cNvPr id="32" name="Text Box 26"/>
          <p:cNvSpPr txBox="1">
            <a:spLocks noChangeArrowheads="1"/>
          </p:cNvSpPr>
          <p:nvPr/>
        </p:nvSpPr>
        <p:spPr bwMode="auto">
          <a:xfrm>
            <a:off x="3351213" y="4637682"/>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altLang="en-US" sz="14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rPr>
              <a:t>network</a:t>
            </a:r>
          </a:p>
        </p:txBody>
      </p:sp>
      <p:sp>
        <p:nvSpPr>
          <p:cNvPr id="33" name="Oval 120"/>
          <p:cNvSpPr>
            <a:spLocks noChangeArrowheads="1"/>
          </p:cNvSpPr>
          <p:nvPr/>
        </p:nvSpPr>
        <p:spPr bwMode="auto">
          <a:xfrm>
            <a:off x="4051300" y="3905845"/>
            <a:ext cx="598488" cy="304800"/>
          </a:xfrm>
          <a:prstGeom prst="ellipse">
            <a:avLst/>
          </a:prstGeom>
          <a:solidFill>
            <a:srgbClr val="CCFFFF"/>
          </a:solidFill>
          <a:ln w="9525">
            <a:solidFill>
              <a:sysClr val="windowText" lastClr="000000"/>
            </a:solidFill>
            <a:round/>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a:ln>
                  <a:noFill/>
                </a:ln>
                <a:solidFill>
                  <a:prstClr val="black"/>
                </a:solidFill>
                <a:effectLst/>
                <a:uLnTx/>
                <a:uFillTx/>
                <a:latin typeface="Comic Sans MS" panose="030F0702030302020204" pitchFamily="66" charset="0"/>
                <a:ea typeface="ＭＳ Ｐゴシック" panose="020B0600070205080204" pitchFamily="34" charset="-128"/>
              </a:rPr>
              <a:t>P2</a:t>
            </a:r>
          </a:p>
        </p:txBody>
      </p:sp>
      <p:sp>
        <p:nvSpPr>
          <p:cNvPr id="34" name="Line 27"/>
          <p:cNvSpPr>
            <a:spLocks noChangeShapeType="1"/>
          </p:cNvSpPr>
          <p:nvPr/>
        </p:nvSpPr>
        <p:spPr bwMode="auto">
          <a:xfrm>
            <a:off x="3284538" y="4963120"/>
            <a:ext cx="1457325" cy="0"/>
          </a:xfrm>
          <a:prstGeom prst="line">
            <a:avLst/>
          </a:prstGeom>
          <a:noFill/>
          <a:ln w="2857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35" name="Line 27"/>
          <p:cNvSpPr>
            <a:spLocks noChangeShapeType="1"/>
          </p:cNvSpPr>
          <p:nvPr/>
        </p:nvSpPr>
        <p:spPr bwMode="auto">
          <a:xfrm>
            <a:off x="3281363" y="5261570"/>
            <a:ext cx="1457325" cy="0"/>
          </a:xfrm>
          <a:prstGeom prst="line">
            <a:avLst/>
          </a:prstGeom>
          <a:noFill/>
          <a:ln w="2857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36" name="Oval 128"/>
          <p:cNvSpPr>
            <a:spLocks noChangeArrowheads="1"/>
          </p:cNvSpPr>
          <p:nvPr/>
        </p:nvSpPr>
        <p:spPr bwMode="auto">
          <a:xfrm>
            <a:off x="3346450" y="3905845"/>
            <a:ext cx="598488" cy="304800"/>
          </a:xfrm>
          <a:prstGeom prst="ellipse">
            <a:avLst/>
          </a:prstGeom>
          <a:solidFill>
            <a:srgbClr val="CCFFFF"/>
          </a:solidFill>
          <a:ln w="9525">
            <a:solidFill>
              <a:sysClr val="windowText" lastClr="000000"/>
            </a:solidFill>
            <a:round/>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a:ln>
                  <a:noFill/>
                </a:ln>
                <a:solidFill>
                  <a:prstClr val="black"/>
                </a:solidFill>
                <a:effectLst/>
                <a:uLnTx/>
                <a:uFillTx/>
                <a:latin typeface="Comic Sans MS" panose="030F0702030302020204" pitchFamily="66" charset="0"/>
                <a:ea typeface="ＭＳ Ｐゴシック" panose="020B0600070205080204" pitchFamily="34" charset="-128"/>
              </a:rPr>
              <a:t>P1</a:t>
            </a:r>
          </a:p>
        </p:txBody>
      </p:sp>
      <p:grpSp>
        <p:nvGrpSpPr>
          <p:cNvPr id="37" name="Group 134"/>
          <p:cNvGrpSpPr>
            <a:grpSpLocks/>
          </p:cNvGrpSpPr>
          <p:nvPr/>
        </p:nvGrpSpPr>
        <p:grpSpPr bwMode="auto">
          <a:xfrm>
            <a:off x="4127500" y="4264620"/>
            <a:ext cx="412750" cy="158750"/>
            <a:chOff x="1383" y="2620"/>
            <a:chExt cx="260" cy="100"/>
          </a:xfrm>
        </p:grpSpPr>
        <p:sp>
          <p:nvSpPr>
            <p:cNvPr id="38" name="Rectangle 130"/>
            <p:cNvSpPr>
              <a:spLocks noChangeArrowheads="1"/>
            </p:cNvSpPr>
            <p:nvPr/>
          </p:nvSpPr>
          <p:spPr bwMode="auto">
            <a:xfrm>
              <a:off x="1383" y="2620"/>
              <a:ext cx="260" cy="100"/>
            </a:xfrm>
            <a:prstGeom prst="rect">
              <a:avLst/>
            </a:prstGeom>
            <a:solidFill>
              <a:srgbClr val="FFFF00"/>
            </a:solidFill>
            <a:ln w="9525">
              <a:solidFill>
                <a:sysClr val="windowText" lastClr="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39" name="Rectangle 131"/>
            <p:cNvSpPr>
              <a:spLocks noChangeArrowheads="1"/>
            </p:cNvSpPr>
            <p:nvPr/>
          </p:nvSpPr>
          <p:spPr bwMode="auto">
            <a:xfrm>
              <a:off x="1434" y="2633"/>
              <a:ext cx="155" cy="76"/>
            </a:xfrm>
            <a:prstGeom prst="rect">
              <a:avLst/>
            </a:prstGeom>
            <a:solidFill>
              <a:sysClr val="window" lastClr="FFFFFF"/>
            </a:solidFill>
            <a:ln w="9525">
              <a:solidFill>
                <a:srgbClr val="CC99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40" name="Rectangle 132"/>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41" name="Rectangle 133"/>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grpSp>
      <p:grpSp>
        <p:nvGrpSpPr>
          <p:cNvPr id="42" name="Group 135"/>
          <p:cNvGrpSpPr>
            <a:grpSpLocks/>
          </p:cNvGrpSpPr>
          <p:nvPr/>
        </p:nvGrpSpPr>
        <p:grpSpPr bwMode="auto">
          <a:xfrm>
            <a:off x="3425825" y="4256682"/>
            <a:ext cx="412750" cy="158750"/>
            <a:chOff x="1383" y="2620"/>
            <a:chExt cx="260" cy="100"/>
          </a:xfrm>
        </p:grpSpPr>
        <p:sp>
          <p:nvSpPr>
            <p:cNvPr id="43" name="Rectangle 136"/>
            <p:cNvSpPr>
              <a:spLocks noChangeArrowheads="1"/>
            </p:cNvSpPr>
            <p:nvPr/>
          </p:nvSpPr>
          <p:spPr bwMode="auto">
            <a:xfrm>
              <a:off x="1383" y="2620"/>
              <a:ext cx="260" cy="100"/>
            </a:xfrm>
            <a:prstGeom prst="rect">
              <a:avLst/>
            </a:prstGeom>
            <a:solidFill>
              <a:srgbClr val="FFFF00"/>
            </a:solidFill>
            <a:ln w="9525">
              <a:solidFill>
                <a:sysClr val="windowText" lastClr="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44" name="Rectangle 137"/>
            <p:cNvSpPr>
              <a:spLocks noChangeArrowheads="1"/>
            </p:cNvSpPr>
            <p:nvPr/>
          </p:nvSpPr>
          <p:spPr bwMode="auto">
            <a:xfrm>
              <a:off x="1434" y="2633"/>
              <a:ext cx="155" cy="76"/>
            </a:xfrm>
            <a:prstGeom prst="rect">
              <a:avLst/>
            </a:prstGeom>
            <a:solidFill>
              <a:sysClr val="window" lastClr="FFFFFF"/>
            </a:solidFill>
            <a:ln w="9525">
              <a:solidFill>
                <a:srgbClr val="CC99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45" name="Rectangle 138"/>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46" name="Rectangle 139"/>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grpSp>
      <p:sp>
        <p:nvSpPr>
          <p:cNvPr id="47" name="Freeform 141"/>
          <p:cNvSpPr>
            <a:spLocks/>
          </p:cNvSpPr>
          <p:nvPr/>
        </p:nvSpPr>
        <p:spPr bwMode="auto">
          <a:xfrm>
            <a:off x="1793875" y="4320182"/>
            <a:ext cx="2160588" cy="1989138"/>
          </a:xfrm>
          <a:custGeom>
            <a:avLst/>
            <a:gdLst>
              <a:gd name="T0" fmla="*/ 0 w 1361"/>
              <a:gd name="T1" fmla="*/ 2147483647 h 1253"/>
              <a:gd name="T2" fmla="*/ 2147483647 w 1361"/>
              <a:gd name="T3" fmla="*/ 2147483647 h 1253"/>
              <a:gd name="T4" fmla="*/ 2147483647 w 1361"/>
              <a:gd name="T5" fmla="*/ 2147483647 h 1253"/>
              <a:gd name="T6" fmla="*/ 2147483647 w 1361"/>
              <a:gd name="T7" fmla="*/ 2147483647 h 1253"/>
              <a:gd name="T8" fmla="*/ 2147483647 w 1361"/>
              <a:gd name="T9" fmla="*/ 2147483647 h 1253"/>
              <a:gd name="T10" fmla="*/ 2147483647 w 1361"/>
              <a:gd name="T11" fmla="*/ 0 h 1253"/>
              <a:gd name="T12" fmla="*/ 0 60000 65536"/>
              <a:gd name="T13" fmla="*/ 0 60000 65536"/>
              <a:gd name="T14" fmla="*/ 0 60000 65536"/>
              <a:gd name="T15" fmla="*/ 0 60000 65536"/>
              <a:gd name="T16" fmla="*/ 0 60000 65536"/>
              <a:gd name="T17" fmla="*/ 0 60000 65536"/>
              <a:gd name="T18" fmla="*/ 0 w 1361"/>
              <a:gd name="T19" fmla="*/ 0 h 1253"/>
              <a:gd name="T20" fmla="*/ 1361 w 1361"/>
              <a:gd name="T21" fmla="*/ 1253 h 1253"/>
            </a:gdLst>
            <a:ahLst/>
            <a:cxnLst>
              <a:cxn ang="T12">
                <a:pos x="T0" y="T1"/>
              </a:cxn>
              <a:cxn ang="T13">
                <a:pos x="T2" y="T3"/>
              </a:cxn>
              <a:cxn ang="T14">
                <a:pos x="T4" y="T5"/>
              </a:cxn>
              <a:cxn ang="T15">
                <a:pos x="T6" y="T7"/>
              </a:cxn>
              <a:cxn ang="T16">
                <a:pos x="T8" y="T9"/>
              </a:cxn>
              <a:cxn ang="T17">
                <a:pos x="T10" y="T11"/>
              </a:cxn>
            </a:cxnLst>
            <a:rect l="T18" t="T19" r="T20" b="T21"/>
            <a:pathLst>
              <a:path w="1361" h="1253">
                <a:moveTo>
                  <a:pt x="0" y="216"/>
                </a:moveTo>
                <a:lnTo>
                  <a:pt x="7" y="1252"/>
                </a:lnTo>
                <a:lnTo>
                  <a:pt x="1320" y="1253"/>
                </a:lnTo>
                <a:lnTo>
                  <a:pt x="1361" y="1252"/>
                </a:lnTo>
                <a:lnTo>
                  <a:pt x="1353" y="114"/>
                </a:lnTo>
                <a:lnTo>
                  <a:pt x="1178" y="0"/>
                </a:lnTo>
              </a:path>
            </a:pathLst>
          </a:custGeom>
          <a:noFill/>
          <a:ln w="19050" cap="flat" cmpd="sng">
            <a:solidFill>
              <a:srgbClr val="000099"/>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48" name="Freeform 142"/>
          <p:cNvSpPr>
            <a:spLocks/>
          </p:cNvSpPr>
          <p:nvPr/>
        </p:nvSpPr>
        <p:spPr bwMode="auto">
          <a:xfrm>
            <a:off x="1857375" y="4345582"/>
            <a:ext cx="1962150" cy="1897063"/>
          </a:xfrm>
          <a:custGeom>
            <a:avLst/>
            <a:gdLst>
              <a:gd name="T0" fmla="*/ 0 w 1236"/>
              <a:gd name="T1" fmla="*/ 2147483647 h 1195"/>
              <a:gd name="T2" fmla="*/ 2147483647 w 1236"/>
              <a:gd name="T3" fmla="*/ 2147483647 h 1195"/>
              <a:gd name="T4" fmla="*/ 2147483647 w 1236"/>
              <a:gd name="T5" fmla="*/ 2147483647 h 1195"/>
              <a:gd name="T6" fmla="*/ 2147483647 w 1236"/>
              <a:gd name="T7" fmla="*/ 2147483647 h 1195"/>
              <a:gd name="T8" fmla="*/ 2147483647 w 1236"/>
              <a:gd name="T9" fmla="*/ 0 h 1195"/>
              <a:gd name="T10" fmla="*/ 0 60000 65536"/>
              <a:gd name="T11" fmla="*/ 0 60000 65536"/>
              <a:gd name="T12" fmla="*/ 0 60000 65536"/>
              <a:gd name="T13" fmla="*/ 0 60000 65536"/>
              <a:gd name="T14" fmla="*/ 0 60000 65536"/>
              <a:gd name="T15" fmla="*/ 0 w 1236"/>
              <a:gd name="T16" fmla="*/ 0 h 1195"/>
              <a:gd name="T17" fmla="*/ 1236 w 1236"/>
              <a:gd name="T18" fmla="*/ 1195 h 1195"/>
            </a:gdLst>
            <a:ahLst/>
            <a:cxnLst>
              <a:cxn ang="T10">
                <a:pos x="T0" y="T1"/>
              </a:cxn>
              <a:cxn ang="T11">
                <a:pos x="T2" y="T3"/>
              </a:cxn>
              <a:cxn ang="T12">
                <a:pos x="T4" y="T5"/>
              </a:cxn>
              <a:cxn ang="T13">
                <a:pos x="T6" y="T7"/>
              </a:cxn>
              <a:cxn ang="T14">
                <a:pos x="T8" y="T9"/>
              </a:cxn>
            </a:cxnLst>
            <a:rect l="T15" t="T16" r="T17" b="T18"/>
            <a:pathLst>
              <a:path w="1236" h="1195">
                <a:moveTo>
                  <a:pt x="0" y="202"/>
                </a:moveTo>
                <a:lnTo>
                  <a:pt x="6" y="1194"/>
                </a:lnTo>
                <a:lnTo>
                  <a:pt x="1236" y="1195"/>
                </a:lnTo>
                <a:lnTo>
                  <a:pt x="1227" y="150"/>
                </a:lnTo>
                <a:lnTo>
                  <a:pt x="1069" y="0"/>
                </a:lnTo>
              </a:path>
            </a:pathLst>
          </a:custGeom>
          <a:noFill/>
          <a:ln w="19050" cap="flat" cmpd="sng">
            <a:solidFill>
              <a:srgbClr val="000099"/>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49" name="Rectangle 23"/>
          <p:cNvSpPr>
            <a:spLocks noChangeArrowheads="1"/>
          </p:cNvSpPr>
          <p:nvPr/>
        </p:nvSpPr>
        <p:spPr bwMode="auto">
          <a:xfrm>
            <a:off x="5576888" y="3880445"/>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endParaRPr lang="en-US" altLang="en-US" sz="2400">
              <a:solidFill>
                <a:prstClr val="black"/>
              </a:solidFill>
              <a:latin typeface="Times New Roman" panose="02020603050405020304" pitchFamily="18" charset="0"/>
            </a:endParaRPr>
          </a:p>
        </p:txBody>
      </p:sp>
      <p:sp>
        <p:nvSpPr>
          <p:cNvPr id="50" name="Rectangle 24"/>
          <p:cNvSpPr>
            <a:spLocks noChangeArrowheads="1"/>
          </p:cNvSpPr>
          <p:nvPr/>
        </p:nvSpPr>
        <p:spPr bwMode="auto">
          <a:xfrm>
            <a:off x="5538788" y="3934420"/>
            <a:ext cx="1273175" cy="1979612"/>
          </a:xfrm>
          <a:prstGeom prst="rect">
            <a:avLst/>
          </a:prstGeom>
          <a:solidFill>
            <a:sysClr val="window" lastClr="FFFFFF"/>
          </a:solidFill>
          <a:ln w="28575">
            <a:solidFill>
              <a:sysClr val="windowText" lastClr="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endParaRPr>
          </a:p>
        </p:txBody>
      </p:sp>
      <p:sp>
        <p:nvSpPr>
          <p:cNvPr id="51" name="Line 25"/>
          <p:cNvSpPr>
            <a:spLocks noChangeShapeType="1"/>
          </p:cNvSpPr>
          <p:nvPr/>
        </p:nvSpPr>
        <p:spPr bwMode="auto">
          <a:xfrm>
            <a:off x="5548313" y="4694832"/>
            <a:ext cx="1263650" cy="3175"/>
          </a:xfrm>
          <a:prstGeom prst="line">
            <a:avLst/>
          </a:prstGeom>
          <a:noFill/>
          <a:ln w="2857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52" name="Text Box 26"/>
          <p:cNvSpPr txBox="1">
            <a:spLocks noChangeArrowheads="1"/>
          </p:cNvSpPr>
          <p:nvPr/>
        </p:nvSpPr>
        <p:spPr bwMode="auto">
          <a:xfrm>
            <a:off x="5505450" y="4677370"/>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altLang="en-US" sz="14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rPr>
              <a:t>transport</a:t>
            </a:r>
          </a:p>
        </p:txBody>
      </p:sp>
      <p:sp>
        <p:nvSpPr>
          <p:cNvPr id="53" name="Line 27"/>
          <p:cNvSpPr>
            <a:spLocks noChangeShapeType="1"/>
          </p:cNvSpPr>
          <p:nvPr/>
        </p:nvSpPr>
        <p:spPr bwMode="auto">
          <a:xfrm>
            <a:off x="5556250" y="5015507"/>
            <a:ext cx="1263650" cy="3175"/>
          </a:xfrm>
          <a:prstGeom prst="line">
            <a:avLst/>
          </a:prstGeom>
          <a:noFill/>
          <a:ln w="2857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54" name="Line 28"/>
          <p:cNvSpPr>
            <a:spLocks noChangeShapeType="1"/>
          </p:cNvSpPr>
          <p:nvPr/>
        </p:nvSpPr>
        <p:spPr bwMode="auto">
          <a:xfrm>
            <a:off x="5541963" y="5325070"/>
            <a:ext cx="1263650" cy="3175"/>
          </a:xfrm>
          <a:prstGeom prst="line">
            <a:avLst/>
          </a:prstGeom>
          <a:noFill/>
          <a:ln w="2857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55" name="Line 29"/>
          <p:cNvSpPr>
            <a:spLocks noChangeShapeType="1"/>
          </p:cNvSpPr>
          <p:nvPr/>
        </p:nvSpPr>
        <p:spPr bwMode="auto">
          <a:xfrm>
            <a:off x="5541963" y="5610820"/>
            <a:ext cx="1263650" cy="3175"/>
          </a:xfrm>
          <a:prstGeom prst="line">
            <a:avLst/>
          </a:prstGeom>
          <a:noFill/>
          <a:ln w="2857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56" name="Text Box 26"/>
          <p:cNvSpPr txBox="1">
            <a:spLocks noChangeArrowheads="1"/>
          </p:cNvSpPr>
          <p:nvPr/>
        </p:nvSpPr>
        <p:spPr bwMode="auto">
          <a:xfrm>
            <a:off x="5540375" y="3924895"/>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altLang="en-US" sz="14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rPr>
              <a:t>application</a:t>
            </a:r>
          </a:p>
        </p:txBody>
      </p:sp>
      <p:sp>
        <p:nvSpPr>
          <p:cNvPr id="57" name="Text Box 26"/>
          <p:cNvSpPr txBox="1">
            <a:spLocks noChangeArrowheads="1"/>
          </p:cNvSpPr>
          <p:nvPr/>
        </p:nvSpPr>
        <p:spPr bwMode="auto">
          <a:xfrm>
            <a:off x="5495925" y="5582245"/>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altLang="en-US" sz="14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rPr>
              <a:t>physical</a:t>
            </a:r>
          </a:p>
        </p:txBody>
      </p:sp>
      <p:sp>
        <p:nvSpPr>
          <p:cNvPr id="58" name="Text Box 26"/>
          <p:cNvSpPr txBox="1">
            <a:spLocks noChangeArrowheads="1"/>
          </p:cNvSpPr>
          <p:nvPr/>
        </p:nvSpPr>
        <p:spPr bwMode="auto">
          <a:xfrm>
            <a:off x="5514975" y="5296495"/>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altLang="en-US" sz="14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rPr>
              <a:t>link</a:t>
            </a:r>
          </a:p>
        </p:txBody>
      </p:sp>
      <p:sp>
        <p:nvSpPr>
          <p:cNvPr id="59" name="Text Box 26"/>
          <p:cNvSpPr txBox="1">
            <a:spLocks noChangeArrowheads="1"/>
          </p:cNvSpPr>
          <p:nvPr/>
        </p:nvSpPr>
        <p:spPr bwMode="auto">
          <a:xfrm>
            <a:off x="5505450" y="5001220"/>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altLang="en-US" sz="14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rPr>
              <a:t>network</a:t>
            </a:r>
          </a:p>
        </p:txBody>
      </p:sp>
      <p:sp>
        <p:nvSpPr>
          <p:cNvPr id="60" name="Oval 101"/>
          <p:cNvSpPr>
            <a:spLocks noChangeArrowheads="1"/>
          </p:cNvSpPr>
          <p:nvPr/>
        </p:nvSpPr>
        <p:spPr bwMode="auto">
          <a:xfrm>
            <a:off x="5875338" y="4266207"/>
            <a:ext cx="598487" cy="304800"/>
          </a:xfrm>
          <a:prstGeom prst="ellipse">
            <a:avLst/>
          </a:prstGeom>
          <a:solidFill>
            <a:srgbClr val="CCFFFF"/>
          </a:solidFill>
          <a:ln w="9525">
            <a:solidFill>
              <a:sysClr val="windowText" lastClr="000000"/>
            </a:solidFill>
            <a:round/>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a:ln>
                  <a:noFill/>
                </a:ln>
                <a:solidFill>
                  <a:prstClr val="black"/>
                </a:solidFill>
                <a:effectLst/>
                <a:uLnTx/>
                <a:uFillTx/>
                <a:latin typeface="Comic Sans MS" panose="030F0702030302020204" pitchFamily="66" charset="0"/>
                <a:ea typeface="ＭＳ Ｐゴシック" panose="020B0600070205080204" pitchFamily="34" charset="-128"/>
              </a:rPr>
              <a:t>P4</a:t>
            </a:r>
          </a:p>
        </p:txBody>
      </p:sp>
      <p:sp>
        <p:nvSpPr>
          <p:cNvPr id="61" name="Freeform 103"/>
          <p:cNvSpPr>
            <a:spLocks/>
          </p:cNvSpPr>
          <p:nvPr/>
        </p:nvSpPr>
        <p:spPr bwMode="auto">
          <a:xfrm>
            <a:off x="6824663" y="3912195"/>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T15" fmla="*/ 0 w 366"/>
              <a:gd name="T16" fmla="*/ 0 h 1284"/>
              <a:gd name="T17" fmla="*/ 366 w 366"/>
              <a:gd name="T18" fmla="*/ 1284 h 1284"/>
            </a:gdLst>
            <a:ahLst/>
            <a:cxnLst>
              <a:cxn ang="T10">
                <a:pos x="T0" y="T1"/>
              </a:cxn>
              <a:cxn ang="T11">
                <a:pos x="T2" y="T3"/>
              </a:cxn>
              <a:cxn ang="T12">
                <a:pos x="T4" y="T5"/>
              </a:cxn>
              <a:cxn ang="T13">
                <a:pos x="T6" y="T7"/>
              </a:cxn>
              <a:cxn ang="T14">
                <a:pos x="T8" y="T9"/>
              </a:cxn>
            </a:cxnLst>
            <a:rect l="T15" t="T16" r="T17" b="T18"/>
            <a:pathLst>
              <a:path w="366" h="1284">
                <a:moveTo>
                  <a:pt x="366" y="1278"/>
                </a:moveTo>
                <a:lnTo>
                  <a:pt x="12" y="0"/>
                </a:lnTo>
                <a:lnTo>
                  <a:pt x="0" y="1224"/>
                </a:lnTo>
                <a:lnTo>
                  <a:pt x="186" y="1284"/>
                </a:lnTo>
                <a:lnTo>
                  <a:pt x="366" y="1278"/>
                </a:lnTo>
                <a:close/>
              </a:path>
            </a:pathLst>
          </a:custGeom>
          <a:gradFill rotWithShape="1">
            <a:gsLst>
              <a:gs pos="0">
                <a:srgbClr val="954F72"/>
              </a:gs>
              <a:gs pos="100000">
                <a:sysClr val="window" lastClr="FFFFFF"/>
              </a:gs>
            </a:gsLst>
            <a:lin ang="0" scaled="1"/>
          </a:gradFill>
          <a:ln w="9525">
            <a:solidFill>
              <a:srgbClr val="DDDDDD"/>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62" name="Freeform 70"/>
          <p:cNvSpPr>
            <a:spLocks/>
          </p:cNvSpPr>
          <p:nvPr/>
        </p:nvSpPr>
        <p:spPr bwMode="auto">
          <a:xfrm>
            <a:off x="635000" y="3932832"/>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 name="T15" fmla="*/ 0 w 348"/>
              <a:gd name="T16" fmla="*/ 0 h 1312"/>
              <a:gd name="T17" fmla="*/ 348 w 348"/>
              <a:gd name="T18" fmla="*/ 1312 h 1312"/>
            </a:gdLst>
            <a:ahLst/>
            <a:cxnLst>
              <a:cxn ang="T10">
                <a:pos x="T0" y="T1"/>
              </a:cxn>
              <a:cxn ang="T11">
                <a:pos x="T2" y="T3"/>
              </a:cxn>
              <a:cxn ang="T12">
                <a:pos x="T4" y="T5"/>
              </a:cxn>
              <a:cxn ang="T13">
                <a:pos x="T6" y="T7"/>
              </a:cxn>
              <a:cxn ang="T14">
                <a:pos x="T8" y="T9"/>
              </a:cxn>
            </a:cxnLst>
            <a:rect l="T15" t="T16" r="T17" b="T18"/>
            <a:pathLst>
              <a:path w="348" h="1312">
                <a:moveTo>
                  <a:pt x="0" y="1306"/>
                </a:moveTo>
                <a:lnTo>
                  <a:pt x="348" y="0"/>
                </a:lnTo>
                <a:lnTo>
                  <a:pt x="342" y="1258"/>
                </a:lnTo>
                <a:lnTo>
                  <a:pt x="180" y="1312"/>
                </a:lnTo>
                <a:lnTo>
                  <a:pt x="0" y="1306"/>
                </a:lnTo>
                <a:close/>
              </a:path>
            </a:pathLst>
          </a:custGeom>
          <a:gradFill rotWithShape="1">
            <a:gsLst>
              <a:gs pos="0">
                <a:sysClr val="window" lastClr="FFFFFF"/>
              </a:gs>
              <a:gs pos="100000">
                <a:srgbClr val="954F72"/>
              </a:gs>
            </a:gsLst>
            <a:lin ang="0" scaled="1"/>
          </a:gradFill>
          <a:ln w="9525">
            <a:solidFill>
              <a:srgbClr val="DDDDDD"/>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63" name="Rectangle 23"/>
          <p:cNvSpPr>
            <a:spLocks noChangeArrowheads="1"/>
          </p:cNvSpPr>
          <p:nvPr/>
        </p:nvSpPr>
        <p:spPr bwMode="auto">
          <a:xfrm>
            <a:off x="1231900" y="3888382"/>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algn="ctr"/>
            <a:endParaRPr lang="en-US" altLang="en-US" sz="2400">
              <a:solidFill>
                <a:prstClr val="black"/>
              </a:solidFill>
              <a:latin typeface="Times New Roman" panose="02020603050405020304" pitchFamily="18" charset="0"/>
            </a:endParaRPr>
          </a:p>
        </p:txBody>
      </p:sp>
      <p:sp>
        <p:nvSpPr>
          <p:cNvPr id="64" name="Rectangle 24"/>
          <p:cNvSpPr>
            <a:spLocks noChangeArrowheads="1"/>
          </p:cNvSpPr>
          <p:nvPr/>
        </p:nvSpPr>
        <p:spPr bwMode="auto">
          <a:xfrm>
            <a:off x="1193800" y="3942357"/>
            <a:ext cx="1273175" cy="1979613"/>
          </a:xfrm>
          <a:prstGeom prst="rect">
            <a:avLst/>
          </a:prstGeom>
          <a:solidFill>
            <a:sysClr val="window" lastClr="FFFFFF"/>
          </a:solidFill>
          <a:ln w="28575">
            <a:solidFill>
              <a:sysClr val="windowText" lastClr="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endParaRPr>
          </a:p>
        </p:txBody>
      </p:sp>
      <p:sp>
        <p:nvSpPr>
          <p:cNvPr id="65" name="Line 25"/>
          <p:cNvSpPr>
            <a:spLocks noChangeShapeType="1"/>
          </p:cNvSpPr>
          <p:nvPr/>
        </p:nvSpPr>
        <p:spPr bwMode="auto">
          <a:xfrm>
            <a:off x="1203325" y="4702770"/>
            <a:ext cx="1263650" cy="3175"/>
          </a:xfrm>
          <a:prstGeom prst="line">
            <a:avLst/>
          </a:prstGeom>
          <a:noFill/>
          <a:ln w="2857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66" name="Text Box 26"/>
          <p:cNvSpPr txBox="1">
            <a:spLocks noChangeArrowheads="1"/>
          </p:cNvSpPr>
          <p:nvPr/>
        </p:nvSpPr>
        <p:spPr bwMode="auto">
          <a:xfrm>
            <a:off x="1160463" y="4685307"/>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altLang="en-US" sz="14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rPr>
              <a:t>transport</a:t>
            </a:r>
          </a:p>
        </p:txBody>
      </p:sp>
      <p:sp>
        <p:nvSpPr>
          <p:cNvPr id="67" name="Line 27"/>
          <p:cNvSpPr>
            <a:spLocks noChangeShapeType="1"/>
          </p:cNvSpPr>
          <p:nvPr/>
        </p:nvSpPr>
        <p:spPr bwMode="auto">
          <a:xfrm>
            <a:off x="1211263" y="5023445"/>
            <a:ext cx="1263650" cy="3175"/>
          </a:xfrm>
          <a:prstGeom prst="line">
            <a:avLst/>
          </a:prstGeom>
          <a:noFill/>
          <a:ln w="2857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68" name="Line 28"/>
          <p:cNvSpPr>
            <a:spLocks noChangeShapeType="1"/>
          </p:cNvSpPr>
          <p:nvPr/>
        </p:nvSpPr>
        <p:spPr bwMode="auto">
          <a:xfrm>
            <a:off x="1196975" y="5333007"/>
            <a:ext cx="1263650" cy="3175"/>
          </a:xfrm>
          <a:prstGeom prst="line">
            <a:avLst/>
          </a:prstGeom>
          <a:noFill/>
          <a:ln w="2857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69" name="Line 29"/>
          <p:cNvSpPr>
            <a:spLocks noChangeShapeType="1"/>
          </p:cNvSpPr>
          <p:nvPr/>
        </p:nvSpPr>
        <p:spPr bwMode="auto">
          <a:xfrm>
            <a:off x="1196975" y="5618757"/>
            <a:ext cx="1263650" cy="3175"/>
          </a:xfrm>
          <a:prstGeom prst="line">
            <a:avLst/>
          </a:prstGeom>
          <a:noFill/>
          <a:ln w="28575">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70" name="Text Box 26"/>
          <p:cNvSpPr txBox="1">
            <a:spLocks noChangeArrowheads="1"/>
          </p:cNvSpPr>
          <p:nvPr/>
        </p:nvSpPr>
        <p:spPr bwMode="auto">
          <a:xfrm>
            <a:off x="1195388" y="3932832"/>
            <a:ext cx="1317625" cy="3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altLang="en-US" sz="1400" b="0" i="0" u="none" strike="noStrike" kern="0" cap="none" spc="0" normalizeH="0" baseline="0" noProof="0" dirty="0">
                <a:ln>
                  <a:noFill/>
                </a:ln>
                <a:solidFill>
                  <a:prstClr val="black"/>
                </a:solidFill>
                <a:effectLst/>
                <a:uLnTx/>
                <a:uFillTx/>
                <a:latin typeface="Tahoma" panose="020B0604030504040204" pitchFamily="34" charset="0"/>
                <a:ea typeface="ＭＳ Ｐゴシック" panose="020B0600070205080204" pitchFamily="34" charset="-128"/>
              </a:rPr>
              <a:t>application</a:t>
            </a:r>
          </a:p>
        </p:txBody>
      </p:sp>
      <p:sp>
        <p:nvSpPr>
          <p:cNvPr id="71" name="Text Box 26"/>
          <p:cNvSpPr txBox="1">
            <a:spLocks noChangeArrowheads="1"/>
          </p:cNvSpPr>
          <p:nvPr/>
        </p:nvSpPr>
        <p:spPr bwMode="auto">
          <a:xfrm>
            <a:off x="1150938" y="5590182"/>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altLang="en-US" sz="14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rPr>
              <a:t>physical</a:t>
            </a:r>
          </a:p>
        </p:txBody>
      </p:sp>
      <p:sp>
        <p:nvSpPr>
          <p:cNvPr id="72" name="Text Box 26"/>
          <p:cNvSpPr txBox="1">
            <a:spLocks noChangeArrowheads="1"/>
          </p:cNvSpPr>
          <p:nvPr/>
        </p:nvSpPr>
        <p:spPr bwMode="auto">
          <a:xfrm>
            <a:off x="1169988" y="5304432"/>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altLang="en-US" sz="14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rPr>
              <a:t>link</a:t>
            </a:r>
          </a:p>
        </p:txBody>
      </p:sp>
      <p:sp>
        <p:nvSpPr>
          <p:cNvPr id="73" name="Text Box 26"/>
          <p:cNvSpPr txBox="1">
            <a:spLocks noChangeArrowheads="1"/>
          </p:cNvSpPr>
          <p:nvPr/>
        </p:nvSpPr>
        <p:spPr bwMode="auto">
          <a:xfrm>
            <a:off x="1160463" y="5009157"/>
            <a:ext cx="131762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10000"/>
              </a:lnSpc>
              <a:spcBef>
                <a:spcPts val="0"/>
              </a:spcBef>
              <a:spcAft>
                <a:spcPts val="0"/>
              </a:spcAft>
              <a:buClrTx/>
              <a:buSzTx/>
              <a:buFontTx/>
              <a:buNone/>
              <a:tabLst/>
              <a:defRPr/>
            </a:pPr>
            <a:r>
              <a:rPr kumimoji="0" lang="en-US" altLang="en-US" sz="14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rPr>
              <a:t>network</a:t>
            </a:r>
          </a:p>
        </p:txBody>
      </p:sp>
      <p:sp>
        <p:nvSpPr>
          <p:cNvPr id="74" name="Oval 23"/>
          <p:cNvSpPr>
            <a:spLocks noChangeArrowheads="1"/>
          </p:cNvSpPr>
          <p:nvPr/>
        </p:nvSpPr>
        <p:spPr bwMode="auto">
          <a:xfrm>
            <a:off x="1530350" y="4274145"/>
            <a:ext cx="598488" cy="304800"/>
          </a:xfrm>
          <a:prstGeom prst="ellipse">
            <a:avLst/>
          </a:prstGeom>
          <a:solidFill>
            <a:srgbClr val="CCFFFF"/>
          </a:solidFill>
          <a:ln w="9525">
            <a:solidFill>
              <a:sysClr val="windowText" lastClr="000000"/>
            </a:solidFill>
            <a:round/>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a:ln>
                  <a:noFill/>
                </a:ln>
                <a:solidFill>
                  <a:prstClr val="black"/>
                </a:solidFill>
                <a:effectLst/>
                <a:uLnTx/>
                <a:uFillTx/>
                <a:latin typeface="Comic Sans MS" panose="030F0702030302020204" pitchFamily="66" charset="0"/>
                <a:ea typeface="ＭＳ Ｐゴシック" panose="020B0600070205080204" pitchFamily="34" charset="-128"/>
              </a:rPr>
              <a:t>P3</a:t>
            </a:r>
          </a:p>
        </p:txBody>
      </p:sp>
      <p:grpSp>
        <p:nvGrpSpPr>
          <p:cNvPr id="75" name="Group 149"/>
          <p:cNvGrpSpPr>
            <a:grpSpLocks/>
          </p:cNvGrpSpPr>
          <p:nvPr/>
        </p:nvGrpSpPr>
        <p:grpSpPr bwMode="auto">
          <a:xfrm>
            <a:off x="1620838" y="4612282"/>
            <a:ext cx="412750" cy="158750"/>
            <a:chOff x="1287" y="2524"/>
            <a:chExt cx="260" cy="100"/>
          </a:xfrm>
        </p:grpSpPr>
        <p:sp>
          <p:nvSpPr>
            <p:cNvPr id="76" name="Rectangle 73"/>
            <p:cNvSpPr>
              <a:spLocks noChangeArrowheads="1"/>
            </p:cNvSpPr>
            <p:nvPr/>
          </p:nvSpPr>
          <p:spPr bwMode="auto">
            <a:xfrm>
              <a:off x="1287" y="2524"/>
              <a:ext cx="260" cy="100"/>
            </a:xfrm>
            <a:prstGeom prst="rect">
              <a:avLst/>
            </a:prstGeom>
            <a:solidFill>
              <a:srgbClr val="FFFF00"/>
            </a:solidFill>
            <a:ln w="9525">
              <a:solidFill>
                <a:sysClr val="windowText" lastClr="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77" name="Rectangle 74"/>
            <p:cNvSpPr>
              <a:spLocks noChangeArrowheads="1"/>
            </p:cNvSpPr>
            <p:nvPr/>
          </p:nvSpPr>
          <p:spPr bwMode="auto">
            <a:xfrm>
              <a:off x="1338" y="2537"/>
              <a:ext cx="155" cy="76"/>
            </a:xfrm>
            <a:prstGeom prst="rect">
              <a:avLst/>
            </a:prstGeom>
            <a:solidFill>
              <a:sysClr val="window" lastClr="FFFFFF"/>
            </a:solidFill>
            <a:ln w="9525">
              <a:solidFill>
                <a:srgbClr val="CC99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78" name="Rectangle 75"/>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79" name="Rectangle 129"/>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grpSp>
      <p:grpSp>
        <p:nvGrpSpPr>
          <p:cNvPr id="80" name="Group 150"/>
          <p:cNvGrpSpPr>
            <a:grpSpLocks/>
          </p:cNvGrpSpPr>
          <p:nvPr/>
        </p:nvGrpSpPr>
        <p:grpSpPr bwMode="auto">
          <a:xfrm>
            <a:off x="5961063" y="4610695"/>
            <a:ext cx="412750" cy="158750"/>
            <a:chOff x="1287" y="2524"/>
            <a:chExt cx="260" cy="100"/>
          </a:xfrm>
        </p:grpSpPr>
        <p:sp>
          <p:nvSpPr>
            <p:cNvPr id="81" name="Rectangle 151"/>
            <p:cNvSpPr>
              <a:spLocks noChangeArrowheads="1"/>
            </p:cNvSpPr>
            <p:nvPr/>
          </p:nvSpPr>
          <p:spPr bwMode="auto">
            <a:xfrm>
              <a:off x="1287" y="2524"/>
              <a:ext cx="260" cy="100"/>
            </a:xfrm>
            <a:prstGeom prst="rect">
              <a:avLst/>
            </a:prstGeom>
            <a:solidFill>
              <a:srgbClr val="FFFF00"/>
            </a:solidFill>
            <a:ln w="9525">
              <a:solidFill>
                <a:sysClr val="windowText" lastClr="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82" name="Rectangle 152"/>
            <p:cNvSpPr>
              <a:spLocks noChangeArrowheads="1"/>
            </p:cNvSpPr>
            <p:nvPr/>
          </p:nvSpPr>
          <p:spPr bwMode="auto">
            <a:xfrm>
              <a:off x="1338" y="2537"/>
              <a:ext cx="155" cy="76"/>
            </a:xfrm>
            <a:prstGeom prst="rect">
              <a:avLst/>
            </a:prstGeom>
            <a:solidFill>
              <a:sysClr val="window" lastClr="FFFFFF"/>
            </a:solidFill>
            <a:ln w="9525">
              <a:solidFill>
                <a:srgbClr val="CC99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83" name="Rectangle 153"/>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84" name="Rectangle 154"/>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grpSp>
      <p:sp>
        <p:nvSpPr>
          <p:cNvPr id="85" name="Freeform 146"/>
          <p:cNvSpPr>
            <a:spLocks/>
          </p:cNvSpPr>
          <p:nvPr/>
        </p:nvSpPr>
        <p:spPr bwMode="auto">
          <a:xfrm>
            <a:off x="4008438" y="4312245"/>
            <a:ext cx="2173287" cy="1989137"/>
          </a:xfrm>
          <a:custGeom>
            <a:avLst/>
            <a:gdLst>
              <a:gd name="T0" fmla="*/ 2147483647 w 1369"/>
              <a:gd name="T1" fmla="*/ 2147483647 h 1253"/>
              <a:gd name="T2" fmla="*/ 2147483647 w 1369"/>
              <a:gd name="T3" fmla="*/ 2147483647 h 1253"/>
              <a:gd name="T4" fmla="*/ 2147483647 w 1369"/>
              <a:gd name="T5" fmla="*/ 2147483647 h 1253"/>
              <a:gd name="T6" fmla="*/ 0 w 1369"/>
              <a:gd name="T7" fmla="*/ 2147483647 h 1253"/>
              <a:gd name="T8" fmla="*/ 2147483647 w 1369"/>
              <a:gd name="T9" fmla="*/ 0 h 1253"/>
              <a:gd name="T10" fmla="*/ 0 60000 65536"/>
              <a:gd name="T11" fmla="*/ 0 60000 65536"/>
              <a:gd name="T12" fmla="*/ 0 60000 65536"/>
              <a:gd name="T13" fmla="*/ 0 60000 65536"/>
              <a:gd name="T14" fmla="*/ 0 60000 65536"/>
              <a:gd name="T15" fmla="*/ 0 w 1369"/>
              <a:gd name="T16" fmla="*/ 0 h 1253"/>
              <a:gd name="T17" fmla="*/ 1369 w 1369"/>
              <a:gd name="T18" fmla="*/ 1253 h 1253"/>
            </a:gdLst>
            <a:ahLst/>
            <a:cxnLst>
              <a:cxn ang="T10">
                <a:pos x="T0" y="T1"/>
              </a:cxn>
              <a:cxn ang="T11">
                <a:pos x="T2" y="T3"/>
              </a:cxn>
              <a:cxn ang="T12">
                <a:pos x="T4" y="T5"/>
              </a:cxn>
              <a:cxn ang="T13">
                <a:pos x="T6" y="T7"/>
              </a:cxn>
              <a:cxn ang="T14">
                <a:pos x="T8" y="T9"/>
              </a:cxn>
            </a:cxnLst>
            <a:rect l="T15" t="T16" r="T17" b="T18"/>
            <a:pathLst>
              <a:path w="1369" h="1253">
                <a:moveTo>
                  <a:pt x="1369" y="216"/>
                </a:moveTo>
                <a:lnTo>
                  <a:pt x="1362" y="1252"/>
                </a:lnTo>
                <a:lnTo>
                  <a:pt x="16" y="1253"/>
                </a:lnTo>
                <a:lnTo>
                  <a:pt x="0" y="121"/>
                </a:lnTo>
                <a:lnTo>
                  <a:pt x="191" y="0"/>
                </a:lnTo>
              </a:path>
            </a:pathLst>
          </a:custGeom>
          <a:noFill/>
          <a:ln w="19050" cap="flat" cmpd="sng">
            <a:solidFill>
              <a:srgbClr val="000099"/>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86" name="Freeform 147"/>
          <p:cNvSpPr>
            <a:spLocks/>
          </p:cNvSpPr>
          <p:nvPr/>
        </p:nvSpPr>
        <p:spPr bwMode="auto">
          <a:xfrm>
            <a:off x="4127500" y="4343995"/>
            <a:ext cx="1984375" cy="1876425"/>
          </a:xfrm>
          <a:custGeom>
            <a:avLst/>
            <a:gdLst>
              <a:gd name="T0" fmla="*/ 2147483647 w 1250"/>
              <a:gd name="T1" fmla="*/ 2147483647 h 1182"/>
              <a:gd name="T2" fmla="*/ 2147483647 w 1250"/>
              <a:gd name="T3" fmla="*/ 2147483647 h 1182"/>
              <a:gd name="T4" fmla="*/ 2147483647 w 1250"/>
              <a:gd name="T5" fmla="*/ 2147483647 h 1182"/>
              <a:gd name="T6" fmla="*/ 0 w 1250"/>
              <a:gd name="T7" fmla="*/ 2147483647 h 1182"/>
              <a:gd name="T8" fmla="*/ 2147483647 w 1250"/>
              <a:gd name="T9" fmla="*/ 0 h 1182"/>
              <a:gd name="T10" fmla="*/ 0 60000 65536"/>
              <a:gd name="T11" fmla="*/ 0 60000 65536"/>
              <a:gd name="T12" fmla="*/ 0 60000 65536"/>
              <a:gd name="T13" fmla="*/ 0 60000 65536"/>
              <a:gd name="T14" fmla="*/ 0 60000 65536"/>
              <a:gd name="T15" fmla="*/ 0 w 1250"/>
              <a:gd name="T16" fmla="*/ 0 h 1182"/>
              <a:gd name="T17" fmla="*/ 1250 w 1250"/>
              <a:gd name="T18" fmla="*/ 1182 h 1182"/>
            </a:gdLst>
            <a:ahLst/>
            <a:cxnLst>
              <a:cxn ang="T10">
                <a:pos x="T0" y="T1"/>
              </a:cxn>
              <a:cxn ang="T11">
                <a:pos x="T2" y="T3"/>
              </a:cxn>
              <a:cxn ang="T12">
                <a:pos x="T4" y="T5"/>
              </a:cxn>
              <a:cxn ang="T13">
                <a:pos x="T6" y="T7"/>
              </a:cxn>
              <a:cxn ang="T14">
                <a:pos x="T8" y="T9"/>
              </a:cxn>
            </a:cxnLst>
            <a:rect l="T15" t="T16" r="T17" b="T18"/>
            <a:pathLst>
              <a:path w="1250" h="1182">
                <a:moveTo>
                  <a:pt x="1250" y="190"/>
                </a:moveTo>
                <a:lnTo>
                  <a:pt x="1244" y="1182"/>
                </a:lnTo>
                <a:lnTo>
                  <a:pt x="19" y="1181"/>
                </a:lnTo>
                <a:lnTo>
                  <a:pt x="0" y="155"/>
                </a:lnTo>
                <a:lnTo>
                  <a:pt x="171" y="0"/>
                </a:lnTo>
              </a:path>
            </a:pathLst>
          </a:custGeom>
          <a:noFill/>
          <a:ln w="19050" cap="flat" cmpd="sng">
            <a:solidFill>
              <a:srgbClr val="000099"/>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87" name="Oval 36"/>
          <p:cNvSpPr>
            <a:spLocks noChangeArrowheads="1"/>
          </p:cNvSpPr>
          <p:nvPr/>
        </p:nvSpPr>
        <p:spPr bwMode="auto">
          <a:xfrm>
            <a:off x="7467600" y="4423370"/>
            <a:ext cx="598488" cy="304800"/>
          </a:xfrm>
          <a:prstGeom prst="ellipse">
            <a:avLst/>
          </a:prstGeom>
          <a:solidFill>
            <a:srgbClr val="CCFFFF"/>
          </a:solidFill>
          <a:ln w="9525">
            <a:solidFill>
              <a:sysClr val="windowText" lastClr="000000"/>
            </a:solidFill>
            <a:round/>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Comic Sans MS" panose="030F0702030302020204" pitchFamily="66" charset="0"/>
              <a:ea typeface="ＭＳ Ｐゴシック" panose="020B0600070205080204" pitchFamily="34" charset="-128"/>
            </a:endParaRPr>
          </a:p>
        </p:txBody>
      </p:sp>
      <p:grpSp>
        <p:nvGrpSpPr>
          <p:cNvPr id="88" name="Group 169"/>
          <p:cNvGrpSpPr>
            <a:grpSpLocks/>
          </p:cNvGrpSpPr>
          <p:nvPr/>
        </p:nvGrpSpPr>
        <p:grpSpPr bwMode="auto">
          <a:xfrm>
            <a:off x="2962275" y="3170832"/>
            <a:ext cx="1292225" cy="1454150"/>
            <a:chOff x="1868" y="1796"/>
            <a:chExt cx="814" cy="916"/>
          </a:xfrm>
        </p:grpSpPr>
        <p:sp>
          <p:nvSpPr>
            <p:cNvPr id="89" name="Oval 166"/>
            <p:cNvSpPr>
              <a:spLocks noChangeArrowheads="1"/>
            </p:cNvSpPr>
            <p:nvPr/>
          </p:nvSpPr>
          <p:spPr bwMode="auto">
            <a:xfrm>
              <a:off x="2318" y="2668"/>
              <a:ext cx="124" cy="44"/>
            </a:xfrm>
            <a:prstGeom prst="ellipse">
              <a:avLst/>
            </a:pr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90" name="Oval 167"/>
            <p:cNvSpPr>
              <a:spLocks noChangeArrowheads="1"/>
            </p:cNvSpPr>
            <p:nvPr/>
          </p:nvSpPr>
          <p:spPr bwMode="auto">
            <a:xfrm>
              <a:off x="2558" y="2668"/>
              <a:ext cx="124" cy="44"/>
            </a:xfrm>
            <a:prstGeom prst="ellipse">
              <a:avLst/>
            </a:pr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91" name="Freeform 168"/>
            <p:cNvSpPr>
              <a:spLocks/>
            </p:cNvSpPr>
            <p:nvPr/>
          </p:nvSpPr>
          <p:spPr bwMode="auto">
            <a:xfrm>
              <a:off x="1868" y="1796"/>
              <a:ext cx="434" cy="904"/>
            </a:xfrm>
            <a:custGeom>
              <a:avLst/>
              <a:gdLst>
                <a:gd name="T0" fmla="*/ 434 w 434"/>
                <a:gd name="T1" fmla="*/ 904 h 904"/>
                <a:gd name="T2" fmla="*/ 2 w 434"/>
                <a:gd name="T3" fmla="*/ 902 h 904"/>
                <a:gd name="T4" fmla="*/ 0 w 434"/>
                <a:gd name="T5" fmla="*/ 0 h 904"/>
                <a:gd name="T6" fmla="*/ 0 60000 65536"/>
                <a:gd name="T7" fmla="*/ 0 60000 65536"/>
                <a:gd name="T8" fmla="*/ 0 60000 65536"/>
                <a:gd name="T9" fmla="*/ 0 w 434"/>
                <a:gd name="T10" fmla="*/ 0 h 904"/>
                <a:gd name="T11" fmla="*/ 434 w 434"/>
                <a:gd name="T12" fmla="*/ 904 h 904"/>
              </a:gdLst>
              <a:ahLst/>
              <a:cxnLst>
                <a:cxn ang="T6">
                  <a:pos x="T0" y="T1"/>
                </a:cxn>
                <a:cxn ang="T7">
                  <a:pos x="T2" y="T3"/>
                </a:cxn>
                <a:cxn ang="T8">
                  <a:pos x="T4" y="T5"/>
                </a:cxn>
              </a:cxnLst>
              <a:rect l="T9" t="T10" r="T11" b="T12"/>
              <a:pathLst>
                <a:path w="434" h="904">
                  <a:moveTo>
                    <a:pt x="434" y="904"/>
                  </a:moveTo>
                  <a:lnTo>
                    <a:pt x="2" y="902"/>
                  </a:lnTo>
                  <a:lnTo>
                    <a:pt x="0" y="0"/>
                  </a:lnTo>
                </a:path>
              </a:pathLst>
            </a:custGeom>
            <a:noFill/>
            <a:ln w="19050" cap="flat" cmpd="sng">
              <a:solidFill>
                <a:srgbClr val="CC0000"/>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grpSp>
        <p:nvGrpSpPr>
          <p:cNvPr id="92" name="Group 172"/>
          <p:cNvGrpSpPr>
            <a:grpSpLocks/>
          </p:cNvGrpSpPr>
          <p:nvPr/>
        </p:nvGrpSpPr>
        <p:grpSpPr bwMode="auto">
          <a:xfrm>
            <a:off x="3870325" y="3126382"/>
            <a:ext cx="1047750" cy="1441450"/>
            <a:chOff x="2432" y="1758"/>
            <a:chExt cx="660" cy="908"/>
          </a:xfrm>
        </p:grpSpPr>
        <p:sp>
          <p:nvSpPr>
            <p:cNvPr id="93" name="Oval 170"/>
            <p:cNvSpPr>
              <a:spLocks noChangeArrowheads="1"/>
            </p:cNvSpPr>
            <p:nvPr/>
          </p:nvSpPr>
          <p:spPr bwMode="auto">
            <a:xfrm>
              <a:off x="2432" y="2564"/>
              <a:ext cx="144" cy="102"/>
            </a:xfrm>
            <a:prstGeom prst="ellipse">
              <a:avLst/>
            </a:pr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94" name="Freeform 171"/>
            <p:cNvSpPr>
              <a:spLocks/>
            </p:cNvSpPr>
            <p:nvPr/>
          </p:nvSpPr>
          <p:spPr bwMode="auto">
            <a:xfrm>
              <a:off x="2506" y="1758"/>
              <a:ext cx="586" cy="810"/>
            </a:xfrm>
            <a:custGeom>
              <a:avLst/>
              <a:gdLst>
                <a:gd name="T0" fmla="*/ 0 w 586"/>
                <a:gd name="T1" fmla="*/ 810 h 810"/>
                <a:gd name="T2" fmla="*/ 2 w 586"/>
                <a:gd name="T3" fmla="*/ 808 h 810"/>
                <a:gd name="T4" fmla="*/ 2 w 586"/>
                <a:gd name="T5" fmla="*/ 170 h 810"/>
                <a:gd name="T6" fmla="*/ 586 w 586"/>
                <a:gd name="T7" fmla="*/ 0 h 810"/>
                <a:gd name="T8" fmla="*/ 0 60000 65536"/>
                <a:gd name="T9" fmla="*/ 0 60000 65536"/>
                <a:gd name="T10" fmla="*/ 0 60000 65536"/>
                <a:gd name="T11" fmla="*/ 0 60000 65536"/>
                <a:gd name="T12" fmla="*/ 0 w 586"/>
                <a:gd name="T13" fmla="*/ 0 h 810"/>
                <a:gd name="T14" fmla="*/ 586 w 586"/>
                <a:gd name="T15" fmla="*/ 810 h 810"/>
              </a:gdLst>
              <a:ahLst/>
              <a:cxnLst>
                <a:cxn ang="T8">
                  <a:pos x="T0" y="T1"/>
                </a:cxn>
                <a:cxn ang="T9">
                  <a:pos x="T2" y="T3"/>
                </a:cxn>
                <a:cxn ang="T10">
                  <a:pos x="T4" y="T5"/>
                </a:cxn>
                <a:cxn ang="T11">
                  <a:pos x="T6" y="T7"/>
                </a:cxn>
              </a:cxnLst>
              <a:rect l="T12" t="T13" r="T14" b="T15"/>
              <a:pathLst>
                <a:path w="586" h="810">
                  <a:moveTo>
                    <a:pt x="0" y="810"/>
                  </a:moveTo>
                  <a:lnTo>
                    <a:pt x="2" y="808"/>
                  </a:lnTo>
                  <a:lnTo>
                    <a:pt x="2" y="170"/>
                  </a:lnTo>
                  <a:lnTo>
                    <a:pt x="586" y="0"/>
                  </a:lnTo>
                </a:path>
              </a:pathLst>
            </a:custGeom>
            <a:noFill/>
            <a:ln w="12700" cap="flat" cmpd="sng">
              <a:solidFill>
                <a:srgbClr val="CC0000"/>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grpSp>
        <p:nvGrpSpPr>
          <p:cNvPr id="95" name="Group 179"/>
          <p:cNvGrpSpPr>
            <a:grpSpLocks/>
          </p:cNvGrpSpPr>
          <p:nvPr/>
        </p:nvGrpSpPr>
        <p:grpSpPr bwMode="auto">
          <a:xfrm>
            <a:off x="169863" y="5442545"/>
            <a:ext cx="800100" cy="828675"/>
            <a:chOff x="-44" y="1473"/>
            <a:chExt cx="981" cy="1105"/>
          </a:xfrm>
        </p:grpSpPr>
        <p:pic>
          <p:nvPicPr>
            <p:cNvPr id="96" name="Picture 18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Freeform 18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grpSp>
        <p:nvGrpSpPr>
          <p:cNvPr id="98" name="Group 182"/>
          <p:cNvGrpSpPr>
            <a:grpSpLocks/>
          </p:cNvGrpSpPr>
          <p:nvPr/>
        </p:nvGrpSpPr>
        <p:grpSpPr bwMode="auto">
          <a:xfrm flipH="1">
            <a:off x="7151688" y="5356820"/>
            <a:ext cx="788987" cy="782637"/>
            <a:chOff x="-44" y="1473"/>
            <a:chExt cx="981" cy="1105"/>
          </a:xfrm>
        </p:grpSpPr>
        <p:pic>
          <p:nvPicPr>
            <p:cNvPr id="99" name="Picture 18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Freeform 184"/>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grpSp>
        <p:nvGrpSpPr>
          <p:cNvPr id="101" name="Group 185"/>
          <p:cNvGrpSpPr>
            <a:grpSpLocks/>
          </p:cNvGrpSpPr>
          <p:nvPr/>
        </p:nvGrpSpPr>
        <p:grpSpPr bwMode="auto">
          <a:xfrm>
            <a:off x="2741613" y="4942482"/>
            <a:ext cx="358775" cy="704850"/>
            <a:chOff x="4140" y="429"/>
            <a:chExt cx="1425" cy="2396"/>
          </a:xfrm>
        </p:grpSpPr>
        <p:sp>
          <p:nvSpPr>
            <p:cNvPr id="102" name="Freeform 186"/>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03" name="Rectangle 187"/>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104" name="Freeform 188"/>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05" name="Freeform 189"/>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06" name="Rectangle 190"/>
            <p:cNvSpPr>
              <a:spLocks noChangeArrowheads="1"/>
            </p:cNvSpPr>
            <p:nvPr/>
          </p:nvSpPr>
          <p:spPr bwMode="auto">
            <a:xfrm>
              <a:off x="4209" y="693"/>
              <a:ext cx="599" cy="49"/>
            </a:xfrm>
            <a:prstGeom prst="rect">
              <a:avLst/>
            </a:prstGeom>
            <a:solidFill>
              <a:sysClr val="windowText" lastClr="000000"/>
            </a:solidFill>
            <a:ln w="9525">
              <a:solidFill>
                <a:sysClr val="windowText" lastClr="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grpSp>
          <p:nvGrpSpPr>
            <p:cNvPr id="107" name="Group 191"/>
            <p:cNvGrpSpPr>
              <a:grpSpLocks/>
            </p:cNvGrpSpPr>
            <p:nvPr/>
          </p:nvGrpSpPr>
          <p:grpSpPr bwMode="auto">
            <a:xfrm>
              <a:off x="4749" y="668"/>
              <a:ext cx="581" cy="145"/>
              <a:chOff x="614" y="2568"/>
              <a:chExt cx="725" cy="139"/>
            </a:xfrm>
          </p:grpSpPr>
          <p:sp>
            <p:nvSpPr>
              <p:cNvPr id="132" name="AutoShape 192"/>
              <p:cNvSpPr>
                <a:spLocks noChangeArrowheads="1"/>
              </p:cNvSpPr>
              <p:nvPr/>
            </p:nvSpPr>
            <p:spPr bwMode="auto">
              <a:xfrm>
                <a:off x="617" y="2567"/>
                <a:ext cx="724" cy="140"/>
              </a:xfrm>
              <a:prstGeom prst="roundRect">
                <a:avLst>
                  <a:gd name="adj" fmla="val 50000"/>
                </a:avLst>
              </a:pr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133" name="AutoShape 193"/>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grpSp>
        <p:sp>
          <p:nvSpPr>
            <p:cNvPr id="108" name="Rectangle 194"/>
            <p:cNvSpPr>
              <a:spLocks noChangeArrowheads="1"/>
            </p:cNvSpPr>
            <p:nvPr/>
          </p:nvSpPr>
          <p:spPr bwMode="auto">
            <a:xfrm>
              <a:off x="4222" y="1017"/>
              <a:ext cx="599" cy="49"/>
            </a:xfrm>
            <a:prstGeom prst="rect">
              <a:avLst/>
            </a:prstGeom>
            <a:solidFill>
              <a:sysClr val="windowText" lastClr="000000"/>
            </a:solidFill>
            <a:ln w="9525">
              <a:solidFill>
                <a:sysClr val="windowText" lastClr="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grpSp>
          <p:nvGrpSpPr>
            <p:cNvPr id="109" name="Group 195"/>
            <p:cNvGrpSpPr>
              <a:grpSpLocks/>
            </p:cNvGrpSpPr>
            <p:nvPr/>
          </p:nvGrpSpPr>
          <p:grpSpPr bwMode="auto">
            <a:xfrm>
              <a:off x="4747" y="994"/>
              <a:ext cx="581" cy="134"/>
              <a:chOff x="614" y="2568"/>
              <a:chExt cx="725" cy="139"/>
            </a:xfrm>
          </p:grpSpPr>
          <p:sp>
            <p:nvSpPr>
              <p:cNvPr id="130" name="AutoShape 196"/>
              <p:cNvSpPr>
                <a:spLocks noChangeArrowheads="1"/>
              </p:cNvSpPr>
              <p:nvPr/>
            </p:nvSpPr>
            <p:spPr bwMode="auto">
              <a:xfrm>
                <a:off x="612" y="2570"/>
                <a:ext cx="724" cy="162"/>
              </a:xfrm>
              <a:prstGeom prst="roundRect">
                <a:avLst>
                  <a:gd name="adj" fmla="val 50000"/>
                </a:avLst>
              </a:pr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131" name="AutoShape 197"/>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grpSp>
        <p:sp>
          <p:nvSpPr>
            <p:cNvPr id="110" name="Rectangle 198"/>
            <p:cNvSpPr>
              <a:spLocks noChangeArrowheads="1"/>
            </p:cNvSpPr>
            <p:nvPr/>
          </p:nvSpPr>
          <p:spPr bwMode="auto">
            <a:xfrm>
              <a:off x="4216" y="1357"/>
              <a:ext cx="599" cy="49"/>
            </a:xfrm>
            <a:prstGeom prst="rect">
              <a:avLst/>
            </a:prstGeom>
            <a:solidFill>
              <a:sysClr val="windowText" lastClr="000000"/>
            </a:solidFill>
            <a:ln w="9525">
              <a:solidFill>
                <a:sysClr val="windowText" lastClr="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111" name="Rectangle 199"/>
            <p:cNvSpPr>
              <a:spLocks noChangeArrowheads="1"/>
            </p:cNvSpPr>
            <p:nvPr/>
          </p:nvSpPr>
          <p:spPr bwMode="auto">
            <a:xfrm>
              <a:off x="4228" y="1654"/>
              <a:ext cx="593" cy="49"/>
            </a:xfrm>
            <a:prstGeom prst="rect">
              <a:avLst/>
            </a:prstGeom>
            <a:solidFill>
              <a:sysClr val="windowText" lastClr="000000"/>
            </a:solidFill>
            <a:ln w="9525">
              <a:solidFill>
                <a:sysClr val="windowText" lastClr="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grpSp>
          <p:nvGrpSpPr>
            <p:cNvPr id="112" name="Group 200"/>
            <p:cNvGrpSpPr>
              <a:grpSpLocks/>
            </p:cNvGrpSpPr>
            <p:nvPr/>
          </p:nvGrpSpPr>
          <p:grpSpPr bwMode="auto">
            <a:xfrm>
              <a:off x="4735" y="1627"/>
              <a:ext cx="582" cy="151"/>
              <a:chOff x="614" y="2568"/>
              <a:chExt cx="725" cy="139"/>
            </a:xfrm>
          </p:grpSpPr>
          <p:sp>
            <p:nvSpPr>
              <p:cNvPr id="128" name="AutoShape 201"/>
              <p:cNvSpPr>
                <a:spLocks noChangeArrowheads="1"/>
              </p:cNvSpPr>
              <p:nvPr/>
            </p:nvSpPr>
            <p:spPr bwMode="auto">
              <a:xfrm>
                <a:off x="611" y="2568"/>
                <a:ext cx="730" cy="139"/>
              </a:xfrm>
              <a:prstGeom prst="roundRect">
                <a:avLst>
                  <a:gd name="adj" fmla="val 50000"/>
                </a:avLst>
              </a:pr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129" name="AutoShape 202"/>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grpSp>
        <p:sp>
          <p:nvSpPr>
            <p:cNvPr id="113" name="Freeform 203"/>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nvGrpSpPr>
            <p:cNvPr id="114" name="Group 204"/>
            <p:cNvGrpSpPr>
              <a:grpSpLocks/>
            </p:cNvGrpSpPr>
            <p:nvPr/>
          </p:nvGrpSpPr>
          <p:grpSpPr bwMode="auto">
            <a:xfrm>
              <a:off x="4739" y="1327"/>
              <a:ext cx="582" cy="139"/>
              <a:chOff x="614" y="2568"/>
              <a:chExt cx="725" cy="139"/>
            </a:xfrm>
          </p:grpSpPr>
          <p:sp>
            <p:nvSpPr>
              <p:cNvPr id="126" name="AutoShape 205"/>
              <p:cNvSpPr>
                <a:spLocks noChangeArrowheads="1"/>
              </p:cNvSpPr>
              <p:nvPr/>
            </p:nvSpPr>
            <p:spPr bwMode="auto">
              <a:xfrm>
                <a:off x="614" y="2566"/>
                <a:ext cx="723" cy="140"/>
              </a:xfrm>
              <a:prstGeom prst="roundRect">
                <a:avLst>
                  <a:gd name="adj" fmla="val 50000"/>
                </a:avLst>
              </a:pr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127" name="AutoShape 206"/>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grpSp>
        <p:sp>
          <p:nvSpPr>
            <p:cNvPr id="115" name="Rectangle 207"/>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ysClr val="windowText" lastClr="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116" name="Freeform 208"/>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17" name="Freeform 209"/>
            <p:cNvSpPr>
              <a:spLocks/>
            </p:cNvSpPr>
            <p:nvPr/>
          </p:nvSpPr>
          <p:spPr bwMode="auto">
            <a:xfrm>
              <a:off x="5315" y="680"/>
              <a:ext cx="244" cy="240"/>
            </a:xfrm>
            <a:custGeom>
              <a:avLst/>
              <a:gdLst>
                <a:gd name="T0" fmla="*/ 0 w 304"/>
                <a:gd name="T1" fmla="*/ 0 h 288"/>
                <a:gd name="T2" fmla="*/ 18 w 304"/>
                <a:gd name="T3" fmla="*/ 15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18" name="Oval 210"/>
            <p:cNvSpPr>
              <a:spLocks noChangeArrowheads="1"/>
            </p:cNvSpPr>
            <p:nvPr/>
          </p:nvSpPr>
          <p:spPr bwMode="auto">
            <a:xfrm>
              <a:off x="5515" y="2609"/>
              <a:ext cx="50" cy="97"/>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119" name="Freeform 211"/>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20" name="AutoShape 212"/>
            <p:cNvSpPr>
              <a:spLocks noChangeArrowheads="1"/>
            </p:cNvSpPr>
            <p:nvPr/>
          </p:nvSpPr>
          <p:spPr bwMode="auto">
            <a:xfrm>
              <a:off x="4140" y="2679"/>
              <a:ext cx="1198" cy="146"/>
            </a:xfrm>
            <a:prstGeom prst="roundRect">
              <a:avLst>
                <a:gd name="adj" fmla="val 50000"/>
              </a:avLst>
            </a:prstGeom>
            <a:solidFill>
              <a:srgbClr val="DDDDDD"/>
            </a:solidFill>
            <a:ln w="9525">
              <a:solidFill>
                <a:sysClr val="windowText" lastClr="000000"/>
              </a:solidFill>
              <a:round/>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121" name="AutoShape 213"/>
            <p:cNvSpPr>
              <a:spLocks noChangeArrowheads="1"/>
            </p:cNvSpPr>
            <p:nvPr/>
          </p:nvSpPr>
          <p:spPr bwMode="auto">
            <a:xfrm>
              <a:off x="4203" y="2712"/>
              <a:ext cx="1072" cy="81"/>
            </a:xfrm>
            <a:prstGeom prst="roundRect">
              <a:avLst>
                <a:gd name="adj" fmla="val 50000"/>
              </a:avLst>
            </a:prstGeom>
            <a:gradFill rotWithShape="1">
              <a:gsLst>
                <a:gs pos="0">
                  <a:srgbClr val="44546A"/>
                </a:gs>
                <a:gs pos="100000">
                  <a:srgbClr val="E7E6E6"/>
                </a:gs>
              </a:gsLst>
              <a:lin ang="0" scaled="1"/>
            </a:gradFill>
            <a:ln w="9525">
              <a:solidFill>
                <a:sysClr val="windowText" lastClr="000000"/>
              </a:solidFill>
              <a:round/>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122" name="Oval 214"/>
            <p:cNvSpPr>
              <a:spLocks noChangeArrowheads="1"/>
            </p:cNvSpPr>
            <p:nvPr/>
          </p:nvSpPr>
          <p:spPr bwMode="auto">
            <a:xfrm>
              <a:off x="4310" y="2382"/>
              <a:ext cx="158"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123" name="Oval 215"/>
            <p:cNvSpPr>
              <a:spLocks noChangeArrowheads="1"/>
            </p:cNvSpPr>
            <p:nvPr/>
          </p:nvSpPr>
          <p:spPr bwMode="auto">
            <a:xfrm>
              <a:off x="4487" y="2382"/>
              <a:ext cx="158"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24" name="Oval 216"/>
            <p:cNvSpPr>
              <a:spLocks noChangeArrowheads="1"/>
            </p:cNvSpPr>
            <p:nvPr/>
          </p:nvSpPr>
          <p:spPr bwMode="auto">
            <a:xfrm>
              <a:off x="4663" y="2382"/>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125" name="Rectangle 217"/>
            <p:cNvSpPr>
              <a:spLocks noChangeArrowheads="1"/>
            </p:cNvSpPr>
            <p:nvPr/>
          </p:nvSpPr>
          <p:spPr bwMode="auto">
            <a:xfrm>
              <a:off x="5061" y="1837"/>
              <a:ext cx="88" cy="761"/>
            </a:xfrm>
            <a:prstGeom prst="rect">
              <a:avLst/>
            </a:prstGeom>
            <a:solidFill>
              <a:srgbClr val="292929"/>
            </a:solidFill>
            <a:ln w="9525">
              <a:solidFill>
                <a:sysClr val="windowText" lastClr="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grpSp>
    </p:spTree>
    <p:extLst>
      <p:ext uri="{BB962C8B-B14F-4D97-AF65-F5344CB8AC3E}">
        <p14:creationId xmlns:p14="http://schemas.microsoft.com/office/powerpoint/2010/main" val="34491124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59632" y="1916832"/>
            <a:ext cx="6219539" cy="3528392"/>
          </a:xfrm>
          <a:prstGeom prst="rect">
            <a:avLst/>
          </a:prstGeom>
        </p:spPr>
      </p:pic>
      <p:sp>
        <p:nvSpPr>
          <p:cNvPr id="9"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mtClean="0"/>
              <a:t>Transport Layer Q1</a:t>
            </a:r>
            <a:endParaRPr lang="en-GB" dirty="0"/>
          </a:p>
        </p:txBody>
      </p:sp>
    </p:spTree>
    <p:extLst>
      <p:ext uri="{BB962C8B-B14F-4D97-AF65-F5344CB8AC3E}">
        <p14:creationId xmlns:p14="http://schemas.microsoft.com/office/powerpoint/2010/main" val="6839108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mtClean="0"/>
              <a:t>Transport Layer Q1</a:t>
            </a:r>
            <a:endParaRPr lang="en-GB" dirty="0"/>
          </a:p>
        </p:txBody>
      </p:sp>
      <p:sp>
        <p:nvSpPr>
          <p:cNvPr id="5" name="Rectangle 3"/>
          <p:cNvSpPr txBox="1">
            <a:spLocks noChangeArrowheads="1"/>
          </p:cNvSpPr>
          <p:nvPr/>
        </p:nvSpPr>
        <p:spPr>
          <a:xfrm>
            <a:off x="400050" y="1672477"/>
            <a:ext cx="4318000" cy="50628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000099"/>
              </a:buClr>
              <a:buSzTx/>
              <a:buFont typeface="Wingdings" panose="05000000000000000000" pitchFamily="2" charset="2"/>
              <a:buChar char="§"/>
              <a:tabLst/>
              <a:defRPr/>
            </a:pPr>
            <a:r>
              <a:rPr kumimoji="0" lang="en-GB"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host receives IP datagrams</a:t>
            </a:r>
          </a:p>
          <a:p>
            <a:pPr marL="685800" marR="0" lvl="1" indent="-228600" algn="l" defTabSz="914400" rtl="0" eaLnBrk="1" fontAlgn="auto" latinLnBrk="0" hangingPunct="1">
              <a:lnSpc>
                <a:spcPct val="90000"/>
              </a:lnSpc>
              <a:spcBef>
                <a:spcPts val="500"/>
              </a:spcBef>
              <a:spcAft>
                <a:spcPts val="0"/>
              </a:spcAft>
              <a:buClr>
                <a:srgbClr val="CC0000"/>
              </a:buClr>
              <a:buSzTx/>
              <a:buFont typeface="Arial" panose="020B0604020202020204" pitchFamily="34" charset="0"/>
              <a:buChar char="•"/>
              <a:tabLst/>
              <a:defRPr/>
            </a:pPr>
            <a:r>
              <a:rPr kumimoji="0" lang="en-GB"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each datagram has source IP address, destination IP address</a:t>
            </a:r>
          </a:p>
          <a:p>
            <a:pPr marL="685800" marR="0" lvl="1" indent="-228600" algn="l" defTabSz="914400" rtl="0" eaLnBrk="1" fontAlgn="auto" latinLnBrk="0" hangingPunct="1">
              <a:lnSpc>
                <a:spcPct val="90000"/>
              </a:lnSpc>
              <a:spcBef>
                <a:spcPts val="500"/>
              </a:spcBef>
              <a:spcAft>
                <a:spcPts val="0"/>
              </a:spcAft>
              <a:buClr>
                <a:srgbClr val="CC0000"/>
              </a:buClr>
              <a:buSzTx/>
              <a:buFont typeface="Arial" panose="020B0604020202020204" pitchFamily="34" charset="0"/>
              <a:buChar char="•"/>
              <a:tabLst/>
              <a:defRPr/>
            </a:pPr>
            <a:r>
              <a:rPr kumimoji="0" lang="en-GB"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each datagram carries one transport-layer segment</a:t>
            </a:r>
          </a:p>
          <a:p>
            <a:pPr marL="685800" marR="0" lvl="1" indent="-228600" algn="l" defTabSz="914400" rtl="0" eaLnBrk="1" fontAlgn="auto" latinLnBrk="0" hangingPunct="1">
              <a:lnSpc>
                <a:spcPct val="90000"/>
              </a:lnSpc>
              <a:spcBef>
                <a:spcPts val="500"/>
              </a:spcBef>
              <a:spcAft>
                <a:spcPts val="0"/>
              </a:spcAft>
              <a:buClr>
                <a:srgbClr val="CC0000"/>
              </a:buClr>
              <a:buSzTx/>
              <a:buFont typeface="Arial" panose="020B0604020202020204" pitchFamily="34" charset="0"/>
              <a:buChar char="•"/>
              <a:tabLst/>
              <a:defRPr/>
            </a:pPr>
            <a:r>
              <a:rPr kumimoji="0" lang="en-GB" altLang="en-US" sz="2400" b="0" i="0" u="none" strike="noStrike" kern="1200" cap="none" spc="0" normalizeH="0" baseline="0" noProof="0" dirty="0">
                <a:ln>
                  <a:noFill/>
                </a:ln>
                <a:solidFill>
                  <a:prstClr val="black"/>
                </a:solidFill>
                <a:effectLst/>
                <a:uLnTx/>
                <a:uFillTx/>
                <a:latin typeface="Calibri" panose="020F0502020204030204"/>
                <a:ea typeface="+mn-ea"/>
                <a:cs typeface="+mn-cs"/>
              </a:rPr>
              <a:t>each segment has source, destination port number </a:t>
            </a:r>
          </a:p>
          <a:p>
            <a:pPr marL="228600" marR="0" lvl="0" indent="-228600" algn="l" defTabSz="914400" rtl="0" eaLnBrk="1" fontAlgn="auto" latinLnBrk="0" hangingPunct="1">
              <a:lnSpc>
                <a:spcPct val="90000"/>
              </a:lnSpc>
              <a:spcBef>
                <a:spcPts val="1000"/>
              </a:spcBef>
              <a:spcAft>
                <a:spcPts val="0"/>
              </a:spcAft>
              <a:buClr>
                <a:srgbClr val="000099"/>
              </a:buClr>
              <a:buSzTx/>
              <a:buFont typeface="Wingdings" panose="05000000000000000000" pitchFamily="2" charset="2"/>
              <a:buChar char="§"/>
              <a:tabLst/>
              <a:defRPr/>
            </a:pPr>
            <a:r>
              <a:rPr kumimoji="0" lang="en-GB"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host uses </a:t>
            </a:r>
            <a:r>
              <a:rPr kumimoji="0" lang="en-GB" altLang="en-US" sz="2800" b="0" i="0" u="none" strike="noStrike" kern="1200" cap="none" spc="0" normalizeH="0" baseline="0" noProof="0" dirty="0">
                <a:ln>
                  <a:noFill/>
                </a:ln>
                <a:solidFill>
                  <a:srgbClr val="C00000"/>
                </a:solidFill>
                <a:effectLst/>
                <a:uLnTx/>
                <a:uFillTx/>
                <a:latin typeface="Calibri" panose="020F0502020204030204"/>
                <a:ea typeface="+mn-ea"/>
                <a:cs typeface="+mn-cs"/>
              </a:rPr>
              <a:t>IP addresses &amp; port numbers </a:t>
            </a:r>
            <a:r>
              <a:rPr kumimoji="0" lang="en-GB"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to direct segment to appropriate socket</a:t>
            </a:r>
          </a:p>
        </p:txBody>
      </p:sp>
      <p:sp>
        <p:nvSpPr>
          <p:cNvPr id="6" name="Rectangle 75"/>
          <p:cNvSpPr>
            <a:spLocks noChangeArrowheads="1"/>
          </p:cNvSpPr>
          <p:nvPr/>
        </p:nvSpPr>
        <p:spPr bwMode="auto">
          <a:xfrm>
            <a:off x="5343525" y="2022552"/>
            <a:ext cx="3324225" cy="32004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7" name="Rectangle 65"/>
          <p:cNvSpPr>
            <a:spLocks noChangeArrowheads="1"/>
          </p:cNvSpPr>
          <p:nvPr/>
        </p:nvSpPr>
        <p:spPr bwMode="auto">
          <a:xfrm>
            <a:off x="5267325" y="2117802"/>
            <a:ext cx="3324225" cy="3200400"/>
          </a:xfrm>
          <a:prstGeom prst="rect">
            <a:avLst/>
          </a:prstGeom>
          <a:solidFill>
            <a:sysClr val="window" lastClr="FFFFFF"/>
          </a:solidFill>
          <a:ln w="19050">
            <a:solidFill>
              <a:sysClr val="windowText" lastClr="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8" name="Text Box 63"/>
          <p:cNvSpPr txBox="1">
            <a:spLocks noChangeArrowheads="1"/>
          </p:cNvSpPr>
          <p:nvPr/>
        </p:nvSpPr>
        <p:spPr bwMode="auto">
          <a:xfrm>
            <a:off x="5307013" y="2130502"/>
            <a:ext cx="15636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Tahoma" panose="020B0604030504040204" pitchFamily="34" charset="0"/>
                <a:ea typeface="ＭＳ Ｐゴシック" panose="020B0600070205080204" pitchFamily="34" charset="-128"/>
              </a:rPr>
              <a:t>source port #</a:t>
            </a:r>
            <a:endParaRPr kumimoji="0" lang="en-US" altLang="en-US" sz="2400" b="0" i="0" u="none" strike="noStrike" kern="0" cap="none" spc="0" normalizeH="0" baseline="0" noProof="0">
              <a:ln>
                <a:noFill/>
              </a:ln>
              <a:solidFill>
                <a:srgbClr val="CC0000"/>
              </a:solidFill>
              <a:effectLst/>
              <a:uLnTx/>
              <a:uFillTx/>
              <a:latin typeface="Tahoma" panose="020B0604030504040204" pitchFamily="34" charset="0"/>
              <a:ea typeface="ＭＳ Ｐゴシック" panose="020B0600070205080204" pitchFamily="34" charset="-128"/>
            </a:endParaRPr>
          </a:p>
        </p:txBody>
      </p:sp>
      <p:sp>
        <p:nvSpPr>
          <p:cNvPr id="9" name="Text Box 64"/>
          <p:cNvSpPr txBox="1">
            <a:spLocks noChangeArrowheads="1"/>
          </p:cNvSpPr>
          <p:nvPr/>
        </p:nvSpPr>
        <p:spPr bwMode="auto">
          <a:xfrm>
            <a:off x="7092950" y="2130502"/>
            <a:ext cx="1328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Tahoma" panose="020B0604030504040204" pitchFamily="34" charset="0"/>
                <a:ea typeface="ＭＳ Ｐゴシック" panose="020B0600070205080204" pitchFamily="34" charset="-128"/>
              </a:rPr>
              <a:t>dest port #</a:t>
            </a:r>
            <a:endParaRPr kumimoji="0" lang="en-US" altLang="en-US" sz="2400" b="0" i="0" u="none" strike="noStrike" kern="0" cap="none" spc="0" normalizeH="0" baseline="0" noProof="0">
              <a:ln>
                <a:noFill/>
              </a:ln>
              <a:solidFill>
                <a:srgbClr val="CC0000"/>
              </a:solidFill>
              <a:effectLst/>
              <a:uLnTx/>
              <a:uFillTx/>
              <a:latin typeface="Tahoma" panose="020B0604030504040204" pitchFamily="34" charset="0"/>
              <a:ea typeface="ＭＳ Ｐゴシック" panose="020B0600070205080204" pitchFamily="34" charset="-128"/>
            </a:endParaRPr>
          </a:p>
        </p:txBody>
      </p:sp>
      <p:sp>
        <p:nvSpPr>
          <p:cNvPr id="10" name="Line 66"/>
          <p:cNvSpPr>
            <a:spLocks noChangeShapeType="1"/>
          </p:cNvSpPr>
          <p:nvPr/>
        </p:nvSpPr>
        <p:spPr bwMode="auto">
          <a:xfrm flipV="1">
            <a:off x="5257800" y="2517852"/>
            <a:ext cx="3328988" cy="0"/>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1" name="Line 68"/>
          <p:cNvSpPr>
            <a:spLocks noChangeShapeType="1"/>
          </p:cNvSpPr>
          <p:nvPr/>
        </p:nvSpPr>
        <p:spPr bwMode="auto">
          <a:xfrm flipV="1">
            <a:off x="5267325" y="3508452"/>
            <a:ext cx="3324225" cy="0"/>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2" name="Line 69"/>
          <p:cNvSpPr>
            <a:spLocks noChangeShapeType="1"/>
          </p:cNvSpPr>
          <p:nvPr/>
        </p:nvSpPr>
        <p:spPr bwMode="auto">
          <a:xfrm flipV="1">
            <a:off x="6905625" y="2117802"/>
            <a:ext cx="0" cy="395288"/>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3" name="Text Box 70"/>
          <p:cNvSpPr txBox="1">
            <a:spLocks noChangeArrowheads="1"/>
          </p:cNvSpPr>
          <p:nvPr/>
        </p:nvSpPr>
        <p:spPr bwMode="auto">
          <a:xfrm>
            <a:off x="6450013" y="1678065"/>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rPr>
              <a:t>32 bits</a:t>
            </a:r>
            <a:endParaRPr kumimoji="0" lang="en-US" altLang="en-US" sz="24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14" name="Line 71"/>
          <p:cNvSpPr>
            <a:spLocks noChangeShapeType="1"/>
          </p:cNvSpPr>
          <p:nvPr/>
        </p:nvSpPr>
        <p:spPr bwMode="auto">
          <a:xfrm>
            <a:off x="7362825" y="1884440"/>
            <a:ext cx="1200150" cy="4762"/>
          </a:xfrm>
          <a:prstGeom prst="line">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5" name="Line 72"/>
          <p:cNvSpPr>
            <a:spLocks noChangeShapeType="1"/>
          </p:cNvSpPr>
          <p:nvPr/>
        </p:nvSpPr>
        <p:spPr bwMode="auto">
          <a:xfrm rot="10800000">
            <a:off x="5253038" y="1893965"/>
            <a:ext cx="1128712" cy="0"/>
          </a:xfrm>
          <a:prstGeom prst="line">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6" name="Text Box 73"/>
          <p:cNvSpPr txBox="1">
            <a:spLocks noChangeArrowheads="1"/>
          </p:cNvSpPr>
          <p:nvPr/>
        </p:nvSpPr>
        <p:spPr bwMode="auto">
          <a:xfrm>
            <a:off x="6161088" y="3838652"/>
            <a:ext cx="13890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rPr>
              <a:t>application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rPr>
              <a:t>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rPr>
              <a:t>(payload)</a:t>
            </a:r>
            <a:endParaRPr kumimoji="0" lang="en-US" altLang="en-US" sz="24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17" name="Text Box 74"/>
          <p:cNvSpPr txBox="1">
            <a:spLocks noChangeArrowheads="1"/>
          </p:cNvSpPr>
          <p:nvPr/>
        </p:nvSpPr>
        <p:spPr bwMode="auto">
          <a:xfrm>
            <a:off x="5776913" y="2871865"/>
            <a:ext cx="22907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rPr>
              <a:t>other header fields</a:t>
            </a:r>
            <a:endParaRPr kumimoji="0" lang="en-US" altLang="en-US" sz="24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
        <p:nvSpPr>
          <p:cNvPr id="18" name="Text Box 76"/>
          <p:cNvSpPr txBox="1">
            <a:spLocks noChangeArrowheads="1"/>
          </p:cNvSpPr>
          <p:nvPr/>
        </p:nvSpPr>
        <p:spPr bwMode="auto">
          <a:xfrm>
            <a:off x="5480050" y="5402340"/>
            <a:ext cx="3060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rPr>
              <a:t>TCP/UDP segment format</a:t>
            </a:r>
            <a:endParaRPr kumimoji="0" lang="en-US" altLang="en-US" sz="2400" b="0" i="0" u="none" strike="noStrike" kern="0" cap="none" spc="0" normalizeH="0" baseline="0" noProof="0">
              <a:ln>
                <a:noFill/>
              </a:ln>
              <a:solidFill>
                <a:prstClr val="black"/>
              </a:solidFill>
              <a:effectLst/>
              <a:uLnTx/>
              <a:uFillTx/>
              <a:latin typeface="Tahoma" panose="020B0604030504040204" pitchFamily="34" charset="0"/>
              <a:ea typeface="ＭＳ Ｐゴシック" panose="020B0600070205080204" pitchFamily="34" charset="-128"/>
            </a:endParaRPr>
          </a:p>
        </p:txBody>
      </p:sp>
    </p:spTree>
    <p:extLst>
      <p:ext uri="{BB962C8B-B14F-4D97-AF65-F5344CB8AC3E}">
        <p14:creationId xmlns:p14="http://schemas.microsoft.com/office/powerpoint/2010/main" val="14857524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47664" y="2204864"/>
            <a:ext cx="6252467" cy="2808312"/>
          </a:xfrm>
          <a:prstGeom prst="rect">
            <a:avLst/>
          </a:prstGeom>
        </p:spPr>
      </p:pic>
      <p:sp>
        <p:nvSpPr>
          <p:cNvPr id="4"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mtClean="0"/>
              <a:t>Transport Layer Q1</a:t>
            </a:r>
            <a:endParaRPr lang="en-GB" dirty="0"/>
          </a:p>
        </p:txBody>
      </p:sp>
    </p:spTree>
    <p:extLst>
      <p:ext uri="{BB962C8B-B14F-4D97-AF65-F5344CB8AC3E}">
        <p14:creationId xmlns:p14="http://schemas.microsoft.com/office/powerpoint/2010/main" val="12353360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mtClean="0"/>
              <a:t>Transport Layer Q1</a:t>
            </a:r>
            <a:endParaRPr lang="en-GB" dirty="0"/>
          </a:p>
        </p:txBody>
      </p:sp>
      <p:sp>
        <p:nvSpPr>
          <p:cNvPr id="5" name="Rectangle 3"/>
          <p:cNvSpPr txBox="1">
            <a:spLocks noChangeArrowheads="1"/>
          </p:cNvSpPr>
          <p:nvPr/>
        </p:nvSpPr>
        <p:spPr>
          <a:xfrm>
            <a:off x="4860032" y="1700808"/>
            <a:ext cx="3962400" cy="464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99"/>
              </a:buClr>
              <a:buSzTx/>
              <a:buNone/>
              <a:tabLst/>
              <a:defRPr/>
            </a:pPr>
            <a:r>
              <a:rPr kumimoji="0" lang="en-US" sz="2800" b="1" i="0" u="none" strike="noStrike" kern="1200" cap="none" spc="0" normalizeH="0" baseline="0" noProof="0" dirty="0" smtClean="0">
                <a:ln>
                  <a:noFill/>
                </a:ln>
                <a:solidFill>
                  <a:prstClr val="black"/>
                </a:solidFill>
                <a:effectLst/>
                <a:uLnTx/>
                <a:uFillTx/>
                <a:latin typeface="Calibri" panose="020F0502020204030204"/>
                <a:ea typeface="+mn-ea"/>
                <a:cs typeface="+mn-cs"/>
              </a:rPr>
              <a:t>Connection-oriented</a:t>
            </a:r>
          </a:p>
          <a:p>
            <a:pPr marL="228600" marR="0" lvl="0" indent="-228600" algn="l" defTabSz="914400" rtl="0" eaLnBrk="1" fontAlgn="auto" latinLnBrk="0" hangingPunct="1">
              <a:lnSpc>
                <a:spcPct val="90000"/>
              </a:lnSpc>
              <a:spcBef>
                <a:spcPts val="1000"/>
              </a:spcBef>
              <a:spcAft>
                <a:spcPts val="0"/>
              </a:spcAft>
              <a:buClr>
                <a:srgbClr val="000099"/>
              </a:buClr>
              <a:buSzTx/>
              <a:buFont typeface="Wingdings" charset="2"/>
              <a:buChar char="§"/>
              <a:tabLst/>
              <a:defRPr/>
            </a:pPr>
            <a:r>
              <a:rPr kumimoji="0" lang="en-US" sz="2800" b="0" i="0" u="none" strike="noStrike" kern="1200" cap="none" spc="0" normalizeH="0" baseline="0" noProof="0" dirty="0" smtClean="0">
                <a:ln>
                  <a:noFill/>
                </a:ln>
                <a:solidFill>
                  <a:prstClr val="black"/>
                </a:solidFill>
                <a:effectLst/>
                <a:uLnTx/>
                <a:uFillTx/>
                <a:latin typeface="Calibri" panose="020F0502020204030204"/>
                <a:ea typeface="+mn-ea"/>
                <a:cs typeface="+mn-cs"/>
              </a:rPr>
              <a:t>TCP socket identified by 4-tuple: </a:t>
            </a:r>
          </a:p>
          <a:p>
            <a:pPr marL="685800" marR="0" lvl="1" indent="-228600" algn="l" defTabSz="914400" rtl="0" eaLnBrk="1" fontAlgn="auto" latinLnBrk="0" hangingPunct="1">
              <a:lnSpc>
                <a:spcPct val="90000"/>
              </a:lnSpc>
              <a:spcBef>
                <a:spcPts val="500"/>
              </a:spcBef>
              <a:spcAft>
                <a:spcPts val="0"/>
              </a:spcAft>
              <a:buClr>
                <a:srgbClr val="000099"/>
              </a:buClr>
              <a:buSzTx/>
              <a:buFont typeface="Arial"/>
              <a:buChar char="•"/>
              <a:tabLst/>
              <a:defRPr/>
            </a:pPr>
            <a:r>
              <a:rPr kumimoji="0" lang="en-US" sz="2400" b="0" i="0" u="none" strike="noStrike" kern="1200" cap="none" spc="0" normalizeH="0" baseline="0" noProof="0" dirty="0" smtClean="0">
                <a:ln>
                  <a:noFill/>
                </a:ln>
                <a:solidFill>
                  <a:srgbClr val="CC0000"/>
                </a:solidFill>
                <a:effectLst/>
                <a:uLnTx/>
                <a:uFillTx/>
                <a:latin typeface="Calibri" panose="020F0502020204030204"/>
                <a:ea typeface="+mn-ea"/>
                <a:cs typeface="+mn-cs"/>
              </a:rPr>
              <a:t>source IP address</a:t>
            </a:r>
          </a:p>
          <a:p>
            <a:pPr marL="685800" marR="0" lvl="1" indent="-228600" algn="l" defTabSz="914400" rtl="0" eaLnBrk="1" fontAlgn="auto" latinLnBrk="0" hangingPunct="1">
              <a:lnSpc>
                <a:spcPct val="90000"/>
              </a:lnSpc>
              <a:spcBef>
                <a:spcPts val="500"/>
              </a:spcBef>
              <a:spcAft>
                <a:spcPts val="0"/>
              </a:spcAft>
              <a:buClr>
                <a:srgbClr val="000099"/>
              </a:buClr>
              <a:buSzTx/>
              <a:buFont typeface="Arial"/>
              <a:buChar char="•"/>
              <a:tabLst/>
              <a:defRPr/>
            </a:pPr>
            <a:r>
              <a:rPr kumimoji="0" lang="en-US" sz="2400" b="0" i="0" u="none" strike="noStrike" kern="1200" cap="none" spc="0" normalizeH="0" baseline="0" noProof="0" dirty="0" smtClean="0">
                <a:ln>
                  <a:noFill/>
                </a:ln>
                <a:solidFill>
                  <a:srgbClr val="CC0000"/>
                </a:solidFill>
                <a:effectLst/>
                <a:uLnTx/>
                <a:uFillTx/>
                <a:latin typeface="Calibri" panose="020F0502020204030204"/>
                <a:ea typeface="+mn-ea"/>
                <a:cs typeface="+mn-cs"/>
              </a:rPr>
              <a:t>source port number</a:t>
            </a:r>
          </a:p>
          <a:p>
            <a:pPr marL="685800" marR="0" lvl="1" indent="-228600" algn="l" defTabSz="914400" rtl="0" eaLnBrk="1" fontAlgn="auto" latinLnBrk="0" hangingPunct="1">
              <a:lnSpc>
                <a:spcPct val="90000"/>
              </a:lnSpc>
              <a:spcBef>
                <a:spcPts val="500"/>
              </a:spcBef>
              <a:spcAft>
                <a:spcPts val="0"/>
              </a:spcAft>
              <a:buClr>
                <a:srgbClr val="000099"/>
              </a:buClr>
              <a:buSzTx/>
              <a:buFont typeface="Arial"/>
              <a:buChar char="•"/>
              <a:tabLst/>
              <a:defRPr/>
            </a:pPr>
            <a:r>
              <a:rPr kumimoji="0" lang="en-US" sz="2400" b="0" i="0" u="none" strike="noStrike" kern="1200" cap="none" spc="0" normalizeH="0" baseline="0" noProof="0" dirty="0" err="1" smtClean="0">
                <a:ln>
                  <a:noFill/>
                </a:ln>
                <a:solidFill>
                  <a:srgbClr val="CC0000"/>
                </a:solidFill>
                <a:effectLst/>
                <a:uLnTx/>
                <a:uFillTx/>
                <a:latin typeface="Calibri" panose="020F0502020204030204"/>
                <a:ea typeface="+mn-ea"/>
                <a:cs typeface="+mn-cs"/>
              </a:rPr>
              <a:t>dest</a:t>
            </a:r>
            <a:r>
              <a:rPr kumimoji="0" lang="en-US" sz="2400" b="0" i="0" u="none" strike="noStrike" kern="1200" cap="none" spc="0" normalizeH="0" baseline="0" noProof="0" dirty="0" smtClean="0">
                <a:ln>
                  <a:noFill/>
                </a:ln>
                <a:solidFill>
                  <a:srgbClr val="CC0000"/>
                </a:solidFill>
                <a:effectLst/>
                <a:uLnTx/>
                <a:uFillTx/>
                <a:latin typeface="Calibri" panose="020F0502020204030204"/>
                <a:ea typeface="+mn-ea"/>
                <a:cs typeface="+mn-cs"/>
              </a:rPr>
              <a:t> IP address</a:t>
            </a:r>
          </a:p>
          <a:p>
            <a:pPr marL="685800" marR="0" lvl="1" indent="-228600" algn="l" defTabSz="914400" rtl="0" eaLnBrk="1" fontAlgn="auto" latinLnBrk="0" hangingPunct="1">
              <a:lnSpc>
                <a:spcPct val="90000"/>
              </a:lnSpc>
              <a:spcBef>
                <a:spcPts val="500"/>
              </a:spcBef>
              <a:spcAft>
                <a:spcPts val="0"/>
              </a:spcAft>
              <a:buClr>
                <a:srgbClr val="000099"/>
              </a:buClr>
              <a:buSzTx/>
              <a:buFont typeface="Arial"/>
              <a:buChar char="•"/>
              <a:tabLst/>
              <a:defRPr/>
            </a:pPr>
            <a:r>
              <a:rPr kumimoji="0" lang="en-US" sz="2400" b="0" i="0" u="none" strike="noStrike" kern="1200" cap="none" spc="0" normalizeH="0" baseline="0" noProof="0" dirty="0" err="1" smtClean="0">
                <a:ln>
                  <a:noFill/>
                </a:ln>
                <a:solidFill>
                  <a:srgbClr val="CC0000"/>
                </a:solidFill>
                <a:effectLst/>
                <a:uLnTx/>
                <a:uFillTx/>
                <a:latin typeface="Calibri" panose="020F0502020204030204"/>
                <a:ea typeface="+mn-ea"/>
                <a:cs typeface="+mn-cs"/>
              </a:rPr>
              <a:t>dest</a:t>
            </a:r>
            <a:r>
              <a:rPr kumimoji="0" lang="en-US" sz="2400" b="0" i="0" u="none" strike="noStrike" kern="1200" cap="none" spc="0" normalizeH="0" baseline="0" noProof="0" dirty="0" smtClean="0">
                <a:ln>
                  <a:noFill/>
                </a:ln>
                <a:solidFill>
                  <a:srgbClr val="CC0000"/>
                </a:solidFill>
                <a:effectLst/>
                <a:uLnTx/>
                <a:uFillTx/>
                <a:latin typeface="Calibri" panose="020F0502020204030204"/>
                <a:ea typeface="+mn-ea"/>
                <a:cs typeface="+mn-cs"/>
              </a:rPr>
              <a:t> port number</a:t>
            </a:r>
          </a:p>
          <a:p>
            <a:pPr marL="228600" marR="0" lvl="0" indent="-228600" algn="l" defTabSz="914400" rtl="0" eaLnBrk="1" fontAlgn="auto" latinLnBrk="0" hangingPunct="1">
              <a:lnSpc>
                <a:spcPct val="90000"/>
              </a:lnSpc>
              <a:spcBef>
                <a:spcPts val="1000"/>
              </a:spcBef>
              <a:spcAft>
                <a:spcPts val="0"/>
              </a:spcAft>
              <a:buClr>
                <a:srgbClr val="000099"/>
              </a:buClr>
              <a:buSzTx/>
              <a:buFont typeface="Wingdings" charset="2"/>
              <a:buChar char="§"/>
              <a:tabLst/>
              <a:defRPr/>
            </a:pPr>
            <a:r>
              <a:rPr kumimoji="0" lang="en-US" sz="2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demux</a:t>
            </a:r>
            <a:r>
              <a:rPr kumimoji="0" lang="en-US" sz="2800" b="0" i="0" u="none" strike="noStrike" kern="1200" cap="none" spc="0" normalizeH="0" baseline="0" noProof="0" dirty="0" smtClean="0">
                <a:ln>
                  <a:noFill/>
                </a:ln>
                <a:solidFill>
                  <a:prstClr val="black"/>
                </a:solidFill>
                <a:effectLst/>
                <a:uLnTx/>
                <a:uFillTx/>
                <a:latin typeface="Calibri" panose="020F0502020204030204"/>
                <a:ea typeface="+mn-ea"/>
                <a:cs typeface="+mn-cs"/>
              </a:rPr>
              <a:t>: receiver uses all four values to direct segment to appropriate socket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3"/>
          <p:cNvSpPr txBox="1">
            <a:spLocks noChangeArrowheads="1"/>
          </p:cNvSpPr>
          <p:nvPr/>
        </p:nvSpPr>
        <p:spPr>
          <a:xfrm>
            <a:off x="609600" y="1772816"/>
            <a:ext cx="4034408" cy="464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99"/>
              </a:buClr>
              <a:buSzTx/>
              <a:buNone/>
              <a:tabLst/>
              <a:defRPr/>
            </a:pPr>
            <a:r>
              <a:rPr kumimoji="0" lang="en-US" sz="2800" b="1" i="0" u="none" strike="noStrike" kern="1200" cap="none" spc="0" normalizeH="0" baseline="0" noProof="0" dirty="0" smtClean="0">
                <a:ln>
                  <a:noFill/>
                </a:ln>
                <a:solidFill>
                  <a:prstClr val="black"/>
                </a:solidFill>
                <a:effectLst/>
                <a:uLnTx/>
                <a:uFillTx/>
                <a:latin typeface="Calibri" panose="020F0502020204030204"/>
                <a:ea typeface="+mn-ea"/>
                <a:cs typeface="+mn-cs"/>
              </a:rPr>
              <a:t>Connectionless</a:t>
            </a:r>
          </a:p>
          <a:p>
            <a:pPr lvl="0">
              <a:buClr>
                <a:srgbClr val="000099"/>
              </a:buClr>
              <a:buFont typeface="Wingdings" charset="2"/>
              <a:buChar char="§"/>
              <a:defRPr/>
            </a:pPr>
            <a:r>
              <a:rPr lang="en-GB" dirty="0">
                <a:solidFill>
                  <a:prstClr val="black"/>
                </a:solidFill>
              </a:rPr>
              <a:t>when creating datagram to send into UDP socket, must </a:t>
            </a:r>
            <a:r>
              <a:rPr lang="en-GB" dirty="0" smtClean="0">
                <a:solidFill>
                  <a:prstClr val="black"/>
                </a:solidFill>
              </a:rPr>
              <a:t>specify</a:t>
            </a:r>
            <a:endParaRPr kumimoji="0" lang="en-US" sz="28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lvl="1">
              <a:buClr>
                <a:srgbClr val="000099"/>
              </a:buClr>
              <a:buFont typeface="Arial"/>
              <a:buChar char="•"/>
              <a:defRPr/>
            </a:pPr>
            <a:r>
              <a:rPr lang="fr-FR" dirty="0">
                <a:solidFill>
                  <a:srgbClr val="CC0000"/>
                </a:solidFill>
              </a:rPr>
              <a:t>destination IP </a:t>
            </a:r>
            <a:r>
              <a:rPr lang="fr-FR" dirty="0" err="1">
                <a:solidFill>
                  <a:srgbClr val="CC0000"/>
                </a:solidFill>
              </a:rPr>
              <a:t>address</a:t>
            </a:r>
            <a:endParaRPr lang="fr-FR" dirty="0">
              <a:solidFill>
                <a:srgbClr val="CC0000"/>
              </a:solidFill>
            </a:endParaRPr>
          </a:p>
          <a:p>
            <a:pPr lvl="1">
              <a:buClr>
                <a:srgbClr val="000099"/>
              </a:buClr>
              <a:buFont typeface="Arial"/>
              <a:buChar char="•"/>
              <a:defRPr/>
            </a:pPr>
            <a:r>
              <a:rPr lang="fr-FR" dirty="0">
                <a:solidFill>
                  <a:srgbClr val="CC0000"/>
                </a:solidFill>
              </a:rPr>
              <a:t>destination port </a:t>
            </a:r>
            <a:r>
              <a:rPr lang="fr-FR" dirty="0" smtClean="0">
                <a:solidFill>
                  <a:srgbClr val="CC0000"/>
                </a:solidFill>
              </a:rPr>
              <a:t>#</a:t>
            </a:r>
            <a:endParaRPr kumimoji="0" lang="en-US" sz="2400" b="0" i="0" u="none" strike="noStrike" kern="1200" cap="none" spc="0" normalizeH="0" baseline="0" noProof="0" dirty="0" smtClean="0">
              <a:ln>
                <a:noFill/>
              </a:ln>
              <a:solidFill>
                <a:srgbClr val="CC0000"/>
              </a:solidFill>
              <a:effectLst/>
              <a:uLnTx/>
              <a:uFillTx/>
              <a:latin typeface="Calibri" panose="020F0502020204030204"/>
              <a:ea typeface="+mn-ea"/>
              <a:cs typeface="+mn-cs"/>
            </a:endParaRPr>
          </a:p>
          <a:p>
            <a:pPr lvl="0">
              <a:buClr>
                <a:srgbClr val="000099"/>
              </a:buClr>
              <a:buFont typeface="Wingdings" charset="2"/>
              <a:buChar char="§"/>
              <a:defRPr/>
            </a:pPr>
            <a:r>
              <a:rPr kumimoji="0" lang="en-US" sz="2800" b="0" i="0" u="none" strike="noStrike" kern="1200" cap="none" spc="0" normalizeH="0" baseline="0" noProof="0" dirty="0" err="1" smtClean="0">
                <a:ln>
                  <a:noFill/>
                </a:ln>
                <a:solidFill>
                  <a:prstClr val="black"/>
                </a:solidFill>
                <a:effectLst/>
                <a:uLnTx/>
                <a:uFillTx/>
                <a:latin typeface="Calibri" panose="020F0502020204030204"/>
                <a:ea typeface="+mn-ea"/>
                <a:cs typeface="+mn-cs"/>
              </a:rPr>
              <a:t>demux</a:t>
            </a:r>
            <a:r>
              <a:rPr kumimoji="0" lang="en-US" sz="2800" b="0" i="0" u="none" strike="noStrike" kern="1200" cap="none" spc="0" normalizeH="0" baseline="0" noProof="0" dirty="0" smtClean="0">
                <a:ln>
                  <a:noFill/>
                </a:ln>
                <a:solidFill>
                  <a:prstClr val="black"/>
                </a:solidFill>
                <a:effectLst/>
                <a:uLnTx/>
                <a:uFillTx/>
                <a:latin typeface="Calibri" panose="020F0502020204030204"/>
                <a:ea typeface="+mn-ea"/>
                <a:cs typeface="+mn-cs"/>
              </a:rPr>
              <a:t>: receiver</a:t>
            </a:r>
          </a:p>
          <a:p>
            <a:pPr lvl="1">
              <a:buClr>
                <a:srgbClr val="C00000"/>
              </a:buClr>
              <a:defRPr/>
            </a:pPr>
            <a:r>
              <a:rPr lang="en-GB" dirty="0" smtClean="0">
                <a:solidFill>
                  <a:prstClr val="black"/>
                </a:solidFill>
              </a:rPr>
              <a:t>checks </a:t>
            </a:r>
            <a:r>
              <a:rPr lang="en-GB" dirty="0">
                <a:solidFill>
                  <a:prstClr val="black"/>
                </a:solidFill>
              </a:rPr>
              <a:t>destination port # in segment</a:t>
            </a:r>
          </a:p>
          <a:p>
            <a:pPr lvl="1">
              <a:buClr>
                <a:srgbClr val="C00000"/>
              </a:buClr>
              <a:defRPr/>
            </a:pPr>
            <a:r>
              <a:rPr lang="en-GB" dirty="0">
                <a:solidFill>
                  <a:prstClr val="black"/>
                </a:solidFill>
              </a:rPr>
              <a:t>directs UDP segment to socket with that port #</a:t>
            </a:r>
          </a:p>
          <a:p>
            <a:pPr marL="228600" marR="0" lvl="0" indent="-228600" algn="l" defTabSz="914400" rtl="0" eaLnBrk="1" fontAlgn="auto" latinLnBrk="0" hangingPunct="1">
              <a:lnSpc>
                <a:spcPct val="90000"/>
              </a:lnSpc>
              <a:spcBef>
                <a:spcPts val="1000"/>
              </a:spcBef>
              <a:spcAft>
                <a:spcPts val="0"/>
              </a:spcAft>
              <a:buClr>
                <a:srgbClr val="000099"/>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9930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Exam questions</a:t>
            </a:r>
            <a:endParaRPr lang="en-GB" dirty="0"/>
          </a:p>
        </p:txBody>
      </p:sp>
      <p:sp>
        <p:nvSpPr>
          <p:cNvPr id="3" name="Content Placeholder 2"/>
          <p:cNvSpPr>
            <a:spLocks noGrp="1"/>
          </p:cNvSpPr>
          <p:nvPr>
            <p:ph idx="1"/>
          </p:nvPr>
        </p:nvSpPr>
        <p:spPr/>
        <p:txBody>
          <a:bodyPr>
            <a:normAutofit/>
          </a:bodyPr>
          <a:lstStyle/>
          <a:p>
            <a:pPr marL="0" indent="0">
              <a:buNone/>
            </a:pPr>
            <a:r>
              <a:rPr lang="en-GB" dirty="0" smtClean="0">
                <a:solidFill>
                  <a:srgbClr val="C00000"/>
                </a:solidFill>
              </a:rPr>
              <a:t>Exam questions are essay style</a:t>
            </a:r>
          </a:p>
          <a:p>
            <a:pPr marL="0" indent="0">
              <a:buNone/>
            </a:pPr>
            <a:endParaRPr lang="en-GB" dirty="0"/>
          </a:p>
          <a:p>
            <a:pPr>
              <a:buClr>
                <a:srgbClr val="C00000"/>
              </a:buClr>
              <a:buFont typeface="Wingdings" panose="05000000000000000000" pitchFamily="2" charset="2"/>
              <a:buChar char="§"/>
            </a:pPr>
            <a:r>
              <a:rPr lang="en-GB" dirty="0" smtClean="0"/>
              <a:t>How long should an answer be?</a:t>
            </a:r>
          </a:p>
          <a:p>
            <a:pPr lvl="1">
              <a:buClr>
                <a:srgbClr val="002060"/>
              </a:buClr>
              <a:buFont typeface="Arial" panose="020B0604020202020204" pitchFamily="34" charset="0"/>
              <a:buChar char="•"/>
            </a:pPr>
            <a:r>
              <a:rPr lang="en-GB" dirty="0" smtClean="0"/>
              <a:t>Roughly 1 </a:t>
            </a:r>
            <a:r>
              <a:rPr lang="en-GB" dirty="0"/>
              <a:t>to 1.5 </a:t>
            </a:r>
            <a:r>
              <a:rPr lang="en-GB" dirty="0" smtClean="0"/>
              <a:t>pages</a:t>
            </a:r>
          </a:p>
          <a:p>
            <a:pPr>
              <a:buClr>
                <a:srgbClr val="C00000"/>
              </a:buClr>
              <a:buFont typeface="Wingdings" panose="05000000000000000000" pitchFamily="2" charset="2"/>
              <a:buChar char="§"/>
            </a:pPr>
            <a:endParaRPr lang="en-GB" dirty="0" smtClean="0"/>
          </a:p>
          <a:p>
            <a:pPr>
              <a:buClr>
                <a:srgbClr val="C00000"/>
              </a:buClr>
              <a:buFont typeface="Wingdings" panose="05000000000000000000" pitchFamily="2" charset="2"/>
              <a:buChar char="§"/>
            </a:pPr>
            <a:r>
              <a:rPr lang="en-GB" dirty="0" smtClean="0"/>
              <a:t>Should you include diagrams?</a:t>
            </a:r>
          </a:p>
          <a:p>
            <a:pPr lvl="1">
              <a:buClr>
                <a:srgbClr val="002060"/>
              </a:buClr>
              <a:buFont typeface="Arial" panose="020B0604020202020204" pitchFamily="34" charset="0"/>
              <a:buChar char="•"/>
            </a:pPr>
            <a:r>
              <a:rPr lang="en-GB" dirty="0" smtClean="0"/>
              <a:t>Highly recommended </a:t>
            </a:r>
          </a:p>
          <a:p>
            <a:pPr marL="0" indent="0">
              <a:buNone/>
            </a:pPr>
            <a:endParaRPr lang="en-GB" dirty="0" smtClean="0"/>
          </a:p>
        </p:txBody>
      </p:sp>
    </p:spTree>
    <p:extLst>
      <p:ext uri="{BB962C8B-B14F-4D97-AF65-F5344CB8AC3E}">
        <p14:creationId xmlns:p14="http://schemas.microsoft.com/office/powerpoint/2010/main" val="35257380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mtClean="0"/>
              <a:t>Transport Layer Q1</a:t>
            </a:r>
            <a:endParaRPr lang="en-GB" dirty="0"/>
          </a:p>
        </p:txBody>
      </p:sp>
      <p:sp>
        <p:nvSpPr>
          <p:cNvPr id="6" name="Rectangle 3"/>
          <p:cNvSpPr txBox="1">
            <a:spLocks noChangeArrowheads="1"/>
          </p:cNvSpPr>
          <p:nvPr/>
        </p:nvSpPr>
        <p:spPr>
          <a:xfrm>
            <a:off x="609600" y="1772816"/>
            <a:ext cx="8212832" cy="464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Clr>
                <a:srgbClr val="000099"/>
              </a:buClr>
              <a:buNone/>
              <a:defRPr/>
            </a:pPr>
            <a:r>
              <a:rPr lang="en-GB" dirty="0" smtClean="0"/>
              <a:t>Python Examples:</a:t>
            </a:r>
          </a:p>
          <a:p>
            <a:pPr lvl="0">
              <a:buClr>
                <a:srgbClr val="000099"/>
              </a:buClr>
              <a:buFont typeface="Wingdings" charset="2"/>
              <a:buChar char="§"/>
              <a:defRPr/>
            </a:pPr>
            <a:r>
              <a:rPr lang="en-GB" dirty="0" smtClean="0"/>
              <a:t>UDP</a:t>
            </a:r>
          </a:p>
          <a:p>
            <a:pPr marL="0" lvl="0" indent="0">
              <a:buClr>
                <a:srgbClr val="000099"/>
              </a:buClr>
              <a:buNone/>
              <a:defRPr/>
            </a:pPr>
            <a:r>
              <a:rPr lang="en-GB" sz="2000" dirty="0" err="1" smtClean="0">
                <a:latin typeface="Courier New" panose="02070309020205020404" pitchFamily="49" charset="0"/>
                <a:cs typeface="Courier New" panose="02070309020205020404" pitchFamily="49" charset="0"/>
              </a:rPr>
              <a:t>clientSocket</a:t>
            </a:r>
            <a:r>
              <a:rPr lang="en-GB" sz="2000" dirty="0" smtClean="0">
                <a:latin typeface="Courier New" panose="02070309020205020404" pitchFamily="49" charset="0"/>
                <a:cs typeface="Courier New" panose="02070309020205020404" pitchFamily="49" charset="0"/>
              </a:rPr>
              <a:t> </a:t>
            </a:r>
            <a:r>
              <a:rPr lang="en-GB" sz="2000" dirty="0">
                <a:latin typeface="Courier New" panose="02070309020205020404" pitchFamily="49" charset="0"/>
                <a:cs typeface="Courier New" panose="02070309020205020404" pitchFamily="49" charset="0"/>
              </a:rPr>
              <a:t>= </a:t>
            </a:r>
            <a:r>
              <a:rPr lang="en-GB" sz="2000" dirty="0" smtClean="0">
                <a:latin typeface="Courier New" panose="02070309020205020404" pitchFamily="49" charset="0"/>
                <a:cs typeface="Courier New" panose="02070309020205020404" pitchFamily="49" charset="0"/>
              </a:rPr>
              <a:t>socket(AF_INET</a:t>
            </a:r>
            <a:r>
              <a:rPr lang="en-GB" sz="2000" dirty="0">
                <a:latin typeface="Courier New" panose="02070309020205020404" pitchFamily="49" charset="0"/>
                <a:cs typeface="Courier New" panose="02070309020205020404" pitchFamily="49" charset="0"/>
              </a:rPr>
              <a:t>, </a:t>
            </a:r>
            <a:r>
              <a:rPr lang="en-GB" sz="2000" dirty="0" smtClean="0">
                <a:latin typeface="Courier New" panose="02070309020205020404" pitchFamily="49" charset="0"/>
                <a:cs typeface="Courier New" panose="02070309020205020404" pitchFamily="49" charset="0"/>
              </a:rPr>
              <a:t>SOCK_DGRAM)</a:t>
            </a:r>
          </a:p>
          <a:p>
            <a:pPr marL="0" lvl="0" indent="0">
              <a:buClr>
                <a:srgbClr val="000099"/>
              </a:buClr>
              <a:buNone/>
              <a:defRPr/>
            </a:pPr>
            <a:r>
              <a:rPr lang="en-GB" sz="2000" dirty="0" err="1">
                <a:latin typeface="Courier New" panose="02070309020205020404" pitchFamily="49" charset="0"/>
                <a:cs typeface="Courier New" panose="02070309020205020404" pitchFamily="49" charset="0"/>
              </a:rPr>
              <a:t>serverSocket.bind</a:t>
            </a: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serverPort</a:t>
            </a:r>
            <a:r>
              <a:rPr lang="en-GB" sz="2000" dirty="0">
                <a:latin typeface="Courier New" panose="02070309020205020404" pitchFamily="49" charset="0"/>
                <a:cs typeface="Courier New" panose="02070309020205020404" pitchFamily="49" charset="0"/>
              </a:rPr>
              <a:t>))</a:t>
            </a:r>
            <a:endParaRPr lang="en-GB" sz="2000" dirty="0" smtClean="0">
              <a:latin typeface="Courier New" panose="02070309020205020404" pitchFamily="49" charset="0"/>
              <a:cs typeface="Courier New" panose="02070309020205020404" pitchFamily="49" charset="0"/>
            </a:endParaRPr>
          </a:p>
          <a:p>
            <a:pPr lvl="0">
              <a:buClr>
                <a:srgbClr val="000099"/>
              </a:buClr>
              <a:buFont typeface="Wingdings" charset="2"/>
              <a:buChar char="§"/>
              <a:defRPr/>
            </a:pPr>
            <a:endParaRPr lang="en-GB" dirty="0" smtClean="0"/>
          </a:p>
          <a:p>
            <a:pPr lvl="0">
              <a:buClr>
                <a:srgbClr val="000099"/>
              </a:buClr>
              <a:buFont typeface="Wingdings" charset="2"/>
              <a:buChar char="§"/>
              <a:defRPr/>
            </a:pPr>
            <a:r>
              <a:rPr lang="en-GB" dirty="0" smtClean="0"/>
              <a:t>TCP</a:t>
            </a:r>
          </a:p>
          <a:p>
            <a:pPr marL="0" lvl="0" indent="0">
              <a:buClr>
                <a:srgbClr val="000099"/>
              </a:buClr>
              <a:buNone/>
              <a:defRPr/>
            </a:pPr>
            <a:r>
              <a:rPr lang="en-GB" sz="2000" dirty="0" err="1" smtClean="0">
                <a:latin typeface="Courier New" panose="02070309020205020404" pitchFamily="49" charset="0"/>
                <a:cs typeface="Courier New" panose="02070309020205020404" pitchFamily="49" charset="0"/>
              </a:rPr>
              <a:t>clientSocket</a:t>
            </a:r>
            <a:r>
              <a:rPr lang="en-GB" sz="2000" dirty="0" smtClean="0">
                <a:latin typeface="Courier New" panose="02070309020205020404" pitchFamily="49" charset="0"/>
                <a:cs typeface="Courier New" panose="02070309020205020404" pitchFamily="49" charset="0"/>
              </a:rPr>
              <a:t> </a:t>
            </a:r>
            <a:r>
              <a:rPr lang="en-GB" sz="2000" dirty="0">
                <a:latin typeface="Courier New" panose="02070309020205020404" pitchFamily="49" charset="0"/>
                <a:cs typeface="Courier New" panose="02070309020205020404" pitchFamily="49" charset="0"/>
              </a:rPr>
              <a:t>= socket(AF_INET, SOCK_STREAM</a:t>
            </a:r>
            <a:r>
              <a:rPr lang="en-GB" sz="2000" dirty="0" smtClean="0">
                <a:latin typeface="Courier New" panose="02070309020205020404" pitchFamily="49" charset="0"/>
                <a:cs typeface="Courier New" panose="02070309020205020404" pitchFamily="49" charset="0"/>
              </a:rPr>
              <a:t>)</a:t>
            </a:r>
          </a:p>
          <a:p>
            <a:pPr marL="0" lvl="0" indent="0">
              <a:buClr>
                <a:srgbClr val="000099"/>
              </a:buClr>
              <a:buNone/>
              <a:defRPr/>
            </a:pPr>
            <a:r>
              <a:rPr lang="en-US" sz="2000" dirty="0" err="1">
                <a:solidFill>
                  <a:prstClr val="black"/>
                </a:solidFill>
                <a:latin typeface="Courier New" panose="02070309020205020404" pitchFamily="49" charset="0"/>
                <a:cs typeface="Courier New" panose="02070309020205020404" pitchFamily="49" charset="0"/>
              </a:rPr>
              <a:t>serverSocket.bind</a:t>
            </a:r>
            <a:r>
              <a:rPr lang="en-US" sz="2000" dirty="0">
                <a:solidFill>
                  <a:prstClr val="black"/>
                </a:solidFill>
                <a:latin typeface="Courier New" panose="02070309020205020404" pitchFamily="49" charset="0"/>
                <a:cs typeface="Courier New" panose="02070309020205020404" pitchFamily="49" charset="0"/>
              </a:rPr>
              <a:t>((‘’,</a:t>
            </a:r>
            <a:r>
              <a:rPr lang="en-US" sz="2000" dirty="0" err="1">
                <a:solidFill>
                  <a:prstClr val="black"/>
                </a:solidFill>
                <a:latin typeface="Courier New" panose="02070309020205020404" pitchFamily="49" charset="0"/>
                <a:cs typeface="Courier New" panose="02070309020205020404" pitchFamily="49" charset="0"/>
              </a:rPr>
              <a:t>serverPort</a:t>
            </a:r>
            <a:r>
              <a:rPr lang="en-US" sz="2000" dirty="0" smtClean="0">
                <a:solidFill>
                  <a:prstClr val="black"/>
                </a:solidFill>
                <a:latin typeface="Courier New" panose="02070309020205020404" pitchFamily="49" charset="0"/>
                <a:cs typeface="Courier New" panose="02070309020205020404" pitchFamily="49" charset="0"/>
              </a:rPr>
              <a:t>))</a:t>
            </a:r>
          </a:p>
          <a:p>
            <a:pPr marL="0" lvl="0" indent="0">
              <a:buClr>
                <a:srgbClr val="000099"/>
              </a:buClr>
              <a:buNone/>
              <a:defRPr/>
            </a:pPr>
            <a:endParaRPr kumimoji="0" lang="en-US" sz="2000" b="0"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863523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Transport Layer Q2</a:t>
            </a:r>
            <a:endParaRPr lang="en-GB" dirty="0"/>
          </a:p>
        </p:txBody>
      </p:sp>
      <p:sp>
        <p:nvSpPr>
          <p:cNvPr id="3" name="Content Placeholder 2"/>
          <p:cNvSpPr>
            <a:spLocks noGrp="1"/>
          </p:cNvSpPr>
          <p:nvPr>
            <p:ph idx="1"/>
          </p:nvPr>
        </p:nvSpPr>
        <p:spPr>
          <a:xfrm>
            <a:off x="457200" y="1600200"/>
            <a:ext cx="8229600" cy="5257800"/>
          </a:xfrm>
        </p:spPr>
        <p:txBody>
          <a:bodyPr>
            <a:noAutofit/>
          </a:bodyPr>
          <a:lstStyle/>
          <a:p>
            <a:pPr marL="0" lvl="0" indent="0">
              <a:buNone/>
            </a:pPr>
            <a:r>
              <a:rPr lang="en-GB" sz="2400" dirty="0" smtClean="0"/>
              <a:t>“Discuss how </a:t>
            </a:r>
            <a:r>
              <a:rPr lang="en-GB" sz="2400" dirty="0"/>
              <a:t>Sequence and Acknowledgement numbers play a key role in </a:t>
            </a:r>
            <a:r>
              <a:rPr lang="en-GB" sz="2400" dirty="0" smtClean="0"/>
              <a:t>reliability in TCP. Explain this using a simple application example.”  </a:t>
            </a:r>
            <a:endParaRPr lang="en-GB" sz="2400" dirty="0"/>
          </a:p>
          <a:p>
            <a:pPr marL="0" indent="0">
              <a:buNone/>
            </a:pPr>
            <a:endParaRPr lang="en-GB" sz="2400" dirty="0" smtClean="0"/>
          </a:p>
          <a:p>
            <a:pPr marL="0" indent="0">
              <a:buNone/>
            </a:pPr>
            <a:r>
              <a:rPr lang="en-GB" sz="2400" i="1" dirty="0" smtClean="0"/>
              <a:t>Refer to Computer Networking book…</a:t>
            </a:r>
          </a:p>
          <a:p>
            <a:pPr marL="0" lvl="1" indent="0">
              <a:buNone/>
            </a:pPr>
            <a:r>
              <a:rPr lang="en-GB" sz="2000" i="1" dirty="0" smtClean="0"/>
              <a:t>3.5 (Connection-Oriented Transport: TCP) [p. 261]</a:t>
            </a:r>
          </a:p>
          <a:p>
            <a:pPr marL="457200" lvl="1" indent="-457200">
              <a:buClr>
                <a:srgbClr val="C00000"/>
              </a:buClr>
              <a:buFont typeface="Arial" panose="020B0604020202020204" pitchFamily="34" charset="0"/>
              <a:buChar char="•"/>
            </a:pPr>
            <a:r>
              <a:rPr lang="en-GB" sz="2000" i="1" dirty="0" smtClean="0"/>
              <a:t>3.5.1 (The TCP Connection) [p. 261]</a:t>
            </a:r>
          </a:p>
          <a:p>
            <a:pPr marL="457200" lvl="1" indent="-457200">
              <a:buClr>
                <a:srgbClr val="C00000"/>
              </a:buClr>
              <a:buFont typeface="Arial" panose="020B0604020202020204" pitchFamily="34" charset="0"/>
              <a:buChar char="•"/>
            </a:pPr>
            <a:r>
              <a:rPr lang="en-GB" sz="2000" i="1" dirty="0" smtClean="0"/>
              <a:t>3.5.2 (TCP Segment Structure) </a:t>
            </a:r>
            <a:r>
              <a:rPr lang="en-GB" sz="2000" i="1" dirty="0"/>
              <a:t>[p. </a:t>
            </a:r>
            <a:r>
              <a:rPr lang="en-GB" sz="2000" i="1" dirty="0" smtClean="0"/>
              <a:t>264]</a:t>
            </a:r>
          </a:p>
          <a:p>
            <a:pPr marL="457200" lvl="1" indent="-457200">
              <a:buClr>
                <a:srgbClr val="C00000"/>
              </a:buClr>
              <a:buFont typeface="Arial" panose="020B0604020202020204" pitchFamily="34" charset="0"/>
              <a:buChar char="•"/>
            </a:pPr>
            <a:endParaRPr lang="en-GB" sz="2000" i="1" dirty="0" smtClean="0"/>
          </a:p>
          <a:p>
            <a:pPr marL="457200" lvl="1" indent="-457200">
              <a:buClr>
                <a:srgbClr val="C00000"/>
              </a:buClr>
              <a:buFont typeface="Arial" panose="020B0604020202020204" pitchFamily="34" charset="0"/>
              <a:buChar char="•"/>
            </a:pPr>
            <a:endParaRPr lang="en-GB" sz="2000" i="1" dirty="0"/>
          </a:p>
          <a:p>
            <a:pPr marL="457200" lvl="1" indent="-457200">
              <a:buClr>
                <a:srgbClr val="C00000"/>
              </a:buClr>
              <a:buFont typeface="Arial" panose="020B0604020202020204" pitchFamily="34" charset="0"/>
              <a:buChar char="•"/>
            </a:pPr>
            <a:endParaRPr lang="en-GB" sz="2000" i="1" dirty="0" smtClean="0"/>
          </a:p>
          <a:p>
            <a:pPr marL="457200" lvl="1" indent="-457200">
              <a:buClr>
                <a:srgbClr val="C00000"/>
              </a:buClr>
              <a:buFont typeface="Arial" panose="020B0604020202020204" pitchFamily="34" charset="0"/>
              <a:buChar char="•"/>
            </a:pPr>
            <a:r>
              <a:rPr lang="en-GB" sz="2000" dirty="0" smtClean="0"/>
              <a:t>discussed </a:t>
            </a:r>
            <a:r>
              <a:rPr lang="en-GB" sz="2000" dirty="0"/>
              <a:t>in </a:t>
            </a:r>
            <a:r>
              <a:rPr lang="en-GB" sz="2000" dirty="0" smtClean="0"/>
              <a:t>“Transport layer II”</a:t>
            </a:r>
            <a:endParaRPr lang="en-GB" sz="2000" i="1" dirty="0" smtClean="0"/>
          </a:p>
          <a:p>
            <a:pPr marL="0" lvl="1" indent="0">
              <a:buNone/>
            </a:pPr>
            <a:endParaRPr lang="en-GB" sz="2000" i="1" dirty="0" smtClean="0"/>
          </a:p>
          <a:p>
            <a:pPr marL="0" lvl="1" indent="0">
              <a:buNone/>
            </a:pPr>
            <a:endParaRPr lang="en-GB" sz="1800" dirty="0" smtClean="0"/>
          </a:p>
          <a:p>
            <a:pPr marL="0" lvl="1" indent="0">
              <a:buNone/>
            </a:pPr>
            <a:endParaRPr lang="en-GB" sz="2000" dirty="0" smtClean="0"/>
          </a:p>
          <a:p>
            <a:endParaRPr lang="en-GB" sz="2400" dirty="0"/>
          </a:p>
        </p:txBody>
      </p:sp>
      <p:pic>
        <p:nvPicPr>
          <p:cNvPr id="4" name="Picture 3"/>
          <p:cNvPicPr>
            <a:picLocks noChangeAspect="1"/>
          </p:cNvPicPr>
          <p:nvPr/>
        </p:nvPicPr>
        <p:blipFill>
          <a:blip r:embed="rId3"/>
          <a:stretch>
            <a:fillRect/>
          </a:stretch>
        </p:blipFill>
        <p:spPr>
          <a:xfrm>
            <a:off x="7308304" y="3356992"/>
            <a:ext cx="1582044" cy="1960161"/>
          </a:xfrm>
          <a:prstGeom prst="rect">
            <a:avLst/>
          </a:prstGeom>
        </p:spPr>
      </p:pic>
      <p:pic>
        <p:nvPicPr>
          <p:cNvPr id="9" name="Picture 8"/>
          <p:cNvPicPr>
            <a:picLocks noChangeAspect="1"/>
          </p:cNvPicPr>
          <p:nvPr/>
        </p:nvPicPr>
        <p:blipFill>
          <a:blip r:embed="rId4"/>
          <a:stretch>
            <a:fillRect/>
          </a:stretch>
        </p:blipFill>
        <p:spPr>
          <a:xfrm>
            <a:off x="5796136" y="5608999"/>
            <a:ext cx="2664183" cy="957155"/>
          </a:xfrm>
          <a:prstGeom prst="rect">
            <a:avLst/>
          </a:prstGeom>
        </p:spPr>
      </p:pic>
    </p:spTree>
    <p:extLst>
      <p:ext uri="{BB962C8B-B14F-4D97-AF65-F5344CB8AC3E}">
        <p14:creationId xmlns:p14="http://schemas.microsoft.com/office/powerpoint/2010/main" val="11273486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Transport </a:t>
            </a:r>
            <a:r>
              <a:rPr lang="en-GB" dirty="0"/>
              <a:t>Layer </a:t>
            </a:r>
            <a:r>
              <a:rPr lang="en-GB" dirty="0" smtClean="0"/>
              <a:t>Q2</a:t>
            </a:r>
            <a:endParaRPr lang="en-GB" dirty="0"/>
          </a:p>
        </p:txBody>
      </p:sp>
      <p:sp>
        <p:nvSpPr>
          <p:cNvPr id="3" name="Content Placeholder 2"/>
          <p:cNvSpPr>
            <a:spLocks noGrp="1"/>
          </p:cNvSpPr>
          <p:nvPr>
            <p:ph idx="1"/>
          </p:nvPr>
        </p:nvSpPr>
        <p:spPr>
          <a:xfrm>
            <a:off x="457200" y="1600200"/>
            <a:ext cx="8229600" cy="5257800"/>
          </a:xfrm>
        </p:spPr>
        <p:txBody>
          <a:bodyPr>
            <a:noAutofit/>
          </a:bodyPr>
          <a:lstStyle/>
          <a:p>
            <a:pPr marL="0" indent="0">
              <a:buClr>
                <a:srgbClr val="C00000"/>
              </a:buClr>
              <a:buNone/>
            </a:pPr>
            <a:r>
              <a:rPr lang="en-GB" b="1" dirty="0" smtClean="0"/>
              <a:t>Think about…</a:t>
            </a:r>
          </a:p>
          <a:p>
            <a:pPr>
              <a:buClr>
                <a:srgbClr val="C00000"/>
              </a:buClr>
              <a:buFont typeface="Wingdings" panose="05000000000000000000" pitchFamily="2" charset="2"/>
              <a:buChar char="§"/>
            </a:pPr>
            <a:r>
              <a:rPr lang="en-GB" sz="2800" dirty="0" smtClean="0"/>
              <a:t>TCP</a:t>
            </a:r>
          </a:p>
          <a:p>
            <a:pPr lvl="1">
              <a:buClr>
                <a:schemeClr val="tx1"/>
              </a:buClr>
              <a:buFont typeface="Arial" panose="020B0604020202020204" pitchFamily="34" charset="0"/>
              <a:buChar char="•"/>
            </a:pPr>
            <a:r>
              <a:rPr lang="en-GB" sz="2400" dirty="0" smtClean="0"/>
              <a:t>Overview and services</a:t>
            </a:r>
          </a:p>
          <a:p>
            <a:pPr lvl="1">
              <a:buClr>
                <a:schemeClr val="tx1"/>
              </a:buClr>
              <a:buFont typeface="Arial" panose="020B0604020202020204" pitchFamily="34" charset="0"/>
              <a:buChar char="•"/>
            </a:pPr>
            <a:r>
              <a:rPr lang="en-GB" sz="2400" dirty="0" smtClean="0"/>
              <a:t>Connection</a:t>
            </a:r>
          </a:p>
          <a:p>
            <a:pPr>
              <a:buClr>
                <a:srgbClr val="C00000"/>
              </a:buClr>
              <a:buFont typeface="Wingdings" panose="05000000000000000000" pitchFamily="2" charset="2"/>
              <a:buChar char="§"/>
            </a:pPr>
            <a:r>
              <a:rPr lang="en-GB" sz="2800" dirty="0" smtClean="0"/>
              <a:t>TCP Segment structure</a:t>
            </a:r>
          </a:p>
          <a:p>
            <a:pPr lvl="1">
              <a:buClr>
                <a:srgbClr val="002060"/>
              </a:buClr>
              <a:buFont typeface="Arial" panose="020B0604020202020204" pitchFamily="34" charset="0"/>
              <a:buChar char="•"/>
            </a:pPr>
            <a:r>
              <a:rPr lang="en-GB" sz="2400" dirty="0" smtClean="0"/>
              <a:t>Fields for Sequence and Acknowledgment numbers</a:t>
            </a:r>
          </a:p>
          <a:p>
            <a:pPr>
              <a:buClr>
                <a:srgbClr val="C00000"/>
              </a:buClr>
              <a:buFont typeface="Wingdings" panose="05000000000000000000" pitchFamily="2" charset="2"/>
              <a:buChar char="§"/>
            </a:pPr>
            <a:r>
              <a:rPr lang="en-GB" sz="2800" dirty="0" smtClean="0"/>
              <a:t>Sequence and Acknowledgment numbers</a:t>
            </a:r>
          </a:p>
          <a:p>
            <a:pPr lvl="1">
              <a:buClr>
                <a:srgbClr val="002060"/>
              </a:buClr>
              <a:buFont typeface="Arial" panose="020B0604020202020204" pitchFamily="34" charset="0"/>
              <a:buChar char="•"/>
            </a:pPr>
            <a:r>
              <a:rPr lang="en-GB" sz="2400" dirty="0" smtClean="0"/>
              <a:t>Data: stream of bytes</a:t>
            </a:r>
          </a:p>
          <a:p>
            <a:pPr lvl="1">
              <a:buClr>
                <a:srgbClr val="002060"/>
              </a:buClr>
              <a:buFont typeface="Arial" panose="020B0604020202020204" pitchFamily="34" charset="0"/>
              <a:buChar char="•"/>
            </a:pPr>
            <a:r>
              <a:rPr lang="en-GB" sz="2400" dirty="0" smtClean="0"/>
              <a:t>Cumulative acknowledgments</a:t>
            </a:r>
          </a:p>
          <a:p>
            <a:pPr>
              <a:buClr>
                <a:srgbClr val="C00000"/>
              </a:buClr>
              <a:buFont typeface="Wingdings" panose="05000000000000000000" pitchFamily="2" charset="2"/>
              <a:buChar char="§"/>
            </a:pPr>
            <a:r>
              <a:rPr lang="en-GB" sz="2800" dirty="0" smtClean="0"/>
              <a:t>Use example</a:t>
            </a:r>
          </a:p>
          <a:p>
            <a:pPr lvl="1">
              <a:buClr>
                <a:srgbClr val="002060"/>
              </a:buClr>
              <a:buFont typeface="Arial" panose="020B0604020202020204" pitchFamily="34" charset="0"/>
              <a:buChar char="•"/>
            </a:pPr>
            <a:r>
              <a:rPr lang="en-GB" sz="2400" dirty="0" smtClean="0"/>
              <a:t>Use diagram</a:t>
            </a:r>
            <a:endParaRPr lang="en-GB" sz="2400" dirty="0"/>
          </a:p>
        </p:txBody>
      </p:sp>
    </p:spTree>
    <p:extLst>
      <p:ext uri="{BB962C8B-B14F-4D97-AF65-F5344CB8AC3E}">
        <p14:creationId xmlns:p14="http://schemas.microsoft.com/office/powerpoint/2010/main" val="33766650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Transport </a:t>
            </a:r>
            <a:r>
              <a:rPr lang="en-GB" dirty="0"/>
              <a:t>Layer </a:t>
            </a:r>
            <a:r>
              <a:rPr lang="en-GB" dirty="0" smtClean="0"/>
              <a:t>Q2</a:t>
            </a:r>
            <a:endParaRPr lang="en-GB" dirty="0"/>
          </a:p>
        </p:txBody>
      </p:sp>
      <p:sp>
        <p:nvSpPr>
          <p:cNvPr id="4" name="Rectangle 3"/>
          <p:cNvSpPr txBox="1">
            <a:spLocks noChangeArrowheads="1"/>
          </p:cNvSpPr>
          <p:nvPr/>
        </p:nvSpPr>
        <p:spPr bwMode="auto">
          <a:xfrm>
            <a:off x="4810125" y="1925513"/>
            <a:ext cx="38957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4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reliable, in-order </a:t>
            </a:r>
            <a:r>
              <a:rPr kumimoji="0" lang="en-US" altLang="en-US" sz="24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byte steam:</a:t>
            </a:r>
          </a:p>
          <a:p>
            <a:pPr marL="687388" marR="0" lvl="1" indent="-230188" algn="l" defTabSz="914400" rtl="0" eaLnBrk="0" fontAlgn="base" latinLnBrk="0" hangingPunct="0">
              <a:lnSpc>
                <a:spcPct val="85000"/>
              </a:lnSpc>
              <a:spcBef>
                <a:spcPct val="20000"/>
              </a:spcBef>
              <a:spcAft>
                <a:spcPct val="0"/>
              </a:spcAft>
              <a:buClr>
                <a:srgbClr val="CC0000"/>
              </a:buClr>
              <a:buSzTx/>
              <a:buFont typeface="Arial" panose="020B0604020202020204" pitchFamily="34" charset="0"/>
              <a:buChar char="•"/>
              <a:tabLst/>
              <a:defRPr/>
            </a:pPr>
            <a:r>
              <a:rPr kumimoji="0" lang="en-US" altLang="en-US" sz="2200" b="0" i="0" u="none" strike="noStrike" kern="0" cap="none" spc="0" normalizeH="0" baseline="0" noProof="0" dirty="0" smtClean="0">
                <a:ln>
                  <a:noFill/>
                </a:ln>
                <a:solidFill>
                  <a:prstClr val="black"/>
                </a:solidFill>
                <a:effectLst/>
                <a:uLnTx/>
                <a:uFillTx/>
                <a:latin typeface="Calibri" panose="020F0502020204030204"/>
                <a:ea typeface="ＭＳ Ｐゴシック" panose="020B0600070205080204" pitchFamily="34" charset="-128"/>
              </a:rPr>
              <a:t>Byte stream number</a:t>
            </a:r>
            <a:endParaRPr kumimoji="0" lang="en-US" altLang="ja-JP" sz="2200" b="0" i="0" u="none" strike="noStrike" kern="0" cap="none" spc="0" normalizeH="0" baseline="0" noProof="0" dirty="0" smtClean="0">
              <a:ln>
                <a:noFill/>
              </a:ln>
              <a:solidFill>
                <a:prstClr val="black"/>
              </a:solidFill>
              <a:effectLst/>
              <a:uLnTx/>
              <a:uFillTx/>
              <a:latin typeface="Calibri" panose="020F0502020204030204"/>
              <a:ea typeface="ＭＳ Ｐゴシック" panose="020B0600070205080204" pitchFamily="34" charset="-128"/>
            </a:endParaRP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smtClean="0">
                <a:ln>
                  <a:noFill/>
                </a:ln>
                <a:solidFill>
                  <a:srgbClr val="CC0000"/>
                </a:solidFill>
                <a:effectLst/>
                <a:uLnTx/>
                <a:uFillTx/>
                <a:latin typeface="Calibri" panose="020F0502020204030204"/>
                <a:ea typeface="ＭＳ Ｐゴシック" charset="0"/>
                <a:cs typeface="+mn-cs"/>
              </a:rPr>
              <a:t>flow </a:t>
            </a:r>
            <a:r>
              <a:rPr kumimoji="0" lang="en-US" sz="2400" b="0" i="0"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controlled:</a:t>
            </a:r>
          </a:p>
          <a:p>
            <a:pPr marL="687388" marR="0" lvl="1" indent="-230188" algn="l" defTabSz="914400" rtl="0" eaLnBrk="0" fontAlgn="base" latinLnBrk="0" hangingPunct="0">
              <a:lnSpc>
                <a:spcPct val="85000"/>
              </a:lnSpc>
              <a:spcBef>
                <a:spcPct val="20000"/>
              </a:spcBef>
              <a:spcAft>
                <a:spcPct val="0"/>
              </a:spcAft>
              <a:buClr>
                <a:srgbClr val="CC0000"/>
              </a:buClr>
              <a:buSzTx/>
              <a:buFont typeface="Arial"/>
              <a:buChar char="•"/>
              <a:tabLst/>
              <a:defRPr/>
            </a:pPr>
            <a:r>
              <a:rPr kumimoji="0" lang="en-US" sz="2200" b="0" i="0" u="none" strike="noStrike" kern="0" cap="none" spc="0" normalizeH="0" baseline="0" noProof="0" dirty="0">
                <a:ln>
                  <a:noFill/>
                </a:ln>
                <a:solidFill>
                  <a:srgbClr val="000000"/>
                </a:solidFill>
                <a:effectLst/>
                <a:uLnTx/>
                <a:uFillTx/>
                <a:latin typeface="Calibri" panose="020F0502020204030204"/>
                <a:ea typeface="ＭＳ Ｐゴシック" charset="0"/>
              </a:rPr>
              <a:t>sender will not overwhelm receiver</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400" b="0" i="0" u="none" strike="noStrike" kern="0" cap="none" spc="0" normalizeH="0" baseline="0" noProof="0" dirty="0" smtClean="0">
                <a:ln>
                  <a:noFill/>
                </a:ln>
                <a:solidFill>
                  <a:srgbClr val="CC0000"/>
                </a:solidFill>
                <a:effectLst/>
                <a:uLnTx/>
                <a:uFillTx/>
                <a:latin typeface="Calibri" panose="020F0502020204030204"/>
                <a:ea typeface="ＭＳ Ｐゴシック" panose="020B0600070205080204" pitchFamily="34" charset="-128"/>
              </a:rPr>
              <a:t>pipelined</a:t>
            </a:r>
            <a:r>
              <a:rPr kumimoji="0" lang="en-US" altLang="en-US" sz="24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t>
            </a:r>
          </a:p>
          <a:p>
            <a:pPr marL="687388" marR="0" lvl="1" indent="-230188" algn="l" defTabSz="914400" rtl="0" eaLnBrk="0" fontAlgn="base" latinLnBrk="0" hangingPunct="0">
              <a:lnSpc>
                <a:spcPct val="85000"/>
              </a:lnSpc>
              <a:spcBef>
                <a:spcPct val="20000"/>
              </a:spcBef>
              <a:spcAft>
                <a:spcPct val="0"/>
              </a:spcAft>
              <a:buClr>
                <a:srgbClr val="CC0000"/>
              </a:buClr>
              <a:buSzTx/>
              <a:buFont typeface="Arial" panose="020B0604020202020204" pitchFamily="34" charset="0"/>
              <a:buChar char="•"/>
              <a:tabLst/>
              <a:defRPr/>
            </a:pPr>
            <a:r>
              <a:rPr kumimoji="0" lang="en-US" altLang="en-US" sz="2200" b="0" i="0" u="none" strike="noStrike" kern="0" cap="none" spc="0" normalizeH="0" baseline="0" noProof="0" dirty="0" smtClean="0">
                <a:ln>
                  <a:noFill/>
                </a:ln>
                <a:solidFill>
                  <a:prstClr val="black"/>
                </a:solidFill>
                <a:effectLst/>
                <a:uLnTx/>
                <a:uFillTx/>
                <a:latin typeface="Calibri" panose="020F0502020204030204"/>
                <a:ea typeface="ＭＳ Ｐゴシック" panose="020B0600070205080204" pitchFamily="34" charset="-128"/>
              </a:rPr>
              <a:t>vs. stop and wait </a:t>
            </a:r>
          </a:p>
          <a:p>
            <a:pPr marL="687388" marR="0" lvl="1" indent="-230188" algn="l" defTabSz="914400" rtl="0" eaLnBrk="0" fontAlgn="base" latinLnBrk="0" hangingPunct="0">
              <a:lnSpc>
                <a:spcPct val="85000"/>
              </a:lnSpc>
              <a:spcBef>
                <a:spcPct val="20000"/>
              </a:spcBef>
              <a:spcAft>
                <a:spcPct val="0"/>
              </a:spcAft>
              <a:buClr>
                <a:srgbClr val="CC0000"/>
              </a:buClr>
              <a:buSzTx/>
              <a:buFont typeface="Arial" panose="020B0604020202020204" pitchFamily="34" charset="0"/>
              <a:buChar char="•"/>
              <a:tabLst/>
              <a:defRPr/>
            </a:pPr>
            <a:r>
              <a:rPr kumimoji="0" lang="en-US" altLang="en-US" sz="2200" b="0" i="0" u="none" strike="noStrike" kern="0" cap="none" spc="0" normalizeH="0" baseline="0" noProof="0" dirty="0" smtClean="0">
                <a:ln>
                  <a:noFill/>
                </a:ln>
                <a:solidFill>
                  <a:prstClr val="black"/>
                </a:solidFill>
                <a:effectLst/>
                <a:uLnTx/>
                <a:uFillTx/>
                <a:latin typeface="Calibri" panose="020F0502020204030204"/>
                <a:ea typeface="ＭＳ Ｐゴシック" panose="020B0600070205080204" pitchFamily="34" charset="-128"/>
              </a:rPr>
              <a:t>TCP </a:t>
            </a:r>
            <a:r>
              <a:rPr kumimoji="0" lang="en-US" altLang="en-US" sz="22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congestion and flow control set window </a:t>
            </a:r>
            <a:r>
              <a:rPr kumimoji="0" lang="en-US" altLang="en-US" sz="2200" b="0" i="0" u="none" strike="noStrike" kern="0" cap="none" spc="0" normalizeH="0" baseline="0" noProof="0" dirty="0" smtClean="0">
                <a:ln>
                  <a:noFill/>
                </a:ln>
                <a:solidFill>
                  <a:prstClr val="black"/>
                </a:solidFill>
                <a:effectLst/>
                <a:uLnTx/>
                <a:uFillTx/>
                <a:latin typeface="Calibri" panose="020F0502020204030204"/>
                <a:ea typeface="ＭＳ Ｐゴシック" panose="020B0600070205080204" pitchFamily="34" charset="-128"/>
              </a:rPr>
              <a:t>size</a:t>
            </a:r>
            <a:endParaRPr kumimoji="0" lang="en-US" altLang="en-US" sz="2200" b="0" i="1"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endParaRPr>
          </a:p>
        </p:txBody>
      </p:sp>
      <p:sp>
        <p:nvSpPr>
          <p:cNvPr id="5" name="Rectangle 4"/>
          <p:cNvSpPr txBox="1">
            <a:spLocks noChangeArrowheads="1"/>
          </p:cNvSpPr>
          <p:nvPr/>
        </p:nvSpPr>
        <p:spPr bwMode="auto">
          <a:xfrm>
            <a:off x="728663" y="1928689"/>
            <a:ext cx="3981450" cy="495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400" b="0" i="0" u="none" strike="noStrike" kern="0" cap="none" spc="0" normalizeH="0" baseline="0" noProof="0" dirty="0" smtClean="0">
                <a:ln>
                  <a:noFill/>
                </a:ln>
                <a:solidFill>
                  <a:srgbClr val="CC0000"/>
                </a:solidFill>
                <a:effectLst/>
                <a:uLnTx/>
                <a:uFillTx/>
                <a:latin typeface="Calibri" panose="020F0502020204030204"/>
                <a:ea typeface="ＭＳ Ｐゴシック" panose="020B0600070205080204" pitchFamily="34" charset="-128"/>
              </a:rPr>
              <a:t>point-to-point:</a:t>
            </a:r>
          </a:p>
          <a:p>
            <a:pPr marL="687388" marR="0" lvl="1" indent="-230188" algn="l" defTabSz="914400" rtl="0" eaLnBrk="0" fontAlgn="base" latinLnBrk="0" hangingPunct="0">
              <a:lnSpc>
                <a:spcPct val="85000"/>
              </a:lnSpc>
              <a:spcBef>
                <a:spcPct val="20000"/>
              </a:spcBef>
              <a:spcAft>
                <a:spcPct val="0"/>
              </a:spcAft>
              <a:buClr>
                <a:srgbClr val="CC0000"/>
              </a:buClr>
              <a:buSzTx/>
              <a:buFont typeface="Arial" panose="020B0604020202020204" pitchFamily="34" charset="0"/>
              <a:buChar char="•"/>
              <a:tabLst/>
              <a:defRPr/>
            </a:pPr>
            <a:r>
              <a:rPr kumimoji="0" lang="en-US" altLang="en-US" sz="2200" b="0" i="0" u="none" strike="noStrike" kern="0" cap="none" spc="0" normalizeH="0" baseline="0" noProof="0" dirty="0" smtClean="0">
                <a:ln>
                  <a:noFill/>
                </a:ln>
                <a:solidFill>
                  <a:prstClr val="black"/>
                </a:solidFill>
                <a:effectLst/>
                <a:uLnTx/>
                <a:uFillTx/>
                <a:latin typeface="Calibri" panose="020F0502020204030204"/>
                <a:ea typeface="ＭＳ Ｐゴシック" panose="020B0600070205080204" pitchFamily="34" charset="-128"/>
              </a:rPr>
              <a:t>one sender, one receiver</a:t>
            </a:r>
          </a:p>
          <a:p>
            <a:pPr marL="687388" marR="0" lvl="1" indent="-230188" algn="l" defTabSz="914400" rtl="0" eaLnBrk="0" fontAlgn="base" latinLnBrk="0" hangingPunct="0">
              <a:lnSpc>
                <a:spcPct val="85000"/>
              </a:lnSpc>
              <a:spcBef>
                <a:spcPct val="20000"/>
              </a:spcBef>
              <a:spcAft>
                <a:spcPct val="0"/>
              </a:spcAft>
              <a:buClr>
                <a:srgbClr val="CC0000"/>
              </a:buClr>
              <a:buSzTx/>
              <a:buFont typeface="Arial" panose="020B0604020202020204" pitchFamily="34" charset="0"/>
              <a:buChar char="•"/>
              <a:tabLst/>
              <a:defRPr/>
            </a:pPr>
            <a:r>
              <a:rPr kumimoji="0" lang="en-US" altLang="en-US" sz="2200" b="0" i="0" u="none" strike="noStrike" kern="0" cap="none" spc="0" normalizeH="0" baseline="0" noProof="0" dirty="0" smtClean="0">
                <a:ln>
                  <a:noFill/>
                </a:ln>
                <a:solidFill>
                  <a:prstClr val="black"/>
                </a:solidFill>
                <a:effectLst/>
                <a:uLnTx/>
                <a:uFillTx/>
                <a:latin typeface="Calibri" panose="020F0502020204030204"/>
                <a:ea typeface="ＭＳ Ｐゴシック" panose="020B0600070205080204" pitchFamily="34" charset="-128"/>
              </a:rPr>
              <a:t>Multicasting is not possible with TCP </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connection-oriented:</a:t>
            </a: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 </a:t>
            </a:r>
          </a:p>
          <a:p>
            <a:pPr marL="687388" marR="0" lvl="1" indent="-230188" algn="l" defTabSz="914400" rtl="0" eaLnBrk="0" fontAlgn="base" latinLnBrk="0" hangingPunct="0">
              <a:lnSpc>
                <a:spcPct val="85000"/>
              </a:lnSpc>
              <a:spcBef>
                <a:spcPct val="20000"/>
              </a:spcBef>
              <a:spcAft>
                <a:spcPct val="0"/>
              </a:spcAft>
              <a:buClr>
                <a:srgbClr val="CC0000"/>
              </a:buClr>
              <a:buSzTx/>
              <a:buFont typeface="Arial"/>
              <a:buChar char="•"/>
              <a:tabLst/>
              <a:defRPr/>
            </a:pPr>
            <a:r>
              <a:rPr kumimoji="0" lang="en-US" sz="2200" b="0" i="0" u="none" strike="noStrike" kern="0" cap="none" spc="0" normalizeH="0" baseline="0" noProof="0" dirty="0">
                <a:ln>
                  <a:noFill/>
                </a:ln>
                <a:solidFill>
                  <a:srgbClr val="000000"/>
                </a:solidFill>
                <a:effectLst/>
                <a:uLnTx/>
                <a:uFillTx/>
                <a:latin typeface="Calibri" panose="020F0502020204030204"/>
                <a:ea typeface="ＭＳ Ｐゴシック" charset="0"/>
              </a:rPr>
              <a:t>handshaking (exchange of control </a:t>
            </a:r>
            <a:r>
              <a:rPr kumimoji="0" lang="en-US" sz="2200" b="0" i="0" u="none" strike="noStrike" kern="0" cap="none" spc="0" normalizeH="0" baseline="0" noProof="0" dirty="0" err="1">
                <a:ln>
                  <a:noFill/>
                </a:ln>
                <a:solidFill>
                  <a:srgbClr val="000000"/>
                </a:solidFill>
                <a:effectLst/>
                <a:uLnTx/>
                <a:uFillTx/>
                <a:latin typeface="Calibri" panose="020F0502020204030204"/>
                <a:ea typeface="ＭＳ Ｐゴシック" charset="0"/>
              </a:rPr>
              <a:t>msgs</a:t>
            </a:r>
            <a:r>
              <a:rPr kumimoji="0" lang="en-US" sz="2200" b="0" i="0" u="none" strike="noStrike" kern="0" cap="none" spc="0" normalizeH="0" baseline="0" noProof="0" dirty="0">
                <a:ln>
                  <a:noFill/>
                </a:ln>
                <a:solidFill>
                  <a:srgbClr val="000000"/>
                </a:solidFill>
                <a:effectLst/>
                <a:uLnTx/>
                <a:uFillTx/>
                <a:latin typeface="Calibri" panose="020F0502020204030204"/>
                <a:ea typeface="ＭＳ Ｐゴシック" charset="0"/>
              </a:rPr>
              <a:t>) </a:t>
            </a:r>
            <a:r>
              <a:rPr kumimoji="0" lang="en-US" sz="2200" b="0" i="0" u="none" strike="noStrike" kern="0" cap="none" spc="0" normalizeH="0" baseline="0" noProof="0" dirty="0" err="1" smtClean="0">
                <a:ln>
                  <a:noFill/>
                </a:ln>
                <a:solidFill>
                  <a:srgbClr val="000000"/>
                </a:solidFill>
                <a:effectLst/>
                <a:uLnTx/>
                <a:uFillTx/>
                <a:latin typeface="Calibri" panose="020F0502020204030204"/>
                <a:ea typeface="ＭＳ Ｐゴシック" charset="0"/>
              </a:rPr>
              <a:t>initialises</a:t>
            </a:r>
            <a:r>
              <a:rPr kumimoji="0" lang="en-US" sz="2200" b="0" i="0" u="none" strike="noStrike" kern="0" cap="none" spc="0" normalizeH="0" baseline="0" noProof="0" dirty="0" smtClean="0">
                <a:ln>
                  <a:noFill/>
                </a:ln>
                <a:solidFill>
                  <a:srgbClr val="000000"/>
                </a:solidFill>
                <a:effectLst/>
                <a:uLnTx/>
                <a:uFillTx/>
                <a:latin typeface="Calibri" panose="020F0502020204030204"/>
                <a:ea typeface="ＭＳ Ｐゴシック" charset="0"/>
              </a:rPr>
              <a:t> </a:t>
            </a:r>
            <a:r>
              <a:rPr kumimoji="0" lang="en-US" sz="2200" b="0" i="0" u="none" strike="noStrike" kern="0" cap="none" spc="0" normalizeH="0" baseline="0" noProof="0" dirty="0">
                <a:ln>
                  <a:noFill/>
                </a:ln>
                <a:solidFill>
                  <a:srgbClr val="000000"/>
                </a:solidFill>
                <a:effectLst/>
                <a:uLnTx/>
                <a:uFillTx/>
                <a:latin typeface="Calibri" panose="020F0502020204030204"/>
                <a:ea typeface="ＭＳ Ｐゴシック" charset="0"/>
              </a:rPr>
              <a:t>sender, receiver state before data exchange</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full duplex data:</a:t>
            </a:r>
          </a:p>
          <a:p>
            <a:pPr marL="687388" marR="0" lvl="1" indent="-230188" algn="l" defTabSz="914400" rtl="0" eaLnBrk="0" fontAlgn="base" latinLnBrk="0" hangingPunct="0">
              <a:lnSpc>
                <a:spcPct val="85000"/>
              </a:lnSpc>
              <a:spcBef>
                <a:spcPct val="20000"/>
              </a:spcBef>
              <a:spcAft>
                <a:spcPct val="0"/>
              </a:spcAft>
              <a:buClr>
                <a:srgbClr val="CC0000"/>
              </a:buClr>
              <a:buSzTx/>
              <a:buFont typeface="Arial"/>
              <a:buChar char="•"/>
              <a:tabLst/>
              <a:defRPr/>
            </a:pPr>
            <a:r>
              <a:rPr kumimoji="0" lang="en-US" sz="2200" b="0" i="0" u="none" strike="noStrike" kern="0" cap="none" spc="0" normalizeH="0" baseline="0" noProof="0" dirty="0">
                <a:ln>
                  <a:noFill/>
                </a:ln>
                <a:solidFill>
                  <a:srgbClr val="000000"/>
                </a:solidFill>
                <a:effectLst/>
                <a:uLnTx/>
                <a:uFillTx/>
                <a:latin typeface="Calibri" panose="020F0502020204030204"/>
                <a:ea typeface="ＭＳ Ｐゴシック" charset="0"/>
              </a:rPr>
              <a:t>bi-directional data flow in same connection</a:t>
            </a:r>
          </a:p>
          <a:p>
            <a:pPr marL="687388" marR="0" lvl="1" indent="-230188" algn="l" defTabSz="914400" rtl="0" eaLnBrk="0" fontAlgn="base" latinLnBrk="0" hangingPunct="0">
              <a:lnSpc>
                <a:spcPct val="85000"/>
              </a:lnSpc>
              <a:spcBef>
                <a:spcPct val="20000"/>
              </a:spcBef>
              <a:spcAft>
                <a:spcPct val="0"/>
              </a:spcAft>
              <a:buClr>
                <a:srgbClr val="CC0000"/>
              </a:buClr>
              <a:buSzTx/>
              <a:buFont typeface="Arial"/>
              <a:buChar char="•"/>
              <a:tabLst/>
              <a:defRPr/>
            </a:pPr>
            <a:r>
              <a:rPr kumimoji="0" lang="en-US" sz="2200" b="0" i="0" u="none" strike="noStrike" kern="0" cap="none" spc="0" normalizeH="0" baseline="0" noProof="0" dirty="0">
                <a:ln>
                  <a:noFill/>
                </a:ln>
                <a:solidFill>
                  <a:srgbClr val="000000"/>
                </a:solidFill>
                <a:effectLst/>
                <a:uLnTx/>
                <a:uFillTx/>
                <a:latin typeface="Calibri" panose="020F0502020204030204"/>
                <a:ea typeface="ＭＳ Ｐゴシック" charset="0"/>
              </a:rPr>
              <a:t>MSS: maximum segment </a:t>
            </a:r>
            <a:r>
              <a:rPr kumimoji="0" lang="en-US" sz="2200" b="0" i="0" u="none" strike="noStrike" kern="0" cap="none" spc="0" normalizeH="0" baseline="0" noProof="0" dirty="0" smtClean="0">
                <a:ln>
                  <a:noFill/>
                </a:ln>
                <a:solidFill>
                  <a:srgbClr val="000000"/>
                </a:solidFill>
                <a:effectLst/>
                <a:uLnTx/>
                <a:uFillTx/>
                <a:latin typeface="Calibri" panose="020F0502020204030204"/>
                <a:ea typeface="ＭＳ Ｐゴシック" charset="0"/>
              </a:rPr>
              <a:t>size</a:t>
            </a:r>
            <a:endParaRPr kumimoji="0" lang="en-US" sz="2200" b="0" i="0" u="none" strike="noStrike" kern="0" cap="none" spc="0" normalizeH="0" baseline="0" noProof="0" dirty="0">
              <a:ln>
                <a:noFill/>
              </a:ln>
              <a:solidFill>
                <a:srgbClr val="000000"/>
              </a:solidFill>
              <a:effectLst/>
              <a:uLnTx/>
              <a:uFillTx/>
              <a:latin typeface="Calibri" panose="020F0502020204030204"/>
              <a:ea typeface="ＭＳ Ｐゴシック" charset="0"/>
            </a:endParaRPr>
          </a:p>
        </p:txBody>
      </p:sp>
      <p:sp>
        <p:nvSpPr>
          <p:cNvPr id="3" name="Rectangle 2"/>
          <p:cNvSpPr/>
          <p:nvPr/>
        </p:nvSpPr>
        <p:spPr>
          <a:xfrm>
            <a:off x="728662" y="1400176"/>
            <a:ext cx="7299721" cy="461665"/>
          </a:xfrm>
          <a:prstGeom prst="rect">
            <a:avLst/>
          </a:prstGeom>
        </p:spPr>
        <p:txBody>
          <a:bodyPr wrap="square">
            <a:spAutoFit/>
          </a:bodyPr>
          <a:lstStyle/>
          <a:p>
            <a:r>
              <a:rPr lang="en-GB" sz="2400" b="1" dirty="0"/>
              <a:t>Overview and services</a:t>
            </a:r>
          </a:p>
        </p:txBody>
      </p:sp>
    </p:spTree>
    <p:extLst>
      <p:ext uri="{BB962C8B-B14F-4D97-AF65-F5344CB8AC3E}">
        <p14:creationId xmlns:p14="http://schemas.microsoft.com/office/powerpoint/2010/main" val="23189461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Transport </a:t>
            </a:r>
            <a:r>
              <a:rPr lang="en-GB" dirty="0"/>
              <a:t>Layer </a:t>
            </a:r>
            <a:r>
              <a:rPr lang="en-GB" dirty="0" smtClean="0"/>
              <a:t>Q2</a:t>
            </a:r>
            <a:endParaRPr lang="en-GB" dirty="0"/>
          </a:p>
        </p:txBody>
      </p:sp>
      <p:sp>
        <p:nvSpPr>
          <p:cNvPr id="3" name="Rectangle 2"/>
          <p:cNvSpPr/>
          <p:nvPr/>
        </p:nvSpPr>
        <p:spPr>
          <a:xfrm>
            <a:off x="728662" y="1400176"/>
            <a:ext cx="7299721" cy="461665"/>
          </a:xfrm>
          <a:prstGeom prst="rect">
            <a:avLst/>
          </a:prstGeom>
        </p:spPr>
        <p:txBody>
          <a:bodyPr wrap="square">
            <a:spAutoFit/>
          </a:bodyPr>
          <a:lstStyle/>
          <a:p>
            <a:r>
              <a:rPr lang="en-GB" sz="2400" b="1" dirty="0" smtClean="0"/>
              <a:t>Connection </a:t>
            </a:r>
            <a:endParaRPr lang="en-GB" sz="2400" b="1" dirty="0"/>
          </a:p>
        </p:txBody>
      </p:sp>
      <p:pic>
        <p:nvPicPr>
          <p:cNvPr id="7" name="Picture 6"/>
          <p:cNvPicPr>
            <a:picLocks noChangeAspect="1"/>
          </p:cNvPicPr>
          <p:nvPr/>
        </p:nvPicPr>
        <p:blipFill>
          <a:blip r:embed="rId3"/>
          <a:stretch>
            <a:fillRect/>
          </a:stretch>
        </p:blipFill>
        <p:spPr>
          <a:xfrm>
            <a:off x="2123728" y="4678212"/>
            <a:ext cx="5052338" cy="2147244"/>
          </a:xfrm>
          <a:prstGeom prst="rect">
            <a:avLst/>
          </a:prstGeom>
        </p:spPr>
      </p:pic>
      <p:sp>
        <p:nvSpPr>
          <p:cNvPr id="8" name="Rectangle 7"/>
          <p:cNvSpPr/>
          <p:nvPr/>
        </p:nvSpPr>
        <p:spPr>
          <a:xfrm>
            <a:off x="741486" y="1862213"/>
            <a:ext cx="6548267" cy="286232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err="1" smtClean="0">
                <a:ln>
                  <a:noFill/>
                </a:ln>
                <a:solidFill>
                  <a:prstClr val="black"/>
                </a:solidFill>
                <a:effectLst/>
                <a:uLnTx/>
                <a:uFillTx/>
                <a:latin typeface="Courier New" panose="02070309020205020404" pitchFamily="49" charset="0"/>
                <a:cs typeface="Courier New" panose="02070309020205020404" pitchFamily="49" charset="0"/>
              </a:rPr>
              <a:t>clientSocket.connect</a:t>
            </a:r>
            <a:r>
              <a:rPr kumimoji="0" lang="en-GB" sz="1800" b="0" i="0" u="none" strike="noStrike" kern="0" cap="none" spc="0" normalizeH="0" baseline="0" noProof="0" dirty="0" smtClean="0">
                <a:ln>
                  <a:noFill/>
                </a:ln>
                <a:solidFill>
                  <a:prstClr val="black"/>
                </a:solidFill>
                <a:effectLst/>
                <a:uLnTx/>
                <a:uFillTx/>
                <a:latin typeface="Courier New" panose="02070309020205020404" pitchFamily="49" charset="0"/>
                <a:cs typeface="Courier New" panose="02070309020205020404" pitchFamily="49" charset="0"/>
              </a:rPr>
              <a:t>((</a:t>
            </a:r>
            <a:r>
              <a:rPr kumimoji="0" lang="en-GB" sz="1800" b="0" i="0" u="none" strike="noStrike" kern="0" cap="none" spc="0" normalizeH="0" baseline="0" noProof="0" dirty="0" err="1" smtClean="0">
                <a:ln>
                  <a:noFill/>
                </a:ln>
                <a:solidFill>
                  <a:prstClr val="black"/>
                </a:solidFill>
                <a:effectLst/>
                <a:uLnTx/>
                <a:uFillTx/>
                <a:latin typeface="Courier New" panose="02070309020205020404" pitchFamily="49" charset="0"/>
                <a:cs typeface="Courier New" panose="02070309020205020404" pitchFamily="49" charset="0"/>
              </a:rPr>
              <a:t>serverName,serverPort</a:t>
            </a:r>
            <a:r>
              <a:rPr kumimoji="0" lang="en-GB" sz="1800" b="0" i="0" u="none" strike="noStrike" kern="0" cap="none" spc="0" normalizeH="0" baseline="0" noProof="0" dirty="0" smtClean="0">
                <a:ln>
                  <a:noFill/>
                </a:ln>
                <a:solidFill>
                  <a:prstClr val="black"/>
                </a:solidFill>
                <a:effectLst/>
                <a:uLnTx/>
                <a:uFillTx/>
                <a:latin typeface="Courier New" panose="02070309020205020404" pitchFamily="49" charset="0"/>
                <a:cs typeface="Courier New" panose="02070309020205020404" pitchFamily="49" charset="0"/>
              </a:rPr>
              <a:t>))</a:t>
            </a:r>
          </a:p>
          <a:p>
            <a:pPr marL="285750" marR="0" lvl="0" indent="-285750" defTabSz="914400" eaLnBrk="1" fontAlgn="auto" latinLnBrk="0" hangingPunct="1">
              <a:lnSpc>
                <a:spcPct val="100000"/>
              </a:lnSpc>
              <a:spcBef>
                <a:spcPts val="0"/>
              </a:spcBef>
              <a:spcAft>
                <a:spcPts val="0"/>
              </a:spcAft>
              <a:buClr>
                <a:srgbClr val="CC0000"/>
              </a:buClr>
              <a:buSzTx/>
              <a:buFont typeface="Arial" panose="020B0604020202020204" pitchFamily="34" charset="0"/>
              <a:buChar char="•"/>
              <a:tabLst/>
              <a:defRPr/>
            </a:pPr>
            <a:endParaRPr kumimoji="0" lang="en-GB" sz="1800" b="0" i="0" u="none" strike="noStrike" kern="0" cap="none" spc="0" normalizeH="0" baseline="0" noProof="0" dirty="0" smtClean="0">
              <a:ln>
                <a:noFill/>
              </a:ln>
              <a:solidFill>
                <a:prstClr val="black"/>
              </a:solidFill>
              <a:effectLst/>
              <a:uLnTx/>
              <a:uFillTx/>
            </a:endParaRPr>
          </a:p>
          <a:p>
            <a:pPr marL="285750" marR="0" lvl="0" indent="-285750" defTabSz="914400" eaLnBrk="1" fontAlgn="auto" latinLnBrk="0" hangingPunct="1">
              <a:lnSpc>
                <a:spcPct val="100000"/>
              </a:lnSpc>
              <a:spcBef>
                <a:spcPts val="0"/>
              </a:spcBef>
              <a:spcAft>
                <a:spcPts val="0"/>
              </a:spcAft>
              <a:buClr>
                <a:srgbClr val="CC0000"/>
              </a:buClr>
              <a:buSzTx/>
              <a:buFont typeface="Arial" panose="020B0604020202020204" pitchFamily="34" charset="0"/>
              <a:buChar char="•"/>
              <a:tabLst/>
              <a:defRPr/>
            </a:pPr>
            <a:r>
              <a:rPr kumimoji="0" lang="en-GB" sz="1800" b="0" i="0" u="none" strike="noStrike" kern="0" cap="none" spc="0" normalizeH="0" baseline="0" noProof="0" dirty="0" smtClean="0">
                <a:ln>
                  <a:noFill/>
                </a:ln>
                <a:solidFill>
                  <a:prstClr val="black"/>
                </a:solidFill>
                <a:effectLst/>
                <a:uLnTx/>
                <a:uFillTx/>
              </a:rPr>
              <a:t>When connection  is established (three-way handshake)</a:t>
            </a:r>
          </a:p>
          <a:p>
            <a:pPr marL="285750" marR="0" lvl="0" indent="-285750" defTabSz="914400" eaLnBrk="1" fontAlgn="auto" latinLnBrk="0" hangingPunct="1">
              <a:lnSpc>
                <a:spcPct val="100000"/>
              </a:lnSpc>
              <a:spcBef>
                <a:spcPts val="0"/>
              </a:spcBef>
              <a:spcAft>
                <a:spcPts val="0"/>
              </a:spcAft>
              <a:buClr>
                <a:srgbClr val="CC0000"/>
              </a:buClr>
              <a:buSzTx/>
              <a:buFont typeface="Arial" panose="020B0604020202020204" pitchFamily="34" charset="0"/>
              <a:buChar char="•"/>
              <a:tabLst/>
              <a:defRPr/>
            </a:pPr>
            <a:r>
              <a:rPr kumimoji="0" lang="en-GB" sz="1800" b="0" i="0" u="none" strike="noStrike" kern="0" cap="none" spc="0" normalizeH="0" baseline="0" noProof="0" dirty="0" smtClean="0">
                <a:ln>
                  <a:noFill/>
                </a:ln>
                <a:solidFill>
                  <a:prstClr val="black"/>
                </a:solidFill>
                <a:effectLst/>
                <a:uLnTx/>
                <a:uFillTx/>
              </a:rPr>
              <a:t>TCP state variables are initialised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err="1" smtClean="0">
                <a:ln>
                  <a:noFill/>
                </a:ln>
                <a:solidFill>
                  <a:prstClr val="black"/>
                </a:solidFill>
                <a:effectLst/>
                <a:uLnTx/>
                <a:uFillTx/>
                <a:latin typeface="Courier New" panose="02070309020205020404" pitchFamily="49" charset="0"/>
                <a:cs typeface="Courier New" panose="02070309020205020404" pitchFamily="49" charset="0"/>
              </a:rPr>
              <a:t>clientSocket.send</a:t>
            </a:r>
            <a:r>
              <a:rPr kumimoji="0" lang="en-GB" sz="1800" b="0" i="0" u="none" strike="noStrike" kern="0" cap="none" spc="0" normalizeH="0" baseline="0" noProof="0" dirty="0" smtClean="0">
                <a:ln>
                  <a:noFill/>
                </a:ln>
                <a:solidFill>
                  <a:prstClr val="black"/>
                </a:solidFill>
                <a:effectLst/>
                <a:uLnTx/>
                <a:uFillTx/>
                <a:latin typeface="Courier New" panose="02070309020205020404" pitchFamily="49" charset="0"/>
                <a:cs typeface="Courier New" panose="02070309020205020404" pitchFamily="49" charset="0"/>
              </a:rPr>
              <a:t>(data)</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prstClr val="black"/>
              </a:solidFill>
              <a:effectLst/>
              <a:uLnTx/>
              <a:uFillTx/>
            </a:endParaRPr>
          </a:p>
          <a:p>
            <a:pPr marL="285750" marR="0" lvl="0" indent="-285750" defTabSz="914400" eaLnBrk="1" fontAlgn="auto" latinLnBrk="0" hangingPunct="1">
              <a:lnSpc>
                <a:spcPct val="100000"/>
              </a:lnSpc>
              <a:spcBef>
                <a:spcPts val="0"/>
              </a:spcBef>
              <a:spcAft>
                <a:spcPts val="0"/>
              </a:spcAft>
              <a:buClr>
                <a:srgbClr val="CC0000"/>
              </a:buClr>
              <a:buSzTx/>
              <a:buFont typeface="Arial" panose="020B0604020202020204" pitchFamily="34" charset="0"/>
              <a:buChar char="•"/>
              <a:tabLst/>
              <a:defRPr/>
            </a:pPr>
            <a:r>
              <a:rPr kumimoji="0" lang="en-GB" sz="1800" b="0" i="0" u="none" strike="noStrike" kern="0" cap="none" spc="0" normalizeH="0" baseline="0" noProof="0" dirty="0" smtClean="0">
                <a:ln>
                  <a:noFill/>
                </a:ln>
                <a:solidFill>
                  <a:prstClr val="black"/>
                </a:solidFill>
                <a:effectLst/>
                <a:uLnTx/>
                <a:uFillTx/>
              </a:rPr>
              <a:t>Data transmission can start (stream of data)</a:t>
            </a:r>
          </a:p>
          <a:p>
            <a:pPr marL="285750" marR="0" lvl="0" indent="-285750" defTabSz="914400" eaLnBrk="1" fontAlgn="auto" latinLnBrk="0" hangingPunct="1">
              <a:lnSpc>
                <a:spcPct val="100000"/>
              </a:lnSpc>
              <a:spcBef>
                <a:spcPts val="0"/>
              </a:spcBef>
              <a:spcAft>
                <a:spcPts val="0"/>
              </a:spcAft>
              <a:buClr>
                <a:srgbClr val="CC0000"/>
              </a:buClr>
              <a:buSzTx/>
              <a:buFont typeface="Arial" panose="020B0604020202020204" pitchFamily="34" charset="0"/>
              <a:buChar char="•"/>
              <a:tabLst/>
              <a:defRPr/>
            </a:pPr>
            <a:r>
              <a:rPr kumimoji="0" lang="en-GB" sz="1800" b="0" i="0" u="none" strike="noStrike" kern="0" cap="none" spc="0" normalizeH="0" baseline="0" noProof="0" dirty="0" smtClean="0">
                <a:ln>
                  <a:noFill/>
                </a:ln>
                <a:solidFill>
                  <a:prstClr val="black"/>
                </a:solidFill>
                <a:effectLst/>
                <a:uLnTx/>
                <a:uFillTx/>
              </a:rPr>
              <a:t>TCP forms segment – header + data (size MSS)</a:t>
            </a:r>
          </a:p>
          <a:p>
            <a:pPr marL="285750" marR="0" lvl="0" indent="-285750" defTabSz="914400" eaLnBrk="1" fontAlgn="auto" latinLnBrk="0" hangingPunct="1">
              <a:lnSpc>
                <a:spcPct val="100000"/>
              </a:lnSpc>
              <a:spcBef>
                <a:spcPts val="0"/>
              </a:spcBef>
              <a:spcAft>
                <a:spcPts val="0"/>
              </a:spcAft>
              <a:buClr>
                <a:srgbClr val="CC0000"/>
              </a:buClr>
              <a:buSzTx/>
              <a:buFont typeface="Arial" panose="020B0604020202020204" pitchFamily="34" charset="0"/>
              <a:buChar char="•"/>
              <a:tabLst/>
              <a:defRPr/>
            </a:pPr>
            <a:r>
              <a:rPr kumimoji="0" lang="en-GB" sz="1800" b="0" i="0" u="none" strike="noStrike" kern="0" cap="none" spc="0" normalizeH="0" baseline="0" noProof="0" dirty="0" smtClean="0">
                <a:ln>
                  <a:noFill/>
                </a:ln>
                <a:solidFill>
                  <a:prstClr val="black"/>
                </a:solidFill>
                <a:effectLst/>
                <a:uLnTx/>
                <a:uFillTx/>
              </a:rPr>
              <a:t>MSS is determined by the largest possible frame (link-layer MTU)</a:t>
            </a:r>
          </a:p>
        </p:txBody>
      </p:sp>
    </p:spTree>
    <p:extLst>
      <p:ext uri="{BB962C8B-B14F-4D97-AF65-F5344CB8AC3E}">
        <p14:creationId xmlns:p14="http://schemas.microsoft.com/office/powerpoint/2010/main" val="39778846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Transport </a:t>
            </a:r>
            <a:r>
              <a:rPr lang="en-GB" dirty="0"/>
              <a:t>Layer </a:t>
            </a:r>
            <a:r>
              <a:rPr lang="en-GB" dirty="0" smtClean="0"/>
              <a:t>Q2</a:t>
            </a:r>
            <a:endParaRPr lang="en-GB" dirty="0"/>
          </a:p>
        </p:txBody>
      </p:sp>
      <p:sp>
        <p:nvSpPr>
          <p:cNvPr id="3" name="Rectangle 2"/>
          <p:cNvSpPr/>
          <p:nvPr/>
        </p:nvSpPr>
        <p:spPr>
          <a:xfrm>
            <a:off x="728662" y="1400176"/>
            <a:ext cx="7299721" cy="461665"/>
          </a:xfrm>
          <a:prstGeom prst="rect">
            <a:avLst/>
          </a:prstGeom>
        </p:spPr>
        <p:txBody>
          <a:bodyPr wrap="square">
            <a:spAutoFit/>
          </a:bodyPr>
          <a:lstStyle/>
          <a:p>
            <a:r>
              <a:rPr lang="en-GB" sz="2400" b="1" dirty="0" smtClean="0"/>
              <a:t>TCP segment structure</a:t>
            </a:r>
            <a:endParaRPr lang="en-GB" sz="2400" b="1" dirty="0"/>
          </a:p>
        </p:txBody>
      </p:sp>
      <p:sp>
        <p:nvSpPr>
          <p:cNvPr id="60" name="Rectangle 4"/>
          <p:cNvSpPr>
            <a:spLocks noChangeArrowheads="1"/>
          </p:cNvSpPr>
          <p:nvPr/>
        </p:nvSpPr>
        <p:spPr bwMode="auto">
          <a:xfrm>
            <a:off x="2897188" y="2449339"/>
            <a:ext cx="3951287" cy="420117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pPr>
            <a:endParaRPr lang="en-US" altLang="en-US" sz="1600" smtClean="0">
              <a:solidFill>
                <a:srgbClr val="000000"/>
              </a:solidFill>
              <a:latin typeface="Tahoma" panose="020B0604030504040204" pitchFamily="34" charset="0"/>
            </a:endParaRPr>
          </a:p>
        </p:txBody>
      </p:sp>
      <p:sp>
        <p:nvSpPr>
          <p:cNvPr id="61" name="Rectangle 5"/>
          <p:cNvSpPr>
            <a:spLocks noChangeArrowheads="1"/>
          </p:cNvSpPr>
          <p:nvPr/>
        </p:nvSpPr>
        <p:spPr bwMode="auto">
          <a:xfrm>
            <a:off x="2811463" y="2565226"/>
            <a:ext cx="3951287" cy="4085283"/>
          </a:xfrm>
          <a:prstGeom prst="rect">
            <a:avLst/>
          </a:prstGeom>
          <a:solidFill>
            <a:srgbClr val="FFFFFF"/>
          </a:solidFill>
          <a:ln w="19050">
            <a:solidFill>
              <a:srgbClr val="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defRPr/>
            </a:pPr>
            <a:endParaRPr lang="en-US" altLang="en-US" sz="2400" kern="0" smtClean="0">
              <a:solidFill>
                <a:srgbClr val="000000"/>
              </a:solidFill>
              <a:latin typeface="Arial" panose="020B0604020202020204" pitchFamily="34" charset="0"/>
            </a:endParaRPr>
          </a:p>
        </p:txBody>
      </p:sp>
      <p:sp>
        <p:nvSpPr>
          <p:cNvPr id="62" name="Text Box 6"/>
          <p:cNvSpPr txBox="1">
            <a:spLocks noChangeArrowheads="1"/>
          </p:cNvSpPr>
          <p:nvPr/>
        </p:nvSpPr>
        <p:spPr bwMode="auto">
          <a:xfrm>
            <a:off x="2955925" y="2523951"/>
            <a:ext cx="1663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pPr>
            <a:r>
              <a:rPr lang="en-US" altLang="en-US" sz="2000" smtClean="0">
                <a:solidFill>
                  <a:srgbClr val="000000"/>
                </a:solidFill>
                <a:latin typeface="Arial" panose="020B0604020202020204" pitchFamily="34" charset="0"/>
              </a:rPr>
              <a:t>source port #</a:t>
            </a:r>
            <a:endParaRPr lang="en-US" altLang="en-US" sz="2400" smtClean="0">
              <a:solidFill>
                <a:srgbClr val="000000"/>
              </a:solidFill>
              <a:latin typeface="Arial" panose="020B0604020202020204" pitchFamily="34" charset="0"/>
            </a:endParaRPr>
          </a:p>
        </p:txBody>
      </p:sp>
      <p:sp>
        <p:nvSpPr>
          <p:cNvPr id="63" name="Text Box 7"/>
          <p:cNvSpPr txBox="1">
            <a:spLocks noChangeArrowheads="1"/>
          </p:cNvSpPr>
          <p:nvPr/>
        </p:nvSpPr>
        <p:spPr bwMode="auto">
          <a:xfrm>
            <a:off x="5056188" y="2528714"/>
            <a:ext cx="1381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pPr>
            <a:r>
              <a:rPr lang="en-US" altLang="en-US" sz="2000" smtClean="0">
                <a:solidFill>
                  <a:srgbClr val="000000"/>
                </a:solidFill>
                <a:latin typeface="Arial" panose="020B0604020202020204" pitchFamily="34" charset="0"/>
              </a:rPr>
              <a:t>dest port #</a:t>
            </a:r>
            <a:endParaRPr lang="en-US" altLang="en-US" sz="1800" smtClean="0">
              <a:solidFill>
                <a:srgbClr val="000000"/>
              </a:solidFill>
              <a:latin typeface="Arial" panose="020B0604020202020204" pitchFamily="34" charset="0"/>
            </a:endParaRPr>
          </a:p>
        </p:txBody>
      </p:sp>
      <p:sp>
        <p:nvSpPr>
          <p:cNvPr id="64" name="Line 8"/>
          <p:cNvSpPr>
            <a:spLocks noChangeShapeType="1"/>
          </p:cNvSpPr>
          <p:nvPr/>
        </p:nvSpPr>
        <p:spPr bwMode="auto">
          <a:xfrm>
            <a:off x="2814638" y="2939876"/>
            <a:ext cx="3946525" cy="47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sp>
        <p:nvSpPr>
          <p:cNvPr id="65" name="Line 9"/>
          <p:cNvSpPr>
            <a:spLocks noChangeShapeType="1"/>
          </p:cNvSpPr>
          <p:nvPr/>
        </p:nvSpPr>
        <p:spPr bwMode="auto">
          <a:xfrm flipV="1">
            <a:off x="2808288" y="3319289"/>
            <a:ext cx="39512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sp>
        <p:nvSpPr>
          <p:cNvPr id="66" name="Line 10"/>
          <p:cNvSpPr>
            <a:spLocks noChangeShapeType="1"/>
          </p:cNvSpPr>
          <p:nvPr/>
        </p:nvSpPr>
        <p:spPr bwMode="auto">
          <a:xfrm flipV="1">
            <a:off x="4754563" y="2565226"/>
            <a:ext cx="0" cy="3921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sp>
        <p:nvSpPr>
          <p:cNvPr id="67" name="Text Box 11"/>
          <p:cNvSpPr txBox="1">
            <a:spLocks noChangeArrowheads="1"/>
          </p:cNvSpPr>
          <p:nvPr/>
        </p:nvSpPr>
        <p:spPr bwMode="auto">
          <a:xfrm>
            <a:off x="4297363" y="2035001"/>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pPr>
            <a:r>
              <a:rPr lang="en-US" altLang="en-US" sz="1800" smtClean="0">
                <a:solidFill>
                  <a:srgbClr val="000000"/>
                </a:solidFill>
                <a:latin typeface="Arial" panose="020B0604020202020204" pitchFamily="34" charset="0"/>
              </a:rPr>
              <a:t>32 bits</a:t>
            </a:r>
            <a:endParaRPr lang="en-US" altLang="en-US" sz="2400" smtClean="0">
              <a:solidFill>
                <a:srgbClr val="000000"/>
              </a:solidFill>
              <a:latin typeface="Arial" panose="020B0604020202020204" pitchFamily="34" charset="0"/>
            </a:endParaRPr>
          </a:p>
        </p:txBody>
      </p:sp>
      <p:sp>
        <p:nvSpPr>
          <p:cNvPr id="68" name="Line 12"/>
          <p:cNvSpPr>
            <a:spLocks noChangeShapeType="1"/>
          </p:cNvSpPr>
          <p:nvPr/>
        </p:nvSpPr>
        <p:spPr bwMode="auto">
          <a:xfrm>
            <a:off x="5297488" y="2281064"/>
            <a:ext cx="1427162" cy="476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sp>
        <p:nvSpPr>
          <p:cNvPr id="69" name="Line 13"/>
          <p:cNvSpPr>
            <a:spLocks noChangeShapeType="1"/>
          </p:cNvSpPr>
          <p:nvPr/>
        </p:nvSpPr>
        <p:spPr bwMode="auto">
          <a:xfrm rot="10800000">
            <a:off x="2789238" y="2292176"/>
            <a:ext cx="1341437"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sp>
        <p:nvSpPr>
          <p:cNvPr id="70" name="Text Box 14"/>
          <p:cNvSpPr txBox="1">
            <a:spLocks noChangeArrowheads="1"/>
          </p:cNvSpPr>
          <p:nvPr/>
        </p:nvSpPr>
        <p:spPr bwMode="auto">
          <a:xfrm>
            <a:off x="3863975" y="5503689"/>
            <a:ext cx="20050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pPr>
            <a:r>
              <a:rPr lang="en-US" altLang="en-US" sz="2000" smtClean="0">
                <a:solidFill>
                  <a:srgbClr val="000000"/>
                </a:solidFill>
                <a:latin typeface="Arial" panose="020B0604020202020204" pitchFamily="34" charset="0"/>
              </a:rPr>
              <a:t>application</a:t>
            </a:r>
          </a:p>
          <a:p>
            <a:pPr algn="ctr" eaLnBrk="0" fontAlgn="base" hangingPunct="0">
              <a:lnSpc>
                <a:spcPct val="100000"/>
              </a:lnSpc>
              <a:spcBef>
                <a:spcPct val="0"/>
              </a:spcBef>
              <a:spcAft>
                <a:spcPct val="0"/>
              </a:spcAft>
              <a:buClrTx/>
              <a:buSzTx/>
              <a:buFontTx/>
              <a:buNone/>
            </a:pPr>
            <a:r>
              <a:rPr lang="en-US" altLang="en-US" sz="2000" smtClean="0">
                <a:solidFill>
                  <a:srgbClr val="000000"/>
                </a:solidFill>
                <a:latin typeface="Arial" panose="020B0604020202020204" pitchFamily="34" charset="0"/>
              </a:rPr>
              <a:t>data </a:t>
            </a:r>
          </a:p>
          <a:p>
            <a:pPr algn="ctr" eaLnBrk="0" fontAlgn="base" hangingPunct="0">
              <a:lnSpc>
                <a:spcPct val="100000"/>
              </a:lnSpc>
              <a:spcBef>
                <a:spcPct val="0"/>
              </a:spcBef>
              <a:spcAft>
                <a:spcPct val="0"/>
              </a:spcAft>
              <a:buClrTx/>
              <a:buSzTx/>
              <a:buFontTx/>
              <a:buNone/>
            </a:pPr>
            <a:r>
              <a:rPr lang="en-US" altLang="en-US" sz="2000" smtClean="0">
                <a:solidFill>
                  <a:srgbClr val="000000"/>
                </a:solidFill>
                <a:latin typeface="Arial" panose="020B0604020202020204" pitchFamily="34" charset="0"/>
              </a:rPr>
              <a:t>(variable length)</a:t>
            </a:r>
            <a:endParaRPr lang="en-US" altLang="en-US" sz="2400" smtClean="0">
              <a:solidFill>
                <a:srgbClr val="000000"/>
              </a:solidFill>
              <a:latin typeface="Arial" panose="020B0604020202020204" pitchFamily="34" charset="0"/>
            </a:endParaRPr>
          </a:p>
        </p:txBody>
      </p:sp>
      <p:sp>
        <p:nvSpPr>
          <p:cNvPr id="71" name="Text Box 15"/>
          <p:cNvSpPr txBox="1">
            <a:spLocks noChangeArrowheads="1"/>
          </p:cNvSpPr>
          <p:nvPr/>
        </p:nvSpPr>
        <p:spPr bwMode="auto">
          <a:xfrm>
            <a:off x="3444875" y="2919239"/>
            <a:ext cx="2486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pPr>
            <a:r>
              <a:rPr lang="en-US" altLang="en-US" sz="2000" smtClean="0">
                <a:solidFill>
                  <a:srgbClr val="000000"/>
                </a:solidFill>
                <a:latin typeface="Arial" panose="020B0604020202020204" pitchFamily="34" charset="0"/>
              </a:rPr>
              <a:t>sequence number</a:t>
            </a:r>
            <a:endParaRPr lang="en-US" altLang="en-US" sz="2400" smtClean="0">
              <a:solidFill>
                <a:srgbClr val="000000"/>
              </a:solidFill>
              <a:latin typeface="Arial" panose="020B0604020202020204" pitchFamily="34" charset="0"/>
            </a:endParaRPr>
          </a:p>
        </p:txBody>
      </p:sp>
      <p:sp>
        <p:nvSpPr>
          <p:cNvPr id="72" name="Line 16"/>
          <p:cNvSpPr>
            <a:spLocks noChangeShapeType="1"/>
          </p:cNvSpPr>
          <p:nvPr/>
        </p:nvSpPr>
        <p:spPr bwMode="auto">
          <a:xfrm flipV="1">
            <a:off x="2817813" y="3700289"/>
            <a:ext cx="39512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sp>
        <p:nvSpPr>
          <p:cNvPr id="73" name="Text Box 17"/>
          <p:cNvSpPr txBox="1">
            <a:spLocks noChangeArrowheads="1"/>
          </p:cNvSpPr>
          <p:nvPr/>
        </p:nvSpPr>
        <p:spPr bwMode="auto">
          <a:xfrm>
            <a:off x="3044825" y="3319289"/>
            <a:ext cx="3409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pPr>
            <a:r>
              <a:rPr lang="en-US" altLang="en-US" sz="2000" smtClean="0">
                <a:solidFill>
                  <a:srgbClr val="000000"/>
                </a:solidFill>
                <a:latin typeface="Arial" panose="020B0604020202020204" pitchFamily="34" charset="0"/>
              </a:rPr>
              <a:t>acknowledgement number</a:t>
            </a:r>
          </a:p>
        </p:txBody>
      </p:sp>
      <p:sp>
        <p:nvSpPr>
          <p:cNvPr id="74" name="Line 18"/>
          <p:cNvSpPr>
            <a:spLocks noChangeShapeType="1"/>
          </p:cNvSpPr>
          <p:nvPr/>
        </p:nvSpPr>
        <p:spPr bwMode="auto">
          <a:xfrm flipV="1">
            <a:off x="2813050" y="4095576"/>
            <a:ext cx="395128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sp>
        <p:nvSpPr>
          <p:cNvPr id="75" name="Line 19"/>
          <p:cNvSpPr>
            <a:spLocks noChangeShapeType="1"/>
          </p:cNvSpPr>
          <p:nvPr/>
        </p:nvSpPr>
        <p:spPr bwMode="auto">
          <a:xfrm flipV="1">
            <a:off x="2808288" y="4486101"/>
            <a:ext cx="39512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sp>
        <p:nvSpPr>
          <p:cNvPr id="76" name="Line 20"/>
          <p:cNvSpPr>
            <a:spLocks noChangeShapeType="1"/>
          </p:cNvSpPr>
          <p:nvPr/>
        </p:nvSpPr>
        <p:spPr bwMode="auto">
          <a:xfrm flipV="1">
            <a:off x="2808288" y="5048076"/>
            <a:ext cx="395128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sp>
        <p:nvSpPr>
          <p:cNvPr id="77" name="Line 21"/>
          <p:cNvSpPr>
            <a:spLocks noChangeShapeType="1"/>
          </p:cNvSpPr>
          <p:nvPr/>
        </p:nvSpPr>
        <p:spPr bwMode="auto">
          <a:xfrm flipH="1" flipV="1">
            <a:off x="4768850" y="3703464"/>
            <a:ext cx="4763" cy="7778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sp>
        <p:nvSpPr>
          <p:cNvPr id="78" name="Text Box 22"/>
          <p:cNvSpPr txBox="1">
            <a:spLocks noChangeArrowheads="1"/>
          </p:cNvSpPr>
          <p:nvPr/>
        </p:nvSpPr>
        <p:spPr bwMode="auto">
          <a:xfrm>
            <a:off x="4870450" y="3706639"/>
            <a:ext cx="174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pPr>
            <a:r>
              <a:rPr lang="en-US" altLang="en-US" sz="1800" smtClean="0">
                <a:solidFill>
                  <a:srgbClr val="000000"/>
                </a:solidFill>
                <a:latin typeface="Arial" panose="020B0604020202020204" pitchFamily="34" charset="0"/>
              </a:rPr>
              <a:t>receive window</a:t>
            </a:r>
          </a:p>
        </p:txBody>
      </p:sp>
      <p:sp>
        <p:nvSpPr>
          <p:cNvPr id="79" name="Text Box 23"/>
          <p:cNvSpPr txBox="1">
            <a:spLocks noChangeArrowheads="1"/>
          </p:cNvSpPr>
          <p:nvPr/>
        </p:nvSpPr>
        <p:spPr bwMode="auto">
          <a:xfrm>
            <a:off x="4895850" y="4101926"/>
            <a:ext cx="182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pPr>
            <a:r>
              <a:rPr lang="en-US" altLang="en-US" sz="1800" smtClean="0">
                <a:solidFill>
                  <a:srgbClr val="000000"/>
                </a:solidFill>
                <a:latin typeface="Arial" panose="020B0604020202020204" pitchFamily="34" charset="0"/>
              </a:rPr>
              <a:t>Urg data pointer</a:t>
            </a:r>
          </a:p>
        </p:txBody>
      </p:sp>
      <p:sp>
        <p:nvSpPr>
          <p:cNvPr id="80" name="Text Box 24"/>
          <p:cNvSpPr txBox="1">
            <a:spLocks noChangeArrowheads="1"/>
          </p:cNvSpPr>
          <p:nvPr/>
        </p:nvSpPr>
        <p:spPr bwMode="auto">
          <a:xfrm>
            <a:off x="3179763" y="4082876"/>
            <a:ext cx="1212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pPr>
            <a:r>
              <a:rPr lang="en-US" altLang="en-US" sz="1800" smtClean="0">
                <a:solidFill>
                  <a:srgbClr val="000000"/>
                </a:solidFill>
                <a:latin typeface="Arial" panose="020B0604020202020204" pitchFamily="34" charset="0"/>
              </a:rPr>
              <a:t>checksum</a:t>
            </a:r>
          </a:p>
        </p:txBody>
      </p:sp>
      <p:sp>
        <p:nvSpPr>
          <p:cNvPr id="81" name="Text Box 25"/>
          <p:cNvSpPr txBox="1">
            <a:spLocks noChangeArrowheads="1"/>
          </p:cNvSpPr>
          <p:nvPr/>
        </p:nvSpPr>
        <p:spPr bwMode="auto">
          <a:xfrm>
            <a:off x="4532313" y="3735214"/>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pPr>
            <a:r>
              <a:rPr lang="en-US" altLang="en-US" sz="1600" smtClean="0">
                <a:solidFill>
                  <a:srgbClr val="000000"/>
                </a:solidFill>
                <a:latin typeface="Arial" panose="020B0604020202020204" pitchFamily="34" charset="0"/>
              </a:rPr>
              <a:t>F</a:t>
            </a:r>
            <a:endParaRPr lang="en-US" altLang="en-US" sz="2400" smtClean="0">
              <a:solidFill>
                <a:srgbClr val="000000"/>
              </a:solidFill>
              <a:latin typeface="Arial" panose="020B0604020202020204" pitchFamily="34" charset="0"/>
            </a:endParaRPr>
          </a:p>
        </p:txBody>
      </p:sp>
      <p:sp>
        <p:nvSpPr>
          <p:cNvPr id="82" name="Line 26"/>
          <p:cNvSpPr>
            <a:spLocks noChangeShapeType="1"/>
          </p:cNvSpPr>
          <p:nvPr/>
        </p:nvSpPr>
        <p:spPr bwMode="auto">
          <a:xfrm flipV="1">
            <a:off x="4611688" y="3693939"/>
            <a:ext cx="0" cy="3921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sp>
        <p:nvSpPr>
          <p:cNvPr id="83" name="Line 27"/>
          <p:cNvSpPr>
            <a:spLocks noChangeShapeType="1"/>
          </p:cNvSpPr>
          <p:nvPr/>
        </p:nvSpPr>
        <p:spPr bwMode="auto">
          <a:xfrm flipV="1">
            <a:off x="4449763" y="3698701"/>
            <a:ext cx="0" cy="3921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sp>
        <p:nvSpPr>
          <p:cNvPr id="84" name="Line 28"/>
          <p:cNvSpPr>
            <a:spLocks noChangeShapeType="1"/>
          </p:cNvSpPr>
          <p:nvPr/>
        </p:nvSpPr>
        <p:spPr bwMode="auto">
          <a:xfrm flipV="1">
            <a:off x="4283075" y="3698701"/>
            <a:ext cx="0" cy="3921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sp>
        <p:nvSpPr>
          <p:cNvPr id="85" name="Line 29"/>
          <p:cNvSpPr>
            <a:spLocks noChangeShapeType="1"/>
          </p:cNvSpPr>
          <p:nvPr/>
        </p:nvSpPr>
        <p:spPr bwMode="auto">
          <a:xfrm flipV="1">
            <a:off x="4121150" y="3703464"/>
            <a:ext cx="0" cy="39211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sp>
        <p:nvSpPr>
          <p:cNvPr id="86" name="Line 30"/>
          <p:cNvSpPr>
            <a:spLocks noChangeShapeType="1"/>
          </p:cNvSpPr>
          <p:nvPr/>
        </p:nvSpPr>
        <p:spPr bwMode="auto">
          <a:xfrm flipV="1">
            <a:off x="3963988" y="3698701"/>
            <a:ext cx="0" cy="3921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sp>
        <p:nvSpPr>
          <p:cNvPr id="87" name="Line 31"/>
          <p:cNvSpPr>
            <a:spLocks noChangeShapeType="1"/>
          </p:cNvSpPr>
          <p:nvPr/>
        </p:nvSpPr>
        <p:spPr bwMode="auto">
          <a:xfrm flipV="1">
            <a:off x="3792538" y="3708226"/>
            <a:ext cx="0" cy="3921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sp>
        <p:nvSpPr>
          <p:cNvPr id="88" name="Text Box 32"/>
          <p:cNvSpPr txBox="1">
            <a:spLocks noChangeArrowheads="1"/>
          </p:cNvSpPr>
          <p:nvPr/>
        </p:nvSpPr>
        <p:spPr bwMode="auto">
          <a:xfrm>
            <a:off x="4365625" y="373045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pPr>
            <a:r>
              <a:rPr lang="en-US" altLang="en-US" sz="1600" smtClean="0">
                <a:solidFill>
                  <a:srgbClr val="000000"/>
                </a:solidFill>
                <a:latin typeface="Arial" panose="020B0604020202020204" pitchFamily="34" charset="0"/>
              </a:rPr>
              <a:t>S</a:t>
            </a:r>
            <a:endParaRPr lang="en-US" altLang="en-US" sz="2400" smtClean="0">
              <a:solidFill>
                <a:srgbClr val="000000"/>
              </a:solidFill>
              <a:latin typeface="Arial" panose="020B0604020202020204" pitchFamily="34" charset="0"/>
            </a:endParaRPr>
          </a:p>
        </p:txBody>
      </p:sp>
      <p:sp>
        <p:nvSpPr>
          <p:cNvPr id="89" name="Text Box 33"/>
          <p:cNvSpPr txBox="1">
            <a:spLocks noChangeArrowheads="1"/>
          </p:cNvSpPr>
          <p:nvPr/>
        </p:nvSpPr>
        <p:spPr bwMode="auto">
          <a:xfrm>
            <a:off x="4192588" y="37304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pPr>
            <a:r>
              <a:rPr lang="en-US" altLang="en-US" sz="1600" smtClean="0">
                <a:solidFill>
                  <a:srgbClr val="000000"/>
                </a:solidFill>
                <a:latin typeface="Arial" panose="020B0604020202020204" pitchFamily="34" charset="0"/>
              </a:rPr>
              <a:t>R</a:t>
            </a:r>
            <a:endParaRPr lang="en-US" altLang="en-US" sz="2400" smtClean="0">
              <a:solidFill>
                <a:srgbClr val="000000"/>
              </a:solidFill>
              <a:latin typeface="Arial" panose="020B0604020202020204" pitchFamily="34" charset="0"/>
            </a:endParaRPr>
          </a:p>
        </p:txBody>
      </p:sp>
      <p:sp>
        <p:nvSpPr>
          <p:cNvPr id="90" name="Text Box 34"/>
          <p:cNvSpPr txBox="1">
            <a:spLocks noChangeArrowheads="1"/>
          </p:cNvSpPr>
          <p:nvPr/>
        </p:nvSpPr>
        <p:spPr bwMode="auto">
          <a:xfrm>
            <a:off x="4030663" y="3725689"/>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pPr>
            <a:r>
              <a:rPr lang="en-US" altLang="en-US" sz="1600" smtClean="0">
                <a:solidFill>
                  <a:srgbClr val="000000"/>
                </a:solidFill>
                <a:latin typeface="Arial" panose="020B0604020202020204" pitchFamily="34" charset="0"/>
              </a:rPr>
              <a:t>P</a:t>
            </a:r>
            <a:endParaRPr lang="en-US" altLang="en-US" sz="2400" smtClean="0">
              <a:solidFill>
                <a:srgbClr val="000000"/>
              </a:solidFill>
              <a:latin typeface="Arial" panose="020B0604020202020204" pitchFamily="34" charset="0"/>
            </a:endParaRPr>
          </a:p>
        </p:txBody>
      </p:sp>
      <p:sp>
        <p:nvSpPr>
          <p:cNvPr id="91" name="Text Box 35"/>
          <p:cNvSpPr txBox="1">
            <a:spLocks noChangeArrowheads="1"/>
          </p:cNvSpPr>
          <p:nvPr/>
        </p:nvSpPr>
        <p:spPr bwMode="auto">
          <a:xfrm>
            <a:off x="3878263" y="3725689"/>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pPr>
            <a:r>
              <a:rPr lang="en-US" altLang="en-US" sz="1600" smtClean="0">
                <a:solidFill>
                  <a:srgbClr val="000000"/>
                </a:solidFill>
                <a:latin typeface="Arial" panose="020B0604020202020204" pitchFamily="34" charset="0"/>
              </a:rPr>
              <a:t>A</a:t>
            </a:r>
            <a:endParaRPr lang="en-US" altLang="en-US" sz="2400" smtClean="0">
              <a:solidFill>
                <a:srgbClr val="000000"/>
              </a:solidFill>
              <a:latin typeface="Arial" panose="020B0604020202020204" pitchFamily="34" charset="0"/>
            </a:endParaRPr>
          </a:p>
        </p:txBody>
      </p:sp>
      <p:sp>
        <p:nvSpPr>
          <p:cNvPr id="92" name="Text Box 36"/>
          <p:cNvSpPr txBox="1">
            <a:spLocks noChangeArrowheads="1"/>
          </p:cNvSpPr>
          <p:nvPr/>
        </p:nvSpPr>
        <p:spPr bwMode="auto">
          <a:xfrm>
            <a:off x="3711575" y="3725689"/>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pPr>
            <a:r>
              <a:rPr lang="en-US" altLang="en-US" sz="1600" smtClean="0">
                <a:solidFill>
                  <a:srgbClr val="000000"/>
                </a:solidFill>
                <a:latin typeface="Arial" panose="020B0604020202020204" pitchFamily="34" charset="0"/>
              </a:rPr>
              <a:t>U</a:t>
            </a:r>
            <a:endParaRPr lang="en-US" altLang="en-US" sz="2400" smtClean="0">
              <a:solidFill>
                <a:srgbClr val="000000"/>
              </a:solidFill>
              <a:latin typeface="Arial" panose="020B0604020202020204" pitchFamily="34" charset="0"/>
            </a:endParaRPr>
          </a:p>
        </p:txBody>
      </p:sp>
      <p:sp>
        <p:nvSpPr>
          <p:cNvPr id="93" name="Text Box 37"/>
          <p:cNvSpPr txBox="1">
            <a:spLocks noChangeArrowheads="1"/>
          </p:cNvSpPr>
          <p:nvPr/>
        </p:nvSpPr>
        <p:spPr bwMode="auto">
          <a:xfrm>
            <a:off x="2759075" y="3633614"/>
            <a:ext cx="5778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pPr>
            <a:r>
              <a:rPr lang="en-US" altLang="en-US" sz="1400" smtClean="0">
                <a:solidFill>
                  <a:srgbClr val="000000"/>
                </a:solidFill>
                <a:latin typeface="Arial" panose="020B0604020202020204" pitchFamily="34" charset="0"/>
              </a:rPr>
              <a:t>head</a:t>
            </a:r>
          </a:p>
          <a:p>
            <a:pPr algn="ctr" eaLnBrk="0" fontAlgn="base" hangingPunct="0">
              <a:lnSpc>
                <a:spcPct val="100000"/>
              </a:lnSpc>
              <a:spcBef>
                <a:spcPct val="0"/>
              </a:spcBef>
              <a:spcAft>
                <a:spcPct val="0"/>
              </a:spcAft>
              <a:buClrTx/>
              <a:buSzTx/>
              <a:buFontTx/>
              <a:buNone/>
            </a:pPr>
            <a:r>
              <a:rPr lang="en-US" altLang="en-US" sz="1400" smtClean="0">
                <a:solidFill>
                  <a:srgbClr val="000000"/>
                </a:solidFill>
                <a:latin typeface="Arial" panose="020B0604020202020204" pitchFamily="34" charset="0"/>
              </a:rPr>
              <a:t>len</a:t>
            </a:r>
            <a:endParaRPr lang="en-US" altLang="en-US" sz="1800" smtClean="0">
              <a:solidFill>
                <a:srgbClr val="000000"/>
              </a:solidFill>
              <a:latin typeface="Arial" panose="020B0604020202020204" pitchFamily="34" charset="0"/>
            </a:endParaRPr>
          </a:p>
        </p:txBody>
      </p:sp>
      <p:sp>
        <p:nvSpPr>
          <p:cNvPr id="94" name="Text Box 38"/>
          <p:cNvSpPr txBox="1">
            <a:spLocks noChangeArrowheads="1"/>
          </p:cNvSpPr>
          <p:nvPr/>
        </p:nvSpPr>
        <p:spPr bwMode="auto">
          <a:xfrm>
            <a:off x="3238500" y="3633614"/>
            <a:ext cx="5683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pPr>
            <a:r>
              <a:rPr lang="en-US" altLang="en-US" sz="1400" smtClean="0">
                <a:solidFill>
                  <a:srgbClr val="000000"/>
                </a:solidFill>
                <a:latin typeface="Arial" panose="020B0604020202020204" pitchFamily="34" charset="0"/>
              </a:rPr>
              <a:t>not</a:t>
            </a:r>
          </a:p>
          <a:p>
            <a:pPr algn="ctr" eaLnBrk="0" fontAlgn="base" hangingPunct="0">
              <a:lnSpc>
                <a:spcPct val="100000"/>
              </a:lnSpc>
              <a:spcBef>
                <a:spcPct val="0"/>
              </a:spcBef>
              <a:spcAft>
                <a:spcPct val="0"/>
              </a:spcAft>
              <a:buClrTx/>
              <a:buSzTx/>
              <a:buFontTx/>
              <a:buNone/>
            </a:pPr>
            <a:r>
              <a:rPr lang="en-US" altLang="en-US" sz="1400" smtClean="0">
                <a:solidFill>
                  <a:srgbClr val="000000"/>
                </a:solidFill>
                <a:latin typeface="Arial" panose="020B0604020202020204" pitchFamily="34" charset="0"/>
              </a:rPr>
              <a:t>used</a:t>
            </a:r>
            <a:endParaRPr lang="en-US" altLang="en-US" sz="1800" smtClean="0">
              <a:solidFill>
                <a:srgbClr val="000000"/>
              </a:solidFill>
              <a:latin typeface="Arial" panose="020B0604020202020204" pitchFamily="34" charset="0"/>
            </a:endParaRPr>
          </a:p>
        </p:txBody>
      </p:sp>
      <p:sp>
        <p:nvSpPr>
          <p:cNvPr id="95" name="Line 39"/>
          <p:cNvSpPr>
            <a:spLocks noChangeShapeType="1"/>
          </p:cNvSpPr>
          <p:nvPr/>
        </p:nvSpPr>
        <p:spPr bwMode="auto">
          <a:xfrm flipV="1">
            <a:off x="3287713" y="3698701"/>
            <a:ext cx="0" cy="3921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sp>
        <p:nvSpPr>
          <p:cNvPr id="96" name="Text Box 40"/>
          <p:cNvSpPr txBox="1">
            <a:spLocks noChangeArrowheads="1"/>
          </p:cNvSpPr>
          <p:nvPr/>
        </p:nvSpPr>
        <p:spPr bwMode="auto">
          <a:xfrm>
            <a:off x="3317875" y="4584526"/>
            <a:ext cx="2894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pPr>
            <a:r>
              <a:rPr lang="en-US" altLang="en-US" sz="2000" smtClean="0">
                <a:solidFill>
                  <a:srgbClr val="000000"/>
                </a:solidFill>
                <a:latin typeface="Arial" panose="020B0604020202020204" pitchFamily="34" charset="0"/>
              </a:rPr>
              <a:t>options (variable length)</a:t>
            </a:r>
            <a:endParaRPr lang="en-US" altLang="en-US" sz="2400" smtClean="0">
              <a:solidFill>
                <a:srgbClr val="000000"/>
              </a:solidFill>
              <a:latin typeface="Arial" panose="020B0604020202020204" pitchFamily="34" charset="0"/>
            </a:endParaRPr>
          </a:p>
        </p:txBody>
      </p:sp>
      <p:sp>
        <p:nvSpPr>
          <p:cNvPr id="97" name="Text Box 41"/>
          <p:cNvSpPr txBox="1">
            <a:spLocks noChangeArrowheads="1"/>
          </p:cNvSpPr>
          <p:nvPr/>
        </p:nvSpPr>
        <p:spPr bwMode="auto">
          <a:xfrm>
            <a:off x="410002" y="2434020"/>
            <a:ext cx="2056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eaLnBrk="0" fontAlgn="base" hangingPunct="0">
              <a:lnSpc>
                <a:spcPct val="100000"/>
              </a:lnSpc>
              <a:spcBef>
                <a:spcPct val="0"/>
              </a:spcBef>
              <a:spcAft>
                <a:spcPct val="0"/>
              </a:spcAft>
              <a:buClrTx/>
              <a:buSzTx/>
              <a:buFontTx/>
              <a:buNone/>
            </a:pPr>
            <a:r>
              <a:rPr lang="en-US" altLang="en-US" sz="1800" dirty="0" smtClean="0">
                <a:solidFill>
                  <a:srgbClr val="000000"/>
                </a:solidFill>
                <a:latin typeface="Arial" panose="020B0604020202020204" pitchFamily="34" charset="0"/>
              </a:rPr>
              <a:t>URG: urgent data </a:t>
            </a:r>
          </a:p>
        </p:txBody>
      </p:sp>
      <p:sp>
        <p:nvSpPr>
          <p:cNvPr id="98" name="Text Box 42"/>
          <p:cNvSpPr txBox="1">
            <a:spLocks noChangeArrowheads="1"/>
          </p:cNvSpPr>
          <p:nvPr/>
        </p:nvSpPr>
        <p:spPr bwMode="auto">
          <a:xfrm>
            <a:off x="976313" y="3087514"/>
            <a:ext cx="1441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eaLnBrk="0" fontAlgn="base" hangingPunct="0">
              <a:lnSpc>
                <a:spcPct val="100000"/>
              </a:lnSpc>
              <a:spcBef>
                <a:spcPct val="0"/>
              </a:spcBef>
              <a:spcAft>
                <a:spcPct val="0"/>
              </a:spcAft>
              <a:buClrTx/>
              <a:buSzTx/>
              <a:buFontTx/>
              <a:buNone/>
            </a:pPr>
            <a:r>
              <a:rPr lang="en-US" altLang="en-US" sz="1800" smtClean="0">
                <a:solidFill>
                  <a:srgbClr val="000000"/>
                </a:solidFill>
                <a:latin typeface="Arial" panose="020B0604020202020204" pitchFamily="34" charset="0"/>
              </a:rPr>
              <a:t>ACK: ACK #</a:t>
            </a:r>
          </a:p>
          <a:p>
            <a:pPr algn="r" eaLnBrk="0" fontAlgn="base" hangingPunct="0">
              <a:lnSpc>
                <a:spcPct val="100000"/>
              </a:lnSpc>
              <a:spcBef>
                <a:spcPct val="0"/>
              </a:spcBef>
              <a:spcAft>
                <a:spcPct val="0"/>
              </a:spcAft>
              <a:buClrTx/>
              <a:buSzTx/>
              <a:buFontTx/>
              <a:buNone/>
            </a:pPr>
            <a:r>
              <a:rPr lang="en-US" altLang="en-US" sz="1800" smtClean="0">
                <a:solidFill>
                  <a:srgbClr val="000000"/>
                </a:solidFill>
                <a:latin typeface="Arial" panose="020B0604020202020204" pitchFamily="34" charset="0"/>
              </a:rPr>
              <a:t>valid</a:t>
            </a:r>
            <a:endParaRPr lang="en-US" altLang="en-US" sz="1000" smtClean="0">
              <a:solidFill>
                <a:srgbClr val="000000"/>
              </a:solidFill>
              <a:latin typeface="Arial" panose="020B0604020202020204" pitchFamily="34" charset="0"/>
            </a:endParaRPr>
          </a:p>
        </p:txBody>
      </p:sp>
      <p:sp>
        <p:nvSpPr>
          <p:cNvPr id="99" name="Text Box 43"/>
          <p:cNvSpPr txBox="1">
            <a:spLocks noChangeArrowheads="1"/>
          </p:cNvSpPr>
          <p:nvPr/>
        </p:nvSpPr>
        <p:spPr bwMode="auto">
          <a:xfrm>
            <a:off x="172820" y="3927302"/>
            <a:ext cx="22878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eaLnBrk="0" fontAlgn="base" hangingPunct="0">
              <a:lnSpc>
                <a:spcPct val="100000"/>
              </a:lnSpc>
              <a:spcBef>
                <a:spcPct val="0"/>
              </a:spcBef>
              <a:spcAft>
                <a:spcPct val="0"/>
              </a:spcAft>
              <a:buClrTx/>
              <a:buSzTx/>
              <a:buFontTx/>
              <a:buNone/>
            </a:pPr>
            <a:r>
              <a:rPr lang="en-US" altLang="en-US" sz="1800" dirty="0" smtClean="0">
                <a:solidFill>
                  <a:srgbClr val="000000"/>
                </a:solidFill>
                <a:latin typeface="Arial" panose="020B0604020202020204" pitchFamily="34" charset="0"/>
              </a:rPr>
              <a:t>PSH: push data now</a:t>
            </a:r>
          </a:p>
        </p:txBody>
      </p:sp>
      <p:sp>
        <p:nvSpPr>
          <p:cNvPr id="100" name="Text Box 44"/>
          <p:cNvSpPr txBox="1">
            <a:spLocks noChangeArrowheads="1"/>
          </p:cNvSpPr>
          <p:nvPr/>
        </p:nvSpPr>
        <p:spPr bwMode="auto">
          <a:xfrm>
            <a:off x="544513" y="4563889"/>
            <a:ext cx="19113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eaLnBrk="0" fontAlgn="base" hangingPunct="0">
              <a:lnSpc>
                <a:spcPct val="100000"/>
              </a:lnSpc>
              <a:spcBef>
                <a:spcPct val="0"/>
              </a:spcBef>
              <a:spcAft>
                <a:spcPct val="0"/>
              </a:spcAft>
              <a:buClrTx/>
              <a:buSzTx/>
              <a:buFontTx/>
              <a:buNone/>
            </a:pPr>
            <a:r>
              <a:rPr lang="en-US" altLang="en-US" sz="1800" dirty="0" smtClean="0">
                <a:solidFill>
                  <a:srgbClr val="000000"/>
                </a:solidFill>
                <a:latin typeface="Arial" panose="020B0604020202020204" pitchFamily="34" charset="0"/>
              </a:rPr>
              <a:t>RST, SYN, FIN:</a:t>
            </a:r>
          </a:p>
          <a:p>
            <a:pPr algn="r" eaLnBrk="0" fontAlgn="base" hangingPunct="0">
              <a:lnSpc>
                <a:spcPct val="100000"/>
              </a:lnSpc>
              <a:spcBef>
                <a:spcPct val="0"/>
              </a:spcBef>
              <a:spcAft>
                <a:spcPct val="0"/>
              </a:spcAft>
              <a:buClrTx/>
              <a:buSzTx/>
              <a:buFontTx/>
              <a:buNone/>
            </a:pPr>
            <a:r>
              <a:rPr lang="en-US" altLang="en-US" sz="1800" dirty="0" smtClean="0">
                <a:solidFill>
                  <a:srgbClr val="000000"/>
                </a:solidFill>
                <a:latin typeface="Arial" panose="020B0604020202020204" pitchFamily="34" charset="0"/>
              </a:rPr>
              <a:t>connection </a:t>
            </a:r>
            <a:r>
              <a:rPr lang="en-US" altLang="en-US" sz="1800" dirty="0" err="1" smtClean="0">
                <a:solidFill>
                  <a:srgbClr val="000000"/>
                </a:solidFill>
                <a:latin typeface="Arial" panose="020B0604020202020204" pitchFamily="34" charset="0"/>
              </a:rPr>
              <a:t>estab</a:t>
            </a:r>
            <a:endParaRPr lang="en-US" altLang="en-US" sz="1800" dirty="0" smtClean="0">
              <a:solidFill>
                <a:srgbClr val="000000"/>
              </a:solidFill>
              <a:latin typeface="Arial" panose="020B0604020202020204" pitchFamily="34" charset="0"/>
            </a:endParaRPr>
          </a:p>
          <a:p>
            <a:pPr algn="r" eaLnBrk="0" fontAlgn="base" hangingPunct="0">
              <a:lnSpc>
                <a:spcPct val="100000"/>
              </a:lnSpc>
              <a:spcBef>
                <a:spcPct val="0"/>
              </a:spcBef>
              <a:spcAft>
                <a:spcPct val="0"/>
              </a:spcAft>
              <a:buClrTx/>
              <a:buSzTx/>
              <a:buFontTx/>
              <a:buNone/>
            </a:pPr>
            <a:r>
              <a:rPr lang="en-US" altLang="en-US" sz="1800" dirty="0" smtClean="0">
                <a:solidFill>
                  <a:srgbClr val="000000"/>
                </a:solidFill>
                <a:latin typeface="Arial" panose="020B0604020202020204" pitchFamily="34" charset="0"/>
              </a:rPr>
              <a:t>(setup, teardown</a:t>
            </a:r>
          </a:p>
          <a:p>
            <a:pPr algn="r" eaLnBrk="0" fontAlgn="base" hangingPunct="0">
              <a:lnSpc>
                <a:spcPct val="100000"/>
              </a:lnSpc>
              <a:spcBef>
                <a:spcPct val="0"/>
              </a:spcBef>
              <a:spcAft>
                <a:spcPct val="0"/>
              </a:spcAft>
              <a:buClrTx/>
              <a:buSzTx/>
              <a:buFontTx/>
              <a:buNone/>
            </a:pPr>
            <a:r>
              <a:rPr lang="en-US" altLang="en-US" sz="1800" dirty="0" smtClean="0">
                <a:solidFill>
                  <a:srgbClr val="000000"/>
                </a:solidFill>
                <a:latin typeface="Arial" panose="020B0604020202020204" pitchFamily="34" charset="0"/>
              </a:rPr>
              <a:t>commands)</a:t>
            </a:r>
          </a:p>
        </p:txBody>
      </p:sp>
      <p:sp>
        <p:nvSpPr>
          <p:cNvPr id="101" name="Line 45"/>
          <p:cNvSpPr>
            <a:spLocks noChangeShapeType="1"/>
          </p:cNvSpPr>
          <p:nvPr/>
        </p:nvSpPr>
        <p:spPr bwMode="auto">
          <a:xfrm>
            <a:off x="2371725" y="2736676"/>
            <a:ext cx="1495425" cy="1028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GB" sz="1600" smtClean="0">
              <a:solidFill>
                <a:srgbClr val="000000"/>
              </a:solidFill>
              <a:latin typeface="Tahoma" panose="020B0604030504040204" pitchFamily="34" charset="0"/>
              <a:ea typeface="ＭＳ Ｐゴシック" panose="020B0600070205080204" pitchFamily="34" charset="-128"/>
            </a:endParaRPr>
          </a:p>
        </p:txBody>
      </p:sp>
      <p:sp>
        <p:nvSpPr>
          <p:cNvPr id="102" name="Line 46"/>
          <p:cNvSpPr>
            <a:spLocks noChangeShapeType="1"/>
          </p:cNvSpPr>
          <p:nvPr/>
        </p:nvSpPr>
        <p:spPr bwMode="auto">
          <a:xfrm>
            <a:off x="2376488" y="3424064"/>
            <a:ext cx="1658937" cy="4413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GB" sz="1600" smtClean="0">
              <a:solidFill>
                <a:srgbClr val="000000"/>
              </a:solidFill>
              <a:latin typeface="Tahoma" panose="020B0604030504040204" pitchFamily="34" charset="0"/>
              <a:ea typeface="ＭＳ Ｐゴシック" panose="020B0600070205080204" pitchFamily="34" charset="-128"/>
            </a:endParaRPr>
          </a:p>
        </p:txBody>
      </p:sp>
      <p:sp>
        <p:nvSpPr>
          <p:cNvPr id="103" name="Line 47"/>
          <p:cNvSpPr>
            <a:spLocks noChangeShapeType="1"/>
          </p:cNvSpPr>
          <p:nvPr/>
        </p:nvSpPr>
        <p:spPr bwMode="auto">
          <a:xfrm flipV="1">
            <a:off x="2397125" y="3978101"/>
            <a:ext cx="1827213" cy="2444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GB" sz="1600" smtClean="0">
              <a:solidFill>
                <a:srgbClr val="000000"/>
              </a:solidFill>
              <a:latin typeface="Tahoma" panose="020B0604030504040204" pitchFamily="34" charset="0"/>
              <a:ea typeface="ＭＳ Ｐゴシック" panose="020B0600070205080204" pitchFamily="34" charset="-128"/>
            </a:endParaRPr>
          </a:p>
        </p:txBody>
      </p:sp>
      <p:sp>
        <p:nvSpPr>
          <p:cNvPr id="104" name="Freeform 48"/>
          <p:cNvSpPr>
            <a:spLocks/>
          </p:cNvSpPr>
          <p:nvPr/>
        </p:nvSpPr>
        <p:spPr bwMode="auto">
          <a:xfrm>
            <a:off x="2390775" y="4041601"/>
            <a:ext cx="2314575" cy="704850"/>
          </a:xfrm>
          <a:custGeom>
            <a:avLst/>
            <a:gdLst>
              <a:gd name="T0" fmla="*/ 0 w 1458"/>
              <a:gd name="T1" fmla="*/ 2147483646 h 444"/>
              <a:gd name="T2" fmla="*/ 2147483646 w 1458"/>
              <a:gd name="T3" fmla="*/ 0 h 444"/>
              <a:gd name="T4" fmla="*/ 2147483646 w 1458"/>
              <a:gd name="T5" fmla="*/ 2147483646 h 444"/>
              <a:gd name="T6" fmla="*/ 0 60000 65536"/>
              <a:gd name="T7" fmla="*/ 0 60000 65536"/>
              <a:gd name="T8" fmla="*/ 0 60000 65536"/>
              <a:gd name="T9" fmla="*/ 0 w 1458"/>
              <a:gd name="T10" fmla="*/ 0 h 444"/>
              <a:gd name="T11" fmla="*/ 1458 w 1458"/>
              <a:gd name="T12" fmla="*/ 444 h 444"/>
            </a:gdLst>
            <a:ahLst/>
            <a:cxnLst>
              <a:cxn ang="T6">
                <a:pos x="T0" y="T1"/>
              </a:cxn>
              <a:cxn ang="T7">
                <a:pos x="T2" y="T3"/>
              </a:cxn>
              <a:cxn ang="T8">
                <a:pos x="T4" y="T5"/>
              </a:cxn>
            </a:cxnLst>
            <a:rect l="T9" t="T10" r="T11" b="T12"/>
            <a:pathLst>
              <a:path w="1458" h="444">
                <a:moveTo>
                  <a:pt x="0" y="444"/>
                </a:moveTo>
                <a:lnTo>
                  <a:pt x="1248" y="0"/>
                </a:lnTo>
                <a:lnTo>
                  <a:pt x="1458" y="6"/>
                </a:lnTo>
              </a:path>
            </a:pathLst>
          </a:custGeom>
          <a:noFill/>
          <a:ln w="1905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GB" sz="1600" smtClean="0">
              <a:solidFill>
                <a:srgbClr val="000000"/>
              </a:solidFill>
              <a:latin typeface="Tahoma" panose="020B0604030504040204" pitchFamily="34" charset="0"/>
              <a:ea typeface="ＭＳ Ｐゴシック" panose="020B0600070205080204" pitchFamily="34" charset="-128"/>
            </a:endParaRPr>
          </a:p>
        </p:txBody>
      </p:sp>
      <p:sp>
        <p:nvSpPr>
          <p:cNvPr id="105" name="Text Box 49"/>
          <p:cNvSpPr txBox="1">
            <a:spLocks noChangeArrowheads="1"/>
          </p:cNvSpPr>
          <p:nvPr/>
        </p:nvSpPr>
        <p:spPr bwMode="auto">
          <a:xfrm>
            <a:off x="7474195" y="3944764"/>
            <a:ext cx="12557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Bef>
                <a:spcPct val="0"/>
              </a:spcBef>
              <a:spcAft>
                <a:spcPct val="0"/>
              </a:spcAft>
              <a:buClrTx/>
              <a:buSzTx/>
              <a:buFontTx/>
              <a:buNone/>
            </a:pPr>
            <a:r>
              <a:rPr lang="en-US" altLang="en-US" sz="1800" dirty="0" smtClean="0">
                <a:solidFill>
                  <a:srgbClr val="000000"/>
                </a:solidFill>
                <a:latin typeface="Arial" panose="020B0604020202020204" pitchFamily="34" charset="0"/>
              </a:rPr>
              <a:t># bytes receiver is willing to accept</a:t>
            </a:r>
          </a:p>
        </p:txBody>
      </p:sp>
      <p:sp>
        <p:nvSpPr>
          <p:cNvPr id="106" name="Text Box 50"/>
          <p:cNvSpPr txBox="1">
            <a:spLocks noChangeArrowheads="1"/>
          </p:cNvSpPr>
          <p:nvPr/>
        </p:nvSpPr>
        <p:spPr bwMode="auto">
          <a:xfrm>
            <a:off x="7132638" y="2458864"/>
            <a:ext cx="17716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Bef>
                <a:spcPct val="0"/>
              </a:spcBef>
              <a:spcAft>
                <a:spcPct val="0"/>
              </a:spcAft>
              <a:buClrTx/>
              <a:buSzTx/>
              <a:buFontTx/>
              <a:buNone/>
            </a:pPr>
            <a:r>
              <a:rPr lang="en-US" altLang="en-US" sz="1800" dirty="0" smtClean="0">
                <a:solidFill>
                  <a:srgbClr val="000000"/>
                </a:solidFill>
                <a:latin typeface="Arial" panose="020B0604020202020204" pitchFamily="34" charset="0"/>
              </a:rPr>
              <a:t>counting</a:t>
            </a:r>
          </a:p>
          <a:p>
            <a:pPr eaLnBrk="0" fontAlgn="base" hangingPunct="0">
              <a:lnSpc>
                <a:spcPct val="100000"/>
              </a:lnSpc>
              <a:spcBef>
                <a:spcPct val="0"/>
              </a:spcBef>
              <a:spcAft>
                <a:spcPct val="0"/>
              </a:spcAft>
              <a:buClrTx/>
              <a:buSzTx/>
              <a:buFontTx/>
              <a:buNone/>
            </a:pPr>
            <a:r>
              <a:rPr lang="en-US" altLang="en-US" sz="1800" dirty="0" smtClean="0">
                <a:solidFill>
                  <a:srgbClr val="000000"/>
                </a:solidFill>
                <a:latin typeface="Arial" panose="020B0604020202020204" pitchFamily="34" charset="0"/>
              </a:rPr>
              <a:t>by bytes </a:t>
            </a:r>
          </a:p>
          <a:p>
            <a:pPr eaLnBrk="0" fontAlgn="base" hangingPunct="0">
              <a:lnSpc>
                <a:spcPct val="100000"/>
              </a:lnSpc>
              <a:spcBef>
                <a:spcPct val="0"/>
              </a:spcBef>
              <a:spcAft>
                <a:spcPct val="0"/>
              </a:spcAft>
              <a:buClrTx/>
              <a:buSzTx/>
              <a:buFontTx/>
              <a:buNone/>
            </a:pPr>
            <a:r>
              <a:rPr lang="en-US" altLang="en-US" sz="1800" dirty="0" smtClean="0">
                <a:solidFill>
                  <a:srgbClr val="000000"/>
                </a:solidFill>
                <a:latin typeface="Arial" panose="020B0604020202020204" pitchFamily="34" charset="0"/>
              </a:rPr>
              <a:t>of data</a:t>
            </a:r>
          </a:p>
          <a:p>
            <a:pPr eaLnBrk="0" fontAlgn="base" hangingPunct="0">
              <a:lnSpc>
                <a:spcPct val="100000"/>
              </a:lnSpc>
              <a:spcBef>
                <a:spcPct val="0"/>
              </a:spcBef>
              <a:spcAft>
                <a:spcPct val="0"/>
              </a:spcAft>
              <a:buClrTx/>
              <a:buSzTx/>
              <a:buFontTx/>
              <a:buNone/>
            </a:pPr>
            <a:r>
              <a:rPr lang="en-US" altLang="en-US" sz="1800" dirty="0" smtClean="0">
                <a:solidFill>
                  <a:srgbClr val="000000"/>
                </a:solidFill>
                <a:latin typeface="Arial" panose="020B0604020202020204" pitchFamily="34" charset="0"/>
              </a:rPr>
              <a:t>(not segments)</a:t>
            </a:r>
          </a:p>
        </p:txBody>
      </p:sp>
      <p:sp>
        <p:nvSpPr>
          <p:cNvPr id="107" name="Text Box 51"/>
          <p:cNvSpPr txBox="1">
            <a:spLocks noChangeArrowheads="1"/>
          </p:cNvSpPr>
          <p:nvPr/>
        </p:nvSpPr>
        <p:spPr bwMode="auto">
          <a:xfrm>
            <a:off x="982663" y="5897389"/>
            <a:ext cx="13652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eaLnBrk="0" fontAlgn="base" hangingPunct="0">
              <a:lnSpc>
                <a:spcPct val="100000"/>
              </a:lnSpc>
              <a:spcBef>
                <a:spcPct val="0"/>
              </a:spcBef>
              <a:spcAft>
                <a:spcPct val="0"/>
              </a:spcAft>
              <a:buClrTx/>
              <a:buSzTx/>
              <a:buFontTx/>
              <a:buNone/>
            </a:pPr>
            <a:r>
              <a:rPr lang="en-US" altLang="en-US" sz="1800" smtClean="0">
                <a:solidFill>
                  <a:srgbClr val="000000"/>
                </a:solidFill>
                <a:latin typeface="Arial" panose="020B0604020202020204" pitchFamily="34" charset="0"/>
              </a:rPr>
              <a:t>Internet</a:t>
            </a:r>
          </a:p>
          <a:p>
            <a:pPr algn="r" eaLnBrk="0" fontAlgn="base" hangingPunct="0">
              <a:lnSpc>
                <a:spcPct val="100000"/>
              </a:lnSpc>
              <a:spcBef>
                <a:spcPct val="0"/>
              </a:spcBef>
              <a:spcAft>
                <a:spcPct val="0"/>
              </a:spcAft>
              <a:buClrTx/>
              <a:buSzTx/>
              <a:buFontTx/>
              <a:buNone/>
            </a:pPr>
            <a:r>
              <a:rPr lang="en-US" altLang="en-US" sz="1800" smtClean="0">
                <a:solidFill>
                  <a:srgbClr val="000000"/>
                </a:solidFill>
                <a:latin typeface="Arial" panose="020B0604020202020204" pitchFamily="34" charset="0"/>
              </a:rPr>
              <a:t>checksum</a:t>
            </a:r>
          </a:p>
          <a:p>
            <a:pPr algn="r" eaLnBrk="0" fontAlgn="base" hangingPunct="0">
              <a:lnSpc>
                <a:spcPct val="100000"/>
              </a:lnSpc>
              <a:spcBef>
                <a:spcPct val="0"/>
              </a:spcBef>
              <a:spcAft>
                <a:spcPct val="0"/>
              </a:spcAft>
              <a:buClrTx/>
              <a:buSzTx/>
              <a:buFontTx/>
              <a:buNone/>
            </a:pPr>
            <a:r>
              <a:rPr lang="en-US" altLang="en-US" sz="1800" smtClean="0">
                <a:solidFill>
                  <a:srgbClr val="000000"/>
                </a:solidFill>
                <a:latin typeface="Arial" panose="020B0604020202020204" pitchFamily="34" charset="0"/>
              </a:rPr>
              <a:t>(as in UDP)</a:t>
            </a:r>
          </a:p>
        </p:txBody>
      </p:sp>
      <p:sp>
        <p:nvSpPr>
          <p:cNvPr id="108" name="Line 52"/>
          <p:cNvSpPr>
            <a:spLocks noChangeShapeType="1"/>
          </p:cNvSpPr>
          <p:nvPr/>
        </p:nvSpPr>
        <p:spPr bwMode="auto">
          <a:xfrm flipV="1">
            <a:off x="2266950" y="4365451"/>
            <a:ext cx="2105025" cy="19812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GB" sz="1600" smtClean="0">
              <a:solidFill>
                <a:srgbClr val="000000"/>
              </a:solidFill>
              <a:latin typeface="Tahoma" panose="020B0604030504040204" pitchFamily="34" charset="0"/>
              <a:ea typeface="ＭＳ Ｐゴシック" panose="020B0600070205080204" pitchFamily="34" charset="-128"/>
            </a:endParaRPr>
          </a:p>
        </p:txBody>
      </p:sp>
      <p:sp>
        <p:nvSpPr>
          <p:cNvPr id="109" name="Line 53"/>
          <p:cNvSpPr>
            <a:spLocks noChangeShapeType="1"/>
          </p:cNvSpPr>
          <p:nvPr/>
        </p:nvSpPr>
        <p:spPr bwMode="auto">
          <a:xfrm flipH="1" flipV="1">
            <a:off x="6686550" y="3955876"/>
            <a:ext cx="809625" cy="4667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GB" sz="1600" smtClean="0">
              <a:solidFill>
                <a:srgbClr val="000000"/>
              </a:solidFill>
              <a:latin typeface="Tahoma" panose="020B0604030504040204" pitchFamily="34" charset="0"/>
              <a:ea typeface="ＭＳ Ｐゴシック" panose="020B0600070205080204" pitchFamily="34" charset="-128"/>
            </a:endParaRPr>
          </a:p>
        </p:txBody>
      </p:sp>
      <p:sp>
        <p:nvSpPr>
          <p:cNvPr id="110" name="Line 54"/>
          <p:cNvSpPr>
            <a:spLocks noChangeShapeType="1"/>
          </p:cNvSpPr>
          <p:nvPr/>
        </p:nvSpPr>
        <p:spPr bwMode="auto">
          <a:xfrm flipH="1">
            <a:off x="6619875" y="2660476"/>
            <a:ext cx="552450" cy="8858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GB" sz="1600" smtClean="0">
              <a:solidFill>
                <a:srgbClr val="000000"/>
              </a:solidFill>
              <a:latin typeface="Tahoma" panose="020B0604030504040204" pitchFamily="34" charset="0"/>
              <a:ea typeface="ＭＳ Ｐゴシック" panose="020B0600070205080204" pitchFamily="34" charset="-128"/>
            </a:endParaRPr>
          </a:p>
        </p:txBody>
      </p:sp>
      <p:sp>
        <p:nvSpPr>
          <p:cNvPr id="111" name="Line 55"/>
          <p:cNvSpPr>
            <a:spLocks noChangeShapeType="1"/>
          </p:cNvSpPr>
          <p:nvPr/>
        </p:nvSpPr>
        <p:spPr bwMode="auto">
          <a:xfrm flipH="1">
            <a:off x="6581775" y="2650951"/>
            <a:ext cx="571500" cy="523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GB" sz="1600" smtClean="0">
              <a:solidFill>
                <a:srgbClr val="000000"/>
              </a:solidFill>
              <a:latin typeface="Tahoma" panose="020B0604030504040204" pitchFamily="34" charset="0"/>
              <a:ea typeface="ＭＳ Ｐゴシック" panose="020B0600070205080204" pitchFamily="34" charset="-128"/>
            </a:endParaRPr>
          </a:p>
        </p:txBody>
      </p:sp>
    </p:spTree>
    <p:extLst>
      <p:ext uri="{BB962C8B-B14F-4D97-AF65-F5344CB8AC3E}">
        <p14:creationId xmlns:p14="http://schemas.microsoft.com/office/powerpoint/2010/main" val="338062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97"/>
                                        </p:tgtEl>
                                        <p:attrNameLst>
                                          <p:attrName>style.opacity</p:attrName>
                                        </p:attrNameLst>
                                      </p:cBhvr>
                                      <p:to>
                                        <p:strVal val="0.2"/>
                                      </p:to>
                                    </p:set>
                                    <p:animEffect filter="image" prLst="opacity: 0.2">
                                      <p:cBhvr rctx="IE">
                                        <p:cTn id="7" dur="indefinite"/>
                                        <p:tgtEl>
                                          <p:spTgt spid="97"/>
                                        </p:tgtEl>
                                      </p:cBhvr>
                                    </p:animEffect>
                                  </p:childTnLst>
                                </p:cTn>
                              </p:par>
                              <p:par>
                                <p:cTn id="8" presetID="9" presetClass="emph" presetSubtype="0" grpId="0" nodeType="withEffect">
                                  <p:stCondLst>
                                    <p:cond delay="0"/>
                                  </p:stCondLst>
                                  <p:childTnLst>
                                    <p:set>
                                      <p:cBhvr rctx="PPT">
                                        <p:cTn id="9" dur="indefinite"/>
                                        <p:tgtEl>
                                          <p:spTgt spid="98"/>
                                        </p:tgtEl>
                                        <p:attrNameLst>
                                          <p:attrName>style.opacity</p:attrName>
                                        </p:attrNameLst>
                                      </p:cBhvr>
                                      <p:to>
                                        <p:strVal val="0.2"/>
                                      </p:to>
                                    </p:set>
                                    <p:animEffect filter="image" prLst="opacity: 0.2">
                                      <p:cBhvr rctx="IE">
                                        <p:cTn id="10" dur="indefinite"/>
                                        <p:tgtEl>
                                          <p:spTgt spid="98"/>
                                        </p:tgtEl>
                                      </p:cBhvr>
                                    </p:animEffect>
                                  </p:childTnLst>
                                </p:cTn>
                              </p:par>
                              <p:par>
                                <p:cTn id="11" presetID="9" presetClass="emph" presetSubtype="0" grpId="0" nodeType="withEffect">
                                  <p:stCondLst>
                                    <p:cond delay="0"/>
                                  </p:stCondLst>
                                  <p:childTnLst>
                                    <p:set>
                                      <p:cBhvr rctx="PPT">
                                        <p:cTn id="12" dur="indefinite"/>
                                        <p:tgtEl>
                                          <p:spTgt spid="99"/>
                                        </p:tgtEl>
                                        <p:attrNameLst>
                                          <p:attrName>style.opacity</p:attrName>
                                        </p:attrNameLst>
                                      </p:cBhvr>
                                      <p:to>
                                        <p:strVal val="0.2"/>
                                      </p:to>
                                    </p:set>
                                    <p:animEffect filter="image" prLst="opacity: 0.2">
                                      <p:cBhvr rctx="IE">
                                        <p:cTn id="13" dur="indefinite"/>
                                        <p:tgtEl>
                                          <p:spTgt spid="99"/>
                                        </p:tgtEl>
                                      </p:cBhvr>
                                    </p:animEffect>
                                  </p:childTnLst>
                                </p:cTn>
                              </p:par>
                              <p:par>
                                <p:cTn id="14" presetID="9" presetClass="emph" presetSubtype="0" grpId="0" nodeType="withEffect">
                                  <p:stCondLst>
                                    <p:cond delay="0"/>
                                  </p:stCondLst>
                                  <p:childTnLst>
                                    <p:set>
                                      <p:cBhvr rctx="PPT">
                                        <p:cTn id="15" dur="indefinite"/>
                                        <p:tgtEl>
                                          <p:spTgt spid="100"/>
                                        </p:tgtEl>
                                        <p:attrNameLst>
                                          <p:attrName>style.opacity</p:attrName>
                                        </p:attrNameLst>
                                      </p:cBhvr>
                                      <p:to>
                                        <p:strVal val="0.2"/>
                                      </p:to>
                                    </p:set>
                                    <p:animEffect filter="image" prLst="opacity: 0.2">
                                      <p:cBhvr rctx="IE">
                                        <p:cTn id="16" dur="indefinite"/>
                                        <p:tgtEl>
                                          <p:spTgt spid="100"/>
                                        </p:tgtEl>
                                      </p:cBhvr>
                                    </p:animEffect>
                                  </p:childTnLst>
                                </p:cTn>
                              </p:par>
                              <p:par>
                                <p:cTn id="17" presetID="9" presetClass="emph" presetSubtype="0" grpId="0" nodeType="withEffect">
                                  <p:stCondLst>
                                    <p:cond delay="0"/>
                                  </p:stCondLst>
                                  <p:childTnLst>
                                    <p:set>
                                      <p:cBhvr rctx="PPT">
                                        <p:cTn id="18" dur="indefinite"/>
                                        <p:tgtEl>
                                          <p:spTgt spid="107"/>
                                        </p:tgtEl>
                                        <p:attrNameLst>
                                          <p:attrName>style.opacity</p:attrName>
                                        </p:attrNameLst>
                                      </p:cBhvr>
                                      <p:to>
                                        <p:strVal val="0.2"/>
                                      </p:to>
                                    </p:set>
                                    <p:animEffect filter="image" prLst="opacity: 0.2">
                                      <p:cBhvr rctx="IE">
                                        <p:cTn id="19" dur="indefinite"/>
                                        <p:tgtEl>
                                          <p:spTgt spid="107"/>
                                        </p:tgtEl>
                                      </p:cBhvr>
                                    </p:animEffect>
                                  </p:childTnLst>
                                </p:cTn>
                              </p:par>
                              <p:par>
                                <p:cTn id="20" presetID="9" presetClass="emph" presetSubtype="0" grpId="0" nodeType="withEffect">
                                  <p:stCondLst>
                                    <p:cond delay="0"/>
                                  </p:stCondLst>
                                  <p:childTnLst>
                                    <p:set>
                                      <p:cBhvr rctx="PPT">
                                        <p:cTn id="21" dur="indefinite"/>
                                        <p:tgtEl>
                                          <p:spTgt spid="101"/>
                                        </p:tgtEl>
                                        <p:attrNameLst>
                                          <p:attrName>style.opacity</p:attrName>
                                        </p:attrNameLst>
                                      </p:cBhvr>
                                      <p:to>
                                        <p:strVal val="0.2"/>
                                      </p:to>
                                    </p:set>
                                    <p:animEffect filter="image" prLst="opacity: 0.2">
                                      <p:cBhvr rctx="IE">
                                        <p:cTn id="22" dur="indefinite"/>
                                        <p:tgtEl>
                                          <p:spTgt spid="101"/>
                                        </p:tgtEl>
                                      </p:cBhvr>
                                    </p:animEffect>
                                  </p:childTnLst>
                                </p:cTn>
                              </p:par>
                              <p:par>
                                <p:cTn id="23" presetID="9" presetClass="emph" presetSubtype="0" grpId="0" nodeType="withEffect">
                                  <p:stCondLst>
                                    <p:cond delay="0"/>
                                  </p:stCondLst>
                                  <p:childTnLst>
                                    <p:set>
                                      <p:cBhvr rctx="PPT">
                                        <p:cTn id="24" dur="indefinite"/>
                                        <p:tgtEl>
                                          <p:spTgt spid="102"/>
                                        </p:tgtEl>
                                        <p:attrNameLst>
                                          <p:attrName>style.opacity</p:attrName>
                                        </p:attrNameLst>
                                      </p:cBhvr>
                                      <p:to>
                                        <p:strVal val="0.2"/>
                                      </p:to>
                                    </p:set>
                                    <p:animEffect filter="image" prLst="opacity: 0.2">
                                      <p:cBhvr rctx="IE">
                                        <p:cTn id="25" dur="indefinite"/>
                                        <p:tgtEl>
                                          <p:spTgt spid="102"/>
                                        </p:tgtEl>
                                      </p:cBhvr>
                                    </p:animEffect>
                                  </p:childTnLst>
                                </p:cTn>
                              </p:par>
                              <p:par>
                                <p:cTn id="26" presetID="9" presetClass="emph" presetSubtype="0" grpId="0" nodeType="withEffect">
                                  <p:stCondLst>
                                    <p:cond delay="0"/>
                                  </p:stCondLst>
                                  <p:childTnLst>
                                    <p:set>
                                      <p:cBhvr rctx="PPT">
                                        <p:cTn id="27" dur="indefinite"/>
                                        <p:tgtEl>
                                          <p:spTgt spid="103"/>
                                        </p:tgtEl>
                                        <p:attrNameLst>
                                          <p:attrName>style.opacity</p:attrName>
                                        </p:attrNameLst>
                                      </p:cBhvr>
                                      <p:to>
                                        <p:strVal val="0.2"/>
                                      </p:to>
                                    </p:set>
                                    <p:animEffect filter="image" prLst="opacity: 0.2">
                                      <p:cBhvr rctx="IE">
                                        <p:cTn id="28" dur="indefinite"/>
                                        <p:tgtEl>
                                          <p:spTgt spid="103"/>
                                        </p:tgtEl>
                                      </p:cBhvr>
                                    </p:animEffect>
                                  </p:childTnLst>
                                </p:cTn>
                              </p:par>
                              <p:par>
                                <p:cTn id="29" presetID="9" presetClass="emph" presetSubtype="0" grpId="0" nodeType="withEffect">
                                  <p:stCondLst>
                                    <p:cond delay="0"/>
                                  </p:stCondLst>
                                  <p:childTnLst>
                                    <p:set>
                                      <p:cBhvr rctx="PPT">
                                        <p:cTn id="30" dur="indefinite"/>
                                        <p:tgtEl>
                                          <p:spTgt spid="104"/>
                                        </p:tgtEl>
                                        <p:attrNameLst>
                                          <p:attrName>style.opacity</p:attrName>
                                        </p:attrNameLst>
                                      </p:cBhvr>
                                      <p:to>
                                        <p:strVal val="0.2"/>
                                      </p:to>
                                    </p:set>
                                    <p:animEffect filter="image" prLst="opacity: 0.2">
                                      <p:cBhvr rctx="IE">
                                        <p:cTn id="31" dur="indefinite"/>
                                        <p:tgtEl>
                                          <p:spTgt spid="104"/>
                                        </p:tgtEl>
                                      </p:cBhvr>
                                    </p:animEffect>
                                  </p:childTnLst>
                                </p:cTn>
                              </p:par>
                              <p:par>
                                <p:cTn id="32" presetID="9" presetClass="emph" presetSubtype="0" grpId="0" nodeType="withEffect">
                                  <p:stCondLst>
                                    <p:cond delay="0"/>
                                  </p:stCondLst>
                                  <p:childTnLst>
                                    <p:set>
                                      <p:cBhvr rctx="PPT">
                                        <p:cTn id="33" dur="indefinite"/>
                                        <p:tgtEl>
                                          <p:spTgt spid="108"/>
                                        </p:tgtEl>
                                        <p:attrNameLst>
                                          <p:attrName>style.opacity</p:attrName>
                                        </p:attrNameLst>
                                      </p:cBhvr>
                                      <p:to>
                                        <p:strVal val="0.2"/>
                                      </p:to>
                                    </p:set>
                                    <p:animEffect filter="image" prLst="opacity: 0.2">
                                      <p:cBhvr rctx="IE">
                                        <p:cTn id="34" dur="indefinite"/>
                                        <p:tgtEl>
                                          <p:spTgt spid="108"/>
                                        </p:tgtEl>
                                      </p:cBhvr>
                                    </p:animEffect>
                                  </p:childTnLst>
                                </p:cTn>
                              </p:par>
                              <p:par>
                                <p:cTn id="35" presetID="9" presetClass="emph" presetSubtype="0" grpId="0" nodeType="withEffect">
                                  <p:stCondLst>
                                    <p:cond delay="0"/>
                                  </p:stCondLst>
                                  <p:childTnLst>
                                    <p:set>
                                      <p:cBhvr rctx="PPT">
                                        <p:cTn id="36" dur="indefinite"/>
                                        <p:tgtEl>
                                          <p:spTgt spid="109"/>
                                        </p:tgtEl>
                                        <p:attrNameLst>
                                          <p:attrName>style.opacity</p:attrName>
                                        </p:attrNameLst>
                                      </p:cBhvr>
                                      <p:to>
                                        <p:strVal val="0.2"/>
                                      </p:to>
                                    </p:set>
                                    <p:animEffect filter="image" prLst="opacity: 0.2">
                                      <p:cBhvr rctx="IE">
                                        <p:cTn id="37" dur="indefinite"/>
                                        <p:tgtEl>
                                          <p:spTgt spid="109"/>
                                        </p:tgtEl>
                                      </p:cBhvr>
                                    </p:animEffect>
                                  </p:childTnLst>
                                </p:cTn>
                              </p:par>
                              <p:par>
                                <p:cTn id="38" presetID="9" presetClass="emph" presetSubtype="0" grpId="0" nodeType="withEffect">
                                  <p:stCondLst>
                                    <p:cond delay="0"/>
                                  </p:stCondLst>
                                  <p:childTnLst>
                                    <p:set>
                                      <p:cBhvr rctx="PPT">
                                        <p:cTn id="39" dur="indefinite"/>
                                        <p:tgtEl>
                                          <p:spTgt spid="105"/>
                                        </p:tgtEl>
                                        <p:attrNameLst>
                                          <p:attrName>style.opacity</p:attrName>
                                        </p:attrNameLst>
                                      </p:cBhvr>
                                      <p:to>
                                        <p:strVal val="0.2"/>
                                      </p:to>
                                    </p:set>
                                    <p:animEffect filter="image" prLst="opacity: 0.2">
                                      <p:cBhvr rctx="IE">
                                        <p:cTn id="40" dur="indefinite"/>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P spid="99" grpId="0"/>
      <p:bldP spid="100" grpId="0"/>
      <p:bldP spid="101" grpId="0" animBg="1"/>
      <p:bldP spid="102" grpId="0" animBg="1"/>
      <p:bldP spid="103" grpId="0" animBg="1"/>
      <p:bldP spid="104" grpId="0" animBg="1"/>
      <p:bldP spid="105" grpId="0"/>
      <p:bldP spid="107" grpId="0"/>
      <p:bldP spid="108" grpId="0" animBg="1"/>
      <p:bldP spid="10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Transport </a:t>
            </a:r>
            <a:r>
              <a:rPr lang="en-GB" dirty="0"/>
              <a:t>Layer </a:t>
            </a:r>
            <a:r>
              <a:rPr lang="en-GB" dirty="0" smtClean="0"/>
              <a:t>Q2</a:t>
            </a:r>
            <a:endParaRPr lang="en-GB" dirty="0"/>
          </a:p>
        </p:txBody>
      </p:sp>
      <p:sp>
        <p:nvSpPr>
          <p:cNvPr id="4" name="Rectangle 4"/>
          <p:cNvSpPr txBox="1">
            <a:spLocks noChangeArrowheads="1"/>
          </p:cNvSpPr>
          <p:nvPr/>
        </p:nvSpPr>
        <p:spPr bwMode="auto">
          <a:xfrm>
            <a:off x="477911" y="2177504"/>
            <a:ext cx="7550471" cy="434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indent="-123825">
              <a:buFont typeface="Wingdings" pitchFamily="2" charset="2"/>
              <a:buNone/>
            </a:pPr>
            <a:r>
              <a:rPr lang="en-US" altLang="en-US" sz="2400" u="sng" dirty="0">
                <a:solidFill>
                  <a:srgbClr val="CC0000"/>
                </a:solidFill>
                <a:ea typeface="ＭＳ Ｐゴシック" panose="020B0600070205080204" pitchFamily="34" charset="-128"/>
              </a:rPr>
              <a:t>sequence numbers:</a:t>
            </a:r>
            <a:endParaRPr lang="en-US" altLang="en-US" sz="2400" dirty="0">
              <a:solidFill>
                <a:srgbClr val="CC0000"/>
              </a:solidFill>
              <a:ea typeface="ＭＳ Ｐゴシック" panose="020B0600070205080204" pitchFamily="34" charset="-128"/>
            </a:endParaRPr>
          </a:p>
          <a:p>
            <a:pPr marL="512763" lvl="1" indent="-163513"/>
            <a:r>
              <a:rPr lang="en-US" altLang="en-US" dirty="0">
                <a:solidFill>
                  <a:prstClr val="black"/>
                </a:solidFill>
                <a:ea typeface="ＭＳ Ｐゴシック" panose="020B0600070205080204" pitchFamily="34" charset="-128"/>
              </a:rPr>
              <a:t>byte stream </a:t>
            </a:r>
            <a:r>
              <a:rPr lang="ja-JP" altLang="en-US" dirty="0">
                <a:solidFill>
                  <a:prstClr val="black"/>
                </a:solidFill>
                <a:ea typeface="ＭＳ Ｐゴシック" panose="020B0600070205080204" pitchFamily="34" charset="-128"/>
              </a:rPr>
              <a:t>“</a:t>
            </a:r>
            <a:r>
              <a:rPr lang="en-US" altLang="ja-JP" dirty="0">
                <a:solidFill>
                  <a:prstClr val="black"/>
                </a:solidFill>
                <a:ea typeface="ＭＳ Ｐゴシック" panose="020B0600070205080204" pitchFamily="34" charset="-128"/>
              </a:rPr>
              <a:t>number</a:t>
            </a:r>
            <a:r>
              <a:rPr lang="ja-JP" altLang="en-US" dirty="0">
                <a:solidFill>
                  <a:prstClr val="black"/>
                </a:solidFill>
                <a:ea typeface="ＭＳ Ｐゴシック" panose="020B0600070205080204" pitchFamily="34" charset="-128"/>
              </a:rPr>
              <a:t>”</a:t>
            </a:r>
            <a:r>
              <a:rPr lang="en-US" altLang="ja-JP" dirty="0">
                <a:solidFill>
                  <a:prstClr val="black"/>
                </a:solidFill>
                <a:ea typeface="ＭＳ Ｐゴシック" panose="020B0600070205080204" pitchFamily="34" charset="-128"/>
              </a:rPr>
              <a:t> of first byte in segment</a:t>
            </a:r>
            <a:r>
              <a:rPr lang="ja-JP" altLang="en-US" dirty="0">
                <a:solidFill>
                  <a:prstClr val="black"/>
                </a:solidFill>
                <a:ea typeface="ＭＳ Ｐゴシック" panose="020B0600070205080204" pitchFamily="34" charset="-128"/>
              </a:rPr>
              <a:t>’</a:t>
            </a:r>
            <a:r>
              <a:rPr lang="en-US" altLang="ja-JP" dirty="0">
                <a:solidFill>
                  <a:prstClr val="black"/>
                </a:solidFill>
                <a:ea typeface="ＭＳ Ｐゴシック" panose="020B0600070205080204" pitchFamily="34" charset="-128"/>
              </a:rPr>
              <a:t>s data</a:t>
            </a:r>
            <a:endParaRPr lang="en-US" altLang="ja-JP" sz="2000" dirty="0">
              <a:solidFill>
                <a:prstClr val="black"/>
              </a:solidFill>
              <a:ea typeface="ＭＳ Ｐゴシック" panose="020B0600070205080204" pitchFamily="34" charset="-128"/>
            </a:endParaRPr>
          </a:p>
          <a:p>
            <a:pPr marL="234950" indent="-123825">
              <a:buFont typeface="Wingdings" pitchFamily="2" charset="2"/>
              <a:buNone/>
            </a:pPr>
            <a:r>
              <a:rPr lang="en-US" altLang="en-US" sz="2400" u="sng" dirty="0">
                <a:solidFill>
                  <a:srgbClr val="CC0000"/>
                </a:solidFill>
                <a:ea typeface="ＭＳ Ｐゴシック" panose="020B0600070205080204" pitchFamily="34" charset="-128"/>
              </a:rPr>
              <a:t>acknowledgements:</a:t>
            </a:r>
            <a:endParaRPr lang="en-US" altLang="en-US" sz="2400" dirty="0">
              <a:solidFill>
                <a:srgbClr val="CC0000"/>
              </a:solidFill>
              <a:ea typeface="ＭＳ Ｐゴシック" panose="020B0600070205080204" pitchFamily="34" charset="-128"/>
            </a:endParaRPr>
          </a:p>
          <a:p>
            <a:pPr marL="512763" lvl="1" indent="-163513"/>
            <a:r>
              <a:rPr lang="en-US" altLang="en-US" dirty="0" err="1">
                <a:solidFill>
                  <a:prstClr val="black"/>
                </a:solidFill>
                <a:ea typeface="ＭＳ Ｐゴシック" panose="020B0600070205080204" pitchFamily="34" charset="-128"/>
              </a:rPr>
              <a:t>seq</a:t>
            </a:r>
            <a:r>
              <a:rPr lang="en-US" altLang="en-US" dirty="0">
                <a:solidFill>
                  <a:prstClr val="black"/>
                </a:solidFill>
                <a:ea typeface="ＭＳ Ｐゴシック" panose="020B0600070205080204" pitchFamily="34" charset="-128"/>
              </a:rPr>
              <a:t> # of next byte expected from other side</a:t>
            </a:r>
          </a:p>
          <a:p>
            <a:pPr marL="512763" lvl="1" indent="-163513"/>
            <a:r>
              <a:rPr lang="en-US" altLang="en-US" dirty="0">
                <a:solidFill>
                  <a:prstClr val="black"/>
                </a:solidFill>
                <a:ea typeface="ＭＳ Ｐゴシック" panose="020B0600070205080204" pitchFamily="34" charset="-128"/>
              </a:rPr>
              <a:t>cumulative ACK</a:t>
            </a:r>
          </a:p>
          <a:p>
            <a:pPr marL="234950" indent="-123825">
              <a:buFont typeface="Wingdings" pitchFamily="2" charset="2"/>
              <a:buNone/>
            </a:pPr>
            <a:r>
              <a:rPr lang="en-US" altLang="en-US" sz="2400" dirty="0">
                <a:solidFill>
                  <a:srgbClr val="CC0000"/>
                </a:solidFill>
                <a:ea typeface="ＭＳ Ｐゴシック" panose="020B0600070205080204" pitchFamily="34" charset="-128"/>
              </a:rPr>
              <a:t>Q:</a:t>
            </a:r>
            <a:r>
              <a:rPr lang="en-US" altLang="en-US" sz="2400" dirty="0">
                <a:solidFill>
                  <a:prstClr val="black"/>
                </a:solidFill>
                <a:ea typeface="ＭＳ Ｐゴシック" panose="020B0600070205080204" pitchFamily="34" charset="-128"/>
              </a:rPr>
              <a:t> how receiver handles out-of-order segments</a:t>
            </a:r>
          </a:p>
          <a:p>
            <a:pPr marL="512763" lvl="1" indent="-163513"/>
            <a:r>
              <a:rPr lang="en-US" altLang="en-US" dirty="0">
                <a:solidFill>
                  <a:prstClr val="black"/>
                </a:solidFill>
                <a:ea typeface="ＭＳ Ｐゴシック" panose="020B0600070205080204" pitchFamily="34" charset="-128"/>
              </a:rPr>
              <a:t>A: TCP spec </a:t>
            </a:r>
            <a:r>
              <a:rPr lang="en-US" altLang="en-US" dirty="0" smtClean="0">
                <a:solidFill>
                  <a:prstClr val="black"/>
                </a:solidFill>
                <a:ea typeface="ＭＳ Ｐゴシック" panose="020B0600070205080204" pitchFamily="34" charset="-128"/>
              </a:rPr>
              <a:t>does no</a:t>
            </a:r>
            <a:r>
              <a:rPr lang="en-US" altLang="ja-JP" dirty="0" smtClean="0">
                <a:solidFill>
                  <a:prstClr val="black"/>
                </a:solidFill>
                <a:ea typeface="ＭＳ Ｐゴシック" panose="020B0600070205080204" pitchFamily="34" charset="-128"/>
              </a:rPr>
              <a:t>t </a:t>
            </a:r>
            <a:r>
              <a:rPr lang="en-US" altLang="ja-JP" dirty="0">
                <a:solidFill>
                  <a:prstClr val="black"/>
                </a:solidFill>
                <a:ea typeface="ＭＳ Ｐゴシック" panose="020B0600070205080204" pitchFamily="34" charset="-128"/>
              </a:rPr>
              <a:t>say, - up to </a:t>
            </a:r>
            <a:r>
              <a:rPr lang="en-US" altLang="ja-JP" dirty="0" err="1">
                <a:solidFill>
                  <a:prstClr val="black"/>
                </a:solidFill>
                <a:ea typeface="ＭＳ Ｐゴシック" panose="020B0600070205080204" pitchFamily="34" charset="-128"/>
              </a:rPr>
              <a:t>implementor</a:t>
            </a:r>
            <a:endParaRPr lang="en-US" altLang="en-US" dirty="0">
              <a:solidFill>
                <a:prstClr val="black"/>
              </a:solidFill>
              <a:ea typeface="ＭＳ Ｐゴシック" panose="020B0600070205080204" pitchFamily="34" charset="-128"/>
            </a:endParaRPr>
          </a:p>
        </p:txBody>
      </p:sp>
      <p:sp>
        <p:nvSpPr>
          <p:cNvPr id="5" name="Rectangle 4"/>
          <p:cNvSpPr/>
          <p:nvPr/>
        </p:nvSpPr>
        <p:spPr>
          <a:xfrm>
            <a:off x="728662" y="1400176"/>
            <a:ext cx="7299721" cy="461665"/>
          </a:xfrm>
          <a:prstGeom prst="rect">
            <a:avLst/>
          </a:prstGeom>
        </p:spPr>
        <p:txBody>
          <a:bodyPr wrap="square">
            <a:spAutoFit/>
          </a:bodyPr>
          <a:lstStyle/>
          <a:p>
            <a:r>
              <a:rPr lang="en-GB" sz="2400" b="1" dirty="0" smtClean="0"/>
              <a:t>Sequence and Acknowledgment numbers</a:t>
            </a:r>
            <a:endParaRPr lang="en-GB" sz="2400" b="1" dirty="0"/>
          </a:p>
        </p:txBody>
      </p:sp>
    </p:spTree>
    <p:extLst>
      <p:ext uri="{BB962C8B-B14F-4D97-AF65-F5344CB8AC3E}">
        <p14:creationId xmlns:p14="http://schemas.microsoft.com/office/powerpoint/2010/main" val="7575534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Transport </a:t>
            </a:r>
            <a:r>
              <a:rPr lang="en-GB" dirty="0"/>
              <a:t>Layer </a:t>
            </a:r>
            <a:r>
              <a:rPr lang="en-GB" dirty="0" smtClean="0"/>
              <a:t>Q2</a:t>
            </a:r>
            <a:endParaRPr lang="en-GB" dirty="0"/>
          </a:p>
        </p:txBody>
      </p:sp>
      <p:sp>
        <p:nvSpPr>
          <p:cNvPr id="4" name="Rectangle 3"/>
          <p:cNvSpPr/>
          <p:nvPr/>
        </p:nvSpPr>
        <p:spPr>
          <a:xfrm>
            <a:off x="728662" y="1400176"/>
            <a:ext cx="7299721" cy="461665"/>
          </a:xfrm>
          <a:prstGeom prst="rect">
            <a:avLst/>
          </a:prstGeom>
        </p:spPr>
        <p:txBody>
          <a:bodyPr wrap="square">
            <a:spAutoFit/>
          </a:bodyPr>
          <a:lstStyle/>
          <a:p>
            <a:r>
              <a:rPr lang="en-GB" sz="2400" b="1" dirty="0" smtClean="0"/>
              <a:t>Sequence and Acknowledgment numbers example</a:t>
            </a:r>
            <a:endParaRPr lang="en-GB" sz="2400" b="1" dirty="0"/>
          </a:p>
        </p:txBody>
      </p:sp>
      <p:sp>
        <p:nvSpPr>
          <p:cNvPr id="5" name="Line 3"/>
          <p:cNvSpPr>
            <a:spLocks noChangeShapeType="1"/>
          </p:cNvSpPr>
          <p:nvPr/>
        </p:nvSpPr>
        <p:spPr bwMode="auto">
          <a:xfrm>
            <a:off x="3279775" y="5617666"/>
            <a:ext cx="2590800" cy="506413"/>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sp>
        <p:nvSpPr>
          <p:cNvPr id="6" name="Line 4"/>
          <p:cNvSpPr>
            <a:spLocks noChangeShapeType="1"/>
          </p:cNvSpPr>
          <p:nvPr/>
        </p:nvSpPr>
        <p:spPr bwMode="auto">
          <a:xfrm>
            <a:off x="3294063" y="3849191"/>
            <a:ext cx="2586037" cy="571500"/>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sp>
        <p:nvSpPr>
          <p:cNvPr id="8" name="Text Box 7"/>
          <p:cNvSpPr txBox="1">
            <a:spLocks noChangeArrowheads="1"/>
          </p:cNvSpPr>
          <p:nvPr/>
        </p:nvSpPr>
        <p:spPr bwMode="auto">
          <a:xfrm>
            <a:off x="2484438" y="3455491"/>
            <a:ext cx="809625"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eaLnBrk="0" fontAlgn="base" hangingPunct="0">
              <a:lnSpc>
                <a:spcPct val="90000"/>
              </a:lnSpc>
              <a:spcBef>
                <a:spcPct val="0"/>
              </a:spcBef>
              <a:spcAft>
                <a:spcPct val="0"/>
              </a:spcAft>
              <a:buClrTx/>
              <a:buSzTx/>
              <a:buFontTx/>
              <a:buNone/>
            </a:pPr>
            <a:r>
              <a:rPr lang="en-US" altLang="en-US" sz="1600" smtClean="0">
                <a:solidFill>
                  <a:srgbClr val="000000"/>
                </a:solidFill>
                <a:latin typeface="Tahoma" panose="020B0604030504040204" pitchFamily="34" charset="0"/>
              </a:rPr>
              <a:t>User</a:t>
            </a:r>
          </a:p>
          <a:p>
            <a:pPr algn="r" eaLnBrk="0" fontAlgn="base" hangingPunct="0">
              <a:lnSpc>
                <a:spcPct val="90000"/>
              </a:lnSpc>
              <a:spcBef>
                <a:spcPct val="0"/>
              </a:spcBef>
              <a:spcAft>
                <a:spcPct val="0"/>
              </a:spcAft>
              <a:buClrTx/>
              <a:buSzTx/>
              <a:buFontTx/>
              <a:buNone/>
            </a:pPr>
            <a:r>
              <a:rPr lang="en-US" altLang="en-US" sz="1600" smtClean="0">
                <a:solidFill>
                  <a:srgbClr val="000000"/>
                </a:solidFill>
                <a:latin typeface="Tahoma" panose="020B0604030504040204" pitchFamily="34" charset="0"/>
              </a:rPr>
              <a:t>types</a:t>
            </a:r>
          </a:p>
          <a:p>
            <a:pPr algn="r" eaLnBrk="0" fontAlgn="base" hangingPunct="0">
              <a:lnSpc>
                <a:spcPct val="90000"/>
              </a:lnSpc>
              <a:spcBef>
                <a:spcPct val="0"/>
              </a:spcBef>
              <a:spcAft>
                <a:spcPct val="0"/>
              </a:spcAft>
              <a:buClrTx/>
              <a:buSzTx/>
              <a:buFontTx/>
              <a:buNone/>
            </a:pPr>
            <a:r>
              <a:rPr lang="ja-JP" altLang="en-US" sz="1600" smtClean="0">
                <a:solidFill>
                  <a:srgbClr val="000000"/>
                </a:solidFill>
                <a:latin typeface="Tahoma" panose="020B0604030504040204" pitchFamily="34" charset="0"/>
              </a:rPr>
              <a:t>‘</a:t>
            </a:r>
            <a:r>
              <a:rPr lang="en-US" altLang="ja-JP" sz="1600" smtClean="0">
                <a:solidFill>
                  <a:srgbClr val="000000"/>
                </a:solidFill>
                <a:latin typeface="Tahoma" panose="020B0604030504040204" pitchFamily="34" charset="0"/>
              </a:rPr>
              <a:t>C</a:t>
            </a:r>
            <a:r>
              <a:rPr lang="ja-JP" altLang="en-US" sz="1600" smtClean="0">
                <a:solidFill>
                  <a:srgbClr val="000000"/>
                </a:solidFill>
                <a:latin typeface="Tahoma" panose="020B0604030504040204" pitchFamily="34" charset="0"/>
              </a:rPr>
              <a:t>’</a:t>
            </a:r>
            <a:endParaRPr lang="en-US" altLang="en-US" sz="1000" smtClean="0">
              <a:solidFill>
                <a:srgbClr val="000000"/>
              </a:solidFill>
              <a:latin typeface="Tahoma" panose="020B0604030504040204" pitchFamily="34" charset="0"/>
            </a:endParaRPr>
          </a:p>
        </p:txBody>
      </p:sp>
      <p:sp>
        <p:nvSpPr>
          <p:cNvPr id="9" name="Text Box 9"/>
          <p:cNvSpPr txBox="1">
            <a:spLocks noChangeArrowheads="1"/>
          </p:cNvSpPr>
          <p:nvPr/>
        </p:nvSpPr>
        <p:spPr bwMode="auto">
          <a:xfrm>
            <a:off x="5894388" y="4190504"/>
            <a:ext cx="1138237"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0" fontAlgn="base" hangingPunct="0">
              <a:lnSpc>
                <a:spcPct val="100000"/>
              </a:lnSpc>
              <a:spcBef>
                <a:spcPct val="0"/>
              </a:spcBef>
              <a:spcAft>
                <a:spcPct val="0"/>
              </a:spcAft>
              <a:buClrTx/>
              <a:buSzTx/>
              <a:buFontTx/>
              <a:buNone/>
            </a:pPr>
            <a:r>
              <a:rPr lang="en-US" altLang="en-US" sz="1600" smtClean="0">
                <a:solidFill>
                  <a:srgbClr val="000000"/>
                </a:solidFill>
                <a:latin typeface="Tahoma" panose="020B0604030504040204" pitchFamily="34" charset="0"/>
              </a:rPr>
              <a:t>host ACKs</a:t>
            </a:r>
          </a:p>
          <a:p>
            <a:pPr eaLnBrk="0" fontAlgn="base" hangingPunct="0">
              <a:lnSpc>
                <a:spcPct val="100000"/>
              </a:lnSpc>
              <a:spcBef>
                <a:spcPct val="0"/>
              </a:spcBef>
              <a:spcAft>
                <a:spcPct val="0"/>
              </a:spcAft>
              <a:buClrTx/>
              <a:buSzTx/>
              <a:buFontTx/>
              <a:buNone/>
            </a:pPr>
            <a:r>
              <a:rPr lang="en-US" altLang="en-US" sz="1600" smtClean="0">
                <a:solidFill>
                  <a:srgbClr val="000000"/>
                </a:solidFill>
                <a:latin typeface="Tahoma" panose="020B0604030504040204" pitchFamily="34" charset="0"/>
              </a:rPr>
              <a:t>receipt of</a:t>
            </a:r>
          </a:p>
          <a:p>
            <a:pPr eaLnBrk="0" fontAlgn="base" hangingPunct="0">
              <a:lnSpc>
                <a:spcPct val="100000"/>
              </a:lnSpc>
              <a:spcBef>
                <a:spcPct val="0"/>
              </a:spcBef>
              <a:spcAft>
                <a:spcPct val="0"/>
              </a:spcAft>
              <a:buClrTx/>
              <a:buSzTx/>
              <a:buFontTx/>
              <a:buNone/>
            </a:pPr>
            <a:r>
              <a:rPr lang="ja-JP" altLang="en-US" sz="1600" smtClean="0">
                <a:solidFill>
                  <a:srgbClr val="000000"/>
                </a:solidFill>
                <a:latin typeface="Tahoma" panose="020B0604030504040204" pitchFamily="34" charset="0"/>
              </a:rPr>
              <a:t>‘</a:t>
            </a:r>
            <a:r>
              <a:rPr lang="en-US" altLang="ja-JP" sz="1600" smtClean="0">
                <a:solidFill>
                  <a:srgbClr val="000000"/>
                </a:solidFill>
                <a:latin typeface="Tahoma" panose="020B0604030504040204" pitchFamily="34" charset="0"/>
              </a:rPr>
              <a:t>C</a:t>
            </a:r>
            <a:r>
              <a:rPr lang="ja-JP" altLang="en-US" sz="1600" smtClean="0">
                <a:solidFill>
                  <a:srgbClr val="000000"/>
                </a:solidFill>
                <a:latin typeface="Tahoma" panose="020B0604030504040204" pitchFamily="34" charset="0"/>
              </a:rPr>
              <a:t>’</a:t>
            </a:r>
            <a:r>
              <a:rPr lang="en-US" altLang="ja-JP" sz="1600" smtClean="0">
                <a:solidFill>
                  <a:srgbClr val="000000"/>
                </a:solidFill>
                <a:latin typeface="Tahoma" panose="020B0604030504040204" pitchFamily="34" charset="0"/>
              </a:rPr>
              <a:t>, echoes</a:t>
            </a:r>
          </a:p>
          <a:p>
            <a:pPr eaLnBrk="0" fontAlgn="base" hangingPunct="0">
              <a:lnSpc>
                <a:spcPct val="100000"/>
              </a:lnSpc>
              <a:spcBef>
                <a:spcPct val="0"/>
              </a:spcBef>
              <a:spcAft>
                <a:spcPct val="0"/>
              </a:spcAft>
              <a:buClrTx/>
              <a:buSzTx/>
              <a:buFontTx/>
              <a:buNone/>
            </a:pPr>
            <a:r>
              <a:rPr lang="en-US" altLang="en-US" sz="1600" smtClean="0">
                <a:solidFill>
                  <a:srgbClr val="000000"/>
                </a:solidFill>
                <a:latin typeface="Tahoma" panose="020B0604030504040204" pitchFamily="34" charset="0"/>
              </a:rPr>
              <a:t>back </a:t>
            </a:r>
            <a:r>
              <a:rPr lang="ja-JP" altLang="en-US" sz="1600" smtClean="0">
                <a:solidFill>
                  <a:srgbClr val="000000"/>
                </a:solidFill>
                <a:latin typeface="Tahoma" panose="020B0604030504040204" pitchFamily="34" charset="0"/>
              </a:rPr>
              <a:t>‘</a:t>
            </a:r>
            <a:r>
              <a:rPr lang="en-US" altLang="ja-JP" sz="1600" smtClean="0">
                <a:solidFill>
                  <a:srgbClr val="000000"/>
                </a:solidFill>
                <a:latin typeface="Tahoma" panose="020B0604030504040204" pitchFamily="34" charset="0"/>
              </a:rPr>
              <a:t>C</a:t>
            </a:r>
            <a:r>
              <a:rPr lang="ja-JP" altLang="en-US" sz="1600" smtClean="0">
                <a:solidFill>
                  <a:srgbClr val="000000"/>
                </a:solidFill>
                <a:latin typeface="Tahoma" panose="020B0604030504040204" pitchFamily="34" charset="0"/>
              </a:rPr>
              <a:t>’</a:t>
            </a:r>
            <a:endParaRPr lang="en-US" altLang="en-US" sz="1600" smtClean="0">
              <a:solidFill>
                <a:srgbClr val="000000"/>
              </a:solidFill>
              <a:latin typeface="Tahoma" panose="020B0604030504040204" pitchFamily="34" charset="0"/>
            </a:endParaRPr>
          </a:p>
        </p:txBody>
      </p:sp>
      <p:sp>
        <p:nvSpPr>
          <p:cNvPr id="10" name="Line 10"/>
          <p:cNvSpPr>
            <a:spLocks noChangeShapeType="1"/>
          </p:cNvSpPr>
          <p:nvPr/>
        </p:nvSpPr>
        <p:spPr bwMode="auto">
          <a:xfrm flipH="1">
            <a:off x="3284538" y="4622304"/>
            <a:ext cx="2554287" cy="800100"/>
          </a:xfrm>
          <a:prstGeom prst="line">
            <a:avLst/>
          </a:prstGeom>
          <a:noFill/>
          <a:ln w="2857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sp>
        <p:nvSpPr>
          <p:cNvPr id="11" name="Text Box 13"/>
          <p:cNvSpPr txBox="1">
            <a:spLocks noChangeArrowheads="1"/>
          </p:cNvSpPr>
          <p:nvPr/>
        </p:nvSpPr>
        <p:spPr bwMode="auto">
          <a:xfrm>
            <a:off x="5468938" y="2564904"/>
            <a:ext cx="7731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pPr>
            <a:r>
              <a:rPr lang="en-US" altLang="en-US" sz="1600" smtClean="0">
                <a:solidFill>
                  <a:srgbClr val="000000"/>
                </a:solidFill>
                <a:latin typeface="Tahoma" panose="020B0604030504040204" pitchFamily="34" charset="0"/>
              </a:rPr>
              <a:t>Host B</a:t>
            </a:r>
          </a:p>
        </p:txBody>
      </p:sp>
      <p:sp>
        <p:nvSpPr>
          <p:cNvPr id="12" name="Text Box 17"/>
          <p:cNvSpPr txBox="1">
            <a:spLocks noChangeArrowheads="1"/>
          </p:cNvSpPr>
          <p:nvPr/>
        </p:nvSpPr>
        <p:spPr bwMode="auto">
          <a:xfrm>
            <a:off x="2898775" y="2571254"/>
            <a:ext cx="7731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pPr>
            <a:r>
              <a:rPr lang="en-US" altLang="en-US" sz="1600" smtClean="0">
                <a:solidFill>
                  <a:srgbClr val="000000"/>
                </a:solidFill>
                <a:latin typeface="Tahoma" panose="020B0604030504040204" pitchFamily="34" charset="0"/>
              </a:rPr>
              <a:t>Host A</a:t>
            </a:r>
          </a:p>
        </p:txBody>
      </p:sp>
      <p:sp>
        <p:nvSpPr>
          <p:cNvPr id="13" name="Rectangle 18"/>
          <p:cNvSpPr>
            <a:spLocks noChangeArrowheads="1"/>
          </p:cNvSpPr>
          <p:nvPr/>
        </p:nvSpPr>
        <p:spPr bwMode="auto">
          <a:xfrm>
            <a:off x="4106863" y="3941266"/>
            <a:ext cx="814387" cy="3794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defRPr/>
            </a:pPr>
            <a:endParaRPr lang="en-US" altLang="en-US" sz="1600" kern="0" smtClean="0">
              <a:solidFill>
                <a:srgbClr val="000000"/>
              </a:solidFill>
              <a:latin typeface="Tahoma" panose="020B0604030504040204" pitchFamily="34" charset="0"/>
            </a:endParaRPr>
          </a:p>
        </p:txBody>
      </p:sp>
      <p:sp>
        <p:nvSpPr>
          <p:cNvPr id="14" name="Text Box 19"/>
          <p:cNvSpPr txBox="1">
            <a:spLocks noChangeArrowheads="1"/>
          </p:cNvSpPr>
          <p:nvPr/>
        </p:nvSpPr>
        <p:spPr bwMode="auto">
          <a:xfrm>
            <a:off x="3398838" y="3993654"/>
            <a:ext cx="2422525" cy="304800"/>
          </a:xfrm>
          <a:prstGeom prst="rect">
            <a:avLst/>
          </a:prstGeom>
          <a:solidFill>
            <a:sysClr val="window" lastClr="FFFFFF"/>
          </a:solidFill>
          <a:ln>
            <a:noFill/>
          </a:ln>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err="1" smtClean="0">
                <a:ln>
                  <a:noFill/>
                </a:ln>
                <a:solidFill>
                  <a:srgbClr val="000000"/>
                </a:solidFill>
                <a:effectLst/>
                <a:uLnTx/>
                <a:uFillTx/>
                <a:latin typeface="Tahoma" panose="020B0604030504040204" pitchFamily="34" charset="0"/>
                <a:ea typeface="ＭＳ Ｐゴシック" panose="020B0600070205080204" pitchFamily="34" charset="-128"/>
              </a:rPr>
              <a:t>Seq</a:t>
            </a:r>
            <a:r>
              <a:rPr kumimoji="0" lang="en-US" altLang="en-US" sz="1400" b="0" i="0" u="none" strike="noStrike" kern="0" cap="none" spc="0" normalizeH="0" baseline="0" noProof="0" dirty="0" smtClean="0">
                <a:ln>
                  <a:noFill/>
                </a:ln>
                <a:solidFill>
                  <a:srgbClr val="000000"/>
                </a:solidFill>
                <a:effectLst/>
                <a:uLnTx/>
                <a:uFillTx/>
                <a:latin typeface="Tahoma" panose="020B0604030504040204" pitchFamily="34" charset="0"/>
                <a:ea typeface="ＭＳ Ｐゴシック" panose="020B0600070205080204" pitchFamily="34" charset="-128"/>
              </a:rPr>
              <a:t>=42, ACK=79, data = </a:t>
            </a:r>
            <a:r>
              <a:rPr kumimoji="0" lang="ja-JP" altLang="en-US" sz="1400" b="0" i="0" u="none" strike="noStrike" kern="0" cap="none" spc="0" normalizeH="0" baseline="0" noProof="0" dirty="0" smtClean="0">
                <a:ln>
                  <a:noFill/>
                </a:ln>
                <a:solidFill>
                  <a:srgbClr val="000000"/>
                </a:solidFill>
                <a:effectLst/>
                <a:uLnTx/>
                <a:uFillTx/>
                <a:latin typeface="Tahoma" panose="020B0604030504040204" pitchFamily="34" charset="0"/>
                <a:ea typeface="ＭＳ Ｐゴシック" panose="020B0600070205080204" pitchFamily="34" charset="-128"/>
              </a:rPr>
              <a:t>‘</a:t>
            </a:r>
            <a:r>
              <a:rPr kumimoji="0" lang="en-US" altLang="ja-JP" sz="1400" b="0" i="0" u="none" strike="noStrike" kern="0" cap="none" spc="0" normalizeH="0" baseline="0" noProof="0" dirty="0" smtClean="0">
                <a:ln>
                  <a:noFill/>
                </a:ln>
                <a:solidFill>
                  <a:srgbClr val="000000"/>
                </a:solidFill>
                <a:effectLst/>
                <a:uLnTx/>
                <a:uFillTx/>
                <a:latin typeface="Tahoma" panose="020B0604030504040204" pitchFamily="34" charset="0"/>
                <a:ea typeface="ＭＳ Ｐゴシック" panose="020B0600070205080204" pitchFamily="34" charset="-128"/>
              </a:rPr>
              <a:t>C</a:t>
            </a:r>
            <a:r>
              <a:rPr kumimoji="0" lang="ja-JP" altLang="en-US" sz="1400" b="0" i="0" u="none" strike="noStrike" kern="0" cap="none" spc="0" normalizeH="0" baseline="0" noProof="0" dirty="0" smtClean="0">
                <a:ln>
                  <a:noFill/>
                </a:ln>
                <a:solidFill>
                  <a:srgbClr val="000000"/>
                </a:solidFill>
                <a:effectLst/>
                <a:uLnTx/>
                <a:uFillTx/>
                <a:latin typeface="Tahoma" panose="020B0604030504040204" pitchFamily="34" charset="0"/>
                <a:ea typeface="ＭＳ Ｐゴシック" panose="020B0600070205080204" pitchFamily="34" charset="-128"/>
              </a:rPr>
              <a:t>’</a:t>
            </a:r>
            <a:endParaRPr kumimoji="0" lang="en-US" altLang="en-US" sz="1400" b="0" i="0" u="none" strike="noStrike" kern="0" cap="none" spc="0" normalizeH="0" baseline="0" noProof="0" dirty="0" smtClean="0">
              <a:ln>
                <a:noFill/>
              </a:ln>
              <a:solidFill>
                <a:srgbClr val="000000"/>
              </a:solidFill>
              <a:effectLst/>
              <a:uLnTx/>
              <a:uFillTx/>
              <a:latin typeface="Tahoma" panose="020B0604030504040204" pitchFamily="34" charset="0"/>
              <a:ea typeface="ＭＳ Ｐゴシック" panose="020B0600070205080204" pitchFamily="34" charset="-128"/>
            </a:endParaRPr>
          </a:p>
        </p:txBody>
      </p:sp>
      <p:sp>
        <p:nvSpPr>
          <p:cNvPr id="15" name="Rectangle 20"/>
          <p:cNvSpPr>
            <a:spLocks noChangeArrowheads="1"/>
          </p:cNvSpPr>
          <p:nvPr/>
        </p:nvSpPr>
        <p:spPr bwMode="auto">
          <a:xfrm>
            <a:off x="4141788" y="4900116"/>
            <a:ext cx="823912" cy="246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defRPr/>
            </a:pPr>
            <a:endParaRPr lang="en-US" altLang="en-US" sz="1600" kern="0" smtClean="0">
              <a:solidFill>
                <a:srgbClr val="000000"/>
              </a:solidFill>
              <a:latin typeface="Tahoma" panose="020B0604030504040204" pitchFamily="34" charset="0"/>
            </a:endParaRPr>
          </a:p>
        </p:txBody>
      </p:sp>
      <p:sp>
        <p:nvSpPr>
          <p:cNvPr id="16" name="Text Box 21"/>
          <p:cNvSpPr txBox="1">
            <a:spLocks noChangeArrowheads="1"/>
          </p:cNvSpPr>
          <p:nvPr/>
        </p:nvSpPr>
        <p:spPr bwMode="auto">
          <a:xfrm>
            <a:off x="3402013" y="4889004"/>
            <a:ext cx="2417762" cy="304800"/>
          </a:xfrm>
          <a:prstGeom prst="rect">
            <a:avLst/>
          </a:prstGeom>
          <a:solidFill>
            <a:sysClr val="window" lastClr="FFFFFF"/>
          </a:solidFill>
          <a:ln>
            <a:noFill/>
          </a:ln>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Seq=79, ACK=43, data = </a:t>
            </a:r>
            <a:r>
              <a:rPr kumimoji="0" lang="ja-JP" altLang="en-US" sz="14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a:t>
            </a:r>
            <a:r>
              <a:rPr kumimoji="0" lang="en-US" altLang="ja-JP" sz="14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C</a:t>
            </a:r>
            <a:r>
              <a:rPr kumimoji="0" lang="ja-JP" altLang="en-US" sz="14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a:t>
            </a:r>
            <a:endParaRPr kumimoji="0" lang="en-US" altLang="en-US" sz="1000" b="0" i="0" u="none" strike="noStrike" kern="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7" name="Rectangle 22"/>
          <p:cNvSpPr>
            <a:spLocks noChangeArrowheads="1"/>
          </p:cNvSpPr>
          <p:nvPr/>
        </p:nvSpPr>
        <p:spPr bwMode="auto">
          <a:xfrm>
            <a:off x="4208463" y="5747841"/>
            <a:ext cx="958850" cy="3571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0" fontAlgn="base" hangingPunct="0">
              <a:lnSpc>
                <a:spcPct val="100000"/>
              </a:lnSpc>
              <a:spcBef>
                <a:spcPct val="0"/>
              </a:spcBef>
              <a:spcAft>
                <a:spcPct val="0"/>
              </a:spcAft>
              <a:buClrTx/>
              <a:buSzTx/>
              <a:buFontTx/>
              <a:buNone/>
              <a:defRPr/>
            </a:pPr>
            <a:endParaRPr lang="en-US" altLang="en-US" sz="1600" kern="0" smtClean="0">
              <a:solidFill>
                <a:srgbClr val="000000"/>
              </a:solidFill>
              <a:latin typeface="Tahoma" panose="020B0604030504040204" pitchFamily="34" charset="0"/>
            </a:endParaRPr>
          </a:p>
        </p:txBody>
      </p:sp>
      <p:sp>
        <p:nvSpPr>
          <p:cNvPr id="18" name="Text Box 23"/>
          <p:cNvSpPr txBox="1">
            <a:spLocks noChangeArrowheads="1"/>
          </p:cNvSpPr>
          <p:nvPr/>
        </p:nvSpPr>
        <p:spPr bwMode="auto">
          <a:xfrm>
            <a:off x="3887788" y="5762129"/>
            <a:ext cx="1565275" cy="304800"/>
          </a:xfrm>
          <a:prstGeom prst="rect">
            <a:avLst/>
          </a:prstGeom>
          <a:solidFill>
            <a:sysClr val="window" lastClr="FFFFFF"/>
          </a:solidFill>
          <a:ln>
            <a:noFill/>
          </a:ln>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32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800">
                <a:solidFill>
                  <a:schemeClr val="tx1"/>
                </a:solidFill>
                <a:latin typeface="Gill Sans MT" charset="0"/>
                <a:ea typeface="ＭＳ Ｐゴシック" panose="020B0600070205080204" pitchFamily="34" charset="-128"/>
              </a:defRPr>
            </a:lvl2pPr>
            <a:lvl3pPr marL="1143000" indent="-228600">
              <a:spcBef>
                <a:spcPct val="20000"/>
              </a:spcBef>
              <a:buChar char="•"/>
              <a:defRPr sz="2400">
                <a:solidFill>
                  <a:schemeClr val="tx1"/>
                </a:solidFill>
                <a:latin typeface="Gill Sans MT"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rPr>
              <a:t>Seq=43, ACK=80</a:t>
            </a:r>
            <a:endParaRPr kumimoji="0" lang="en-US" altLang="en-US" sz="1000" b="0" i="0" u="none" strike="noStrike" kern="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endParaRPr>
          </a:p>
        </p:txBody>
      </p:sp>
      <p:sp>
        <p:nvSpPr>
          <p:cNvPr id="19" name="Line 24"/>
          <p:cNvSpPr>
            <a:spLocks noChangeShapeType="1"/>
          </p:cNvSpPr>
          <p:nvPr/>
        </p:nvSpPr>
        <p:spPr bwMode="auto">
          <a:xfrm>
            <a:off x="3271838" y="3607891"/>
            <a:ext cx="0" cy="2587625"/>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sp>
        <p:nvSpPr>
          <p:cNvPr id="20" name="Line 25"/>
          <p:cNvSpPr>
            <a:spLocks noChangeShapeType="1"/>
          </p:cNvSpPr>
          <p:nvPr/>
        </p:nvSpPr>
        <p:spPr bwMode="auto">
          <a:xfrm>
            <a:off x="5934075" y="3660279"/>
            <a:ext cx="0" cy="2587625"/>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grpSp>
        <p:nvGrpSpPr>
          <p:cNvPr id="21" name="Group 27"/>
          <p:cNvGrpSpPr>
            <a:grpSpLocks/>
          </p:cNvGrpSpPr>
          <p:nvPr/>
        </p:nvGrpSpPr>
        <p:grpSpPr bwMode="auto">
          <a:xfrm>
            <a:off x="2763838" y="2787154"/>
            <a:ext cx="755650" cy="782637"/>
            <a:chOff x="-44" y="1473"/>
            <a:chExt cx="981" cy="1105"/>
          </a:xfrm>
        </p:grpSpPr>
        <p:pic>
          <p:nvPicPr>
            <p:cNvPr id="22" name="Picture 2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2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grpSp>
      <p:grpSp>
        <p:nvGrpSpPr>
          <p:cNvPr id="24" name="Group 30"/>
          <p:cNvGrpSpPr>
            <a:grpSpLocks/>
          </p:cNvGrpSpPr>
          <p:nvPr/>
        </p:nvGrpSpPr>
        <p:grpSpPr bwMode="auto">
          <a:xfrm flipH="1">
            <a:off x="5626100" y="2826841"/>
            <a:ext cx="788988" cy="862013"/>
            <a:chOff x="-44" y="1473"/>
            <a:chExt cx="981" cy="1105"/>
          </a:xfrm>
        </p:grpSpPr>
        <p:pic>
          <p:nvPicPr>
            <p:cNvPr id="25" name="Picture 3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3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eaLnBrk="0" fontAlgn="base" hangingPunct="0">
                <a:spcBef>
                  <a:spcPct val="0"/>
                </a:spcBef>
                <a:spcAft>
                  <a:spcPct val="0"/>
                </a:spcAft>
                <a:defRPr/>
              </a:pPr>
              <a:endParaRPr lang="en-GB" sz="1600" kern="0" smtClean="0">
                <a:solidFill>
                  <a:srgbClr val="000000"/>
                </a:solidFill>
                <a:latin typeface="Tahoma" panose="020B0604030504040204" pitchFamily="34" charset="0"/>
                <a:ea typeface="ＭＳ Ｐゴシック" panose="020B0600070205080204" pitchFamily="34" charset="-128"/>
              </a:endParaRPr>
            </a:p>
          </p:txBody>
        </p:sp>
      </p:grpSp>
    </p:spTree>
    <p:extLst>
      <p:ext uri="{BB962C8B-B14F-4D97-AF65-F5344CB8AC3E}">
        <p14:creationId xmlns:p14="http://schemas.microsoft.com/office/powerpoint/2010/main" val="1497381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Transport </a:t>
            </a:r>
            <a:r>
              <a:rPr lang="en-GB" dirty="0"/>
              <a:t>Layer </a:t>
            </a:r>
            <a:r>
              <a:rPr lang="en-GB" dirty="0" smtClean="0"/>
              <a:t>Q2</a:t>
            </a:r>
            <a:endParaRPr lang="en-GB" dirty="0"/>
          </a:p>
        </p:txBody>
      </p:sp>
      <p:pic>
        <p:nvPicPr>
          <p:cNvPr id="7" name="Picture 6"/>
          <p:cNvPicPr>
            <a:picLocks noChangeAspect="1"/>
          </p:cNvPicPr>
          <p:nvPr/>
        </p:nvPicPr>
        <p:blipFill>
          <a:blip r:embed="rId3"/>
          <a:stretch>
            <a:fillRect/>
          </a:stretch>
        </p:blipFill>
        <p:spPr>
          <a:xfrm>
            <a:off x="1907704" y="1913866"/>
            <a:ext cx="5328592" cy="4755494"/>
          </a:xfrm>
          <a:prstGeom prst="rect">
            <a:avLst/>
          </a:prstGeom>
        </p:spPr>
      </p:pic>
      <p:sp>
        <p:nvSpPr>
          <p:cNvPr id="4" name="Rectangle 3"/>
          <p:cNvSpPr/>
          <p:nvPr/>
        </p:nvSpPr>
        <p:spPr>
          <a:xfrm>
            <a:off x="728662" y="1400176"/>
            <a:ext cx="7299721" cy="461665"/>
          </a:xfrm>
          <a:prstGeom prst="rect">
            <a:avLst/>
          </a:prstGeom>
        </p:spPr>
        <p:txBody>
          <a:bodyPr wrap="square">
            <a:spAutoFit/>
          </a:bodyPr>
          <a:lstStyle/>
          <a:p>
            <a:r>
              <a:rPr lang="en-GB" sz="2400" b="1" dirty="0" smtClean="0"/>
              <a:t>Sequence and Acknowledgment example</a:t>
            </a:r>
            <a:endParaRPr lang="en-GB" sz="2400" b="1" dirty="0"/>
          </a:p>
        </p:txBody>
      </p:sp>
    </p:spTree>
    <p:extLst>
      <p:ext uri="{BB962C8B-B14F-4D97-AF65-F5344CB8AC3E}">
        <p14:creationId xmlns:p14="http://schemas.microsoft.com/office/powerpoint/2010/main" val="16391406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Network Layer Q1</a:t>
            </a:r>
            <a:endParaRPr lang="en-GB" dirty="0"/>
          </a:p>
        </p:txBody>
      </p:sp>
      <p:sp>
        <p:nvSpPr>
          <p:cNvPr id="3" name="Content Placeholder 2"/>
          <p:cNvSpPr>
            <a:spLocks noGrp="1"/>
          </p:cNvSpPr>
          <p:nvPr>
            <p:ph idx="1"/>
          </p:nvPr>
        </p:nvSpPr>
        <p:spPr>
          <a:xfrm>
            <a:off x="457200" y="1600200"/>
            <a:ext cx="8229600" cy="5257800"/>
          </a:xfrm>
        </p:spPr>
        <p:txBody>
          <a:bodyPr>
            <a:noAutofit/>
          </a:bodyPr>
          <a:lstStyle/>
          <a:p>
            <a:pPr marL="0" lvl="0" indent="0">
              <a:buNone/>
            </a:pPr>
            <a:r>
              <a:rPr lang="en-GB" sz="2400" dirty="0" smtClean="0"/>
              <a:t>“Define </a:t>
            </a:r>
            <a:r>
              <a:rPr lang="en-GB" sz="2400" dirty="0"/>
              <a:t>what is meant by the terms datagram and </a:t>
            </a:r>
            <a:r>
              <a:rPr lang="en-GB" sz="2400" dirty="0" smtClean="0"/>
              <a:t>fragment. Discuss </a:t>
            </a:r>
            <a:r>
              <a:rPr lang="en-GB" sz="2400" dirty="0"/>
              <a:t>how IP Datagram Fragmentation </a:t>
            </a:r>
            <a:r>
              <a:rPr lang="en-GB" sz="2400" dirty="0" smtClean="0"/>
              <a:t>works using a worked example </a:t>
            </a:r>
            <a:r>
              <a:rPr lang="en-GB" sz="2400" dirty="0"/>
              <a:t>(assume IPv4).” </a:t>
            </a:r>
          </a:p>
          <a:p>
            <a:pPr marL="0" indent="0">
              <a:buNone/>
            </a:pPr>
            <a:endParaRPr lang="en-GB" sz="2400" dirty="0" smtClean="0"/>
          </a:p>
          <a:p>
            <a:pPr marL="0" indent="0">
              <a:buNone/>
            </a:pPr>
            <a:r>
              <a:rPr lang="en-GB" sz="2400" i="1" dirty="0" smtClean="0"/>
              <a:t>Refer to Computer Networking book…</a:t>
            </a:r>
          </a:p>
          <a:p>
            <a:pPr marL="0" lvl="1" indent="0">
              <a:buNone/>
            </a:pPr>
            <a:r>
              <a:rPr lang="en-GB" sz="2000" i="1" dirty="0" smtClean="0"/>
              <a:t>4.3.1 </a:t>
            </a:r>
            <a:r>
              <a:rPr lang="en-GB" sz="2000" i="1" dirty="0"/>
              <a:t>(IPv4 Datagram </a:t>
            </a:r>
            <a:r>
              <a:rPr lang="en-GB" sz="2000" i="1" dirty="0" smtClean="0"/>
              <a:t>Format) </a:t>
            </a:r>
            <a:r>
              <a:rPr lang="en-GB" sz="2000" i="1" dirty="0"/>
              <a:t>[p. </a:t>
            </a:r>
            <a:r>
              <a:rPr lang="en-GB" sz="2000" i="1" dirty="0" smtClean="0"/>
              <a:t>358]</a:t>
            </a:r>
            <a:endParaRPr lang="en-GB" sz="2000" i="1" dirty="0"/>
          </a:p>
          <a:p>
            <a:pPr marL="0" lvl="1" indent="0">
              <a:buNone/>
            </a:pPr>
            <a:r>
              <a:rPr lang="en-GB" sz="2000" i="1" dirty="0" smtClean="0"/>
              <a:t>4.3.2 (IPv4 Datagram Fragmentation) [p. 360]</a:t>
            </a:r>
          </a:p>
          <a:p>
            <a:pPr marL="457200" lvl="1" indent="-457200">
              <a:buClr>
                <a:srgbClr val="C00000"/>
              </a:buClr>
              <a:buFont typeface="Arial" panose="020B0604020202020204" pitchFamily="34" charset="0"/>
              <a:buChar char="•"/>
            </a:pPr>
            <a:endParaRPr lang="en-GB" sz="2000" dirty="0" smtClean="0"/>
          </a:p>
          <a:p>
            <a:pPr marL="457200" lvl="1" indent="-457200">
              <a:buClr>
                <a:srgbClr val="C00000"/>
              </a:buClr>
              <a:buFont typeface="Arial" panose="020B0604020202020204" pitchFamily="34" charset="0"/>
              <a:buChar char="•"/>
            </a:pPr>
            <a:endParaRPr lang="en-GB" sz="2000" dirty="0" smtClean="0"/>
          </a:p>
          <a:p>
            <a:pPr marL="457200" lvl="1" indent="-457200">
              <a:buClr>
                <a:srgbClr val="C00000"/>
              </a:buClr>
              <a:buFont typeface="Arial" panose="020B0604020202020204" pitchFamily="34" charset="0"/>
              <a:buChar char="•"/>
            </a:pPr>
            <a:endParaRPr lang="en-GB" sz="2000" dirty="0"/>
          </a:p>
          <a:p>
            <a:pPr marL="457200" lvl="1" indent="-457200">
              <a:buClr>
                <a:srgbClr val="C00000"/>
              </a:buClr>
              <a:buFont typeface="Arial" panose="020B0604020202020204" pitchFamily="34" charset="0"/>
              <a:buChar char="•"/>
            </a:pPr>
            <a:r>
              <a:rPr lang="en-GB" sz="2000" dirty="0" smtClean="0"/>
              <a:t>discussed </a:t>
            </a:r>
            <a:r>
              <a:rPr lang="en-GB" sz="2000" dirty="0"/>
              <a:t>in </a:t>
            </a:r>
            <a:r>
              <a:rPr lang="en-GB" sz="2000" dirty="0" smtClean="0"/>
              <a:t>“Network layer II”</a:t>
            </a:r>
            <a:endParaRPr lang="en-GB" sz="2000" i="1" dirty="0" smtClean="0"/>
          </a:p>
          <a:p>
            <a:pPr marL="0" lvl="1" indent="0">
              <a:buNone/>
            </a:pPr>
            <a:endParaRPr lang="en-GB" sz="2000" i="1" dirty="0" smtClean="0"/>
          </a:p>
          <a:p>
            <a:pPr marL="0" lvl="1" indent="0">
              <a:buNone/>
            </a:pPr>
            <a:endParaRPr lang="en-GB" sz="1800" dirty="0" smtClean="0"/>
          </a:p>
          <a:p>
            <a:pPr marL="0" lvl="1" indent="0">
              <a:buNone/>
            </a:pPr>
            <a:endParaRPr lang="en-GB" sz="2000" dirty="0" smtClean="0"/>
          </a:p>
          <a:p>
            <a:endParaRPr lang="en-GB" sz="2400" dirty="0"/>
          </a:p>
        </p:txBody>
      </p:sp>
      <p:pic>
        <p:nvPicPr>
          <p:cNvPr id="4" name="Picture 3"/>
          <p:cNvPicPr>
            <a:picLocks noChangeAspect="1"/>
          </p:cNvPicPr>
          <p:nvPr/>
        </p:nvPicPr>
        <p:blipFill>
          <a:blip r:embed="rId3"/>
          <a:stretch>
            <a:fillRect/>
          </a:stretch>
        </p:blipFill>
        <p:spPr>
          <a:xfrm>
            <a:off x="7236296" y="3249019"/>
            <a:ext cx="1582044" cy="1960161"/>
          </a:xfrm>
          <a:prstGeom prst="rect">
            <a:avLst/>
          </a:prstGeom>
        </p:spPr>
      </p:pic>
      <p:pic>
        <p:nvPicPr>
          <p:cNvPr id="9" name="Picture 8"/>
          <p:cNvPicPr>
            <a:picLocks noChangeAspect="1"/>
          </p:cNvPicPr>
          <p:nvPr/>
        </p:nvPicPr>
        <p:blipFill>
          <a:blip r:embed="rId4"/>
          <a:stretch>
            <a:fillRect/>
          </a:stretch>
        </p:blipFill>
        <p:spPr>
          <a:xfrm>
            <a:off x="5364088" y="5402917"/>
            <a:ext cx="3023878" cy="1079086"/>
          </a:xfrm>
          <a:prstGeom prst="rect">
            <a:avLst/>
          </a:prstGeom>
        </p:spPr>
      </p:pic>
    </p:spTree>
    <p:extLst>
      <p:ext uri="{BB962C8B-B14F-4D97-AF65-F5344CB8AC3E}">
        <p14:creationId xmlns:p14="http://schemas.microsoft.com/office/powerpoint/2010/main" val="36033571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What is expected</a:t>
            </a:r>
            <a:endParaRPr lang="en-GB" dirty="0"/>
          </a:p>
        </p:txBody>
      </p:sp>
      <p:sp>
        <p:nvSpPr>
          <p:cNvPr id="3" name="Content Placeholder 2"/>
          <p:cNvSpPr>
            <a:spLocks noGrp="1"/>
          </p:cNvSpPr>
          <p:nvPr>
            <p:ph idx="1"/>
          </p:nvPr>
        </p:nvSpPr>
        <p:spPr>
          <a:xfrm>
            <a:off x="457200" y="1600200"/>
            <a:ext cx="8363272" cy="4525963"/>
          </a:xfrm>
        </p:spPr>
        <p:txBody>
          <a:bodyPr>
            <a:normAutofit/>
          </a:bodyPr>
          <a:lstStyle/>
          <a:p>
            <a:pPr marL="0" indent="0">
              <a:buNone/>
            </a:pPr>
            <a:r>
              <a:rPr lang="en-GB" dirty="0" smtClean="0"/>
              <a:t>It is expected to draw upon your reading and </a:t>
            </a:r>
            <a:r>
              <a:rPr lang="en-GB" dirty="0"/>
              <a:t>experience </a:t>
            </a:r>
            <a:r>
              <a:rPr lang="en-GB" dirty="0" smtClean="0"/>
              <a:t>to answer the questions and give specific examples, with illustrations where appropriate.</a:t>
            </a:r>
            <a:endParaRPr lang="en-GB" dirty="0"/>
          </a:p>
        </p:txBody>
      </p:sp>
    </p:spTree>
    <p:extLst>
      <p:ext uri="{BB962C8B-B14F-4D97-AF65-F5344CB8AC3E}">
        <p14:creationId xmlns:p14="http://schemas.microsoft.com/office/powerpoint/2010/main" val="23947099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Network Layer Q1</a:t>
            </a:r>
          </a:p>
        </p:txBody>
      </p:sp>
      <p:sp>
        <p:nvSpPr>
          <p:cNvPr id="3" name="Content Placeholder 2"/>
          <p:cNvSpPr>
            <a:spLocks noGrp="1"/>
          </p:cNvSpPr>
          <p:nvPr>
            <p:ph idx="1"/>
          </p:nvPr>
        </p:nvSpPr>
        <p:spPr>
          <a:xfrm>
            <a:off x="457200" y="1600200"/>
            <a:ext cx="8229600" cy="5257800"/>
          </a:xfrm>
        </p:spPr>
        <p:txBody>
          <a:bodyPr>
            <a:noAutofit/>
          </a:bodyPr>
          <a:lstStyle/>
          <a:p>
            <a:pPr marL="0" indent="0">
              <a:buClr>
                <a:srgbClr val="C00000"/>
              </a:buClr>
              <a:buNone/>
            </a:pPr>
            <a:r>
              <a:rPr lang="en-GB" b="1" dirty="0" smtClean="0"/>
              <a:t>Think about…</a:t>
            </a:r>
          </a:p>
          <a:p>
            <a:pPr>
              <a:buClr>
                <a:srgbClr val="C00000"/>
              </a:buClr>
              <a:buFont typeface="Wingdings" panose="05000000000000000000" pitchFamily="2" charset="2"/>
              <a:buChar char="§"/>
            </a:pPr>
            <a:r>
              <a:rPr lang="en-GB" sz="2800" dirty="0" smtClean="0"/>
              <a:t>IP Datagram (IPv4)</a:t>
            </a:r>
          </a:p>
          <a:p>
            <a:pPr lvl="1">
              <a:buClr>
                <a:schemeClr val="tx1"/>
              </a:buClr>
              <a:buFont typeface="Arial" panose="020B0604020202020204" pitchFamily="34" charset="0"/>
              <a:buChar char="•"/>
            </a:pPr>
            <a:r>
              <a:rPr lang="en-GB" sz="2400" dirty="0" smtClean="0"/>
              <a:t>Format </a:t>
            </a:r>
          </a:p>
          <a:p>
            <a:pPr lvl="1">
              <a:buClr>
                <a:schemeClr val="tx1"/>
              </a:buClr>
              <a:buFont typeface="Arial" panose="020B0604020202020204" pitchFamily="34" charset="0"/>
              <a:buChar char="•"/>
            </a:pPr>
            <a:r>
              <a:rPr lang="en-GB" sz="2400" dirty="0" smtClean="0"/>
              <a:t>Fields related to datagram fragmentation</a:t>
            </a:r>
          </a:p>
          <a:p>
            <a:pPr>
              <a:buClr>
                <a:srgbClr val="C00000"/>
              </a:buClr>
              <a:buFont typeface="Wingdings" panose="05000000000000000000" pitchFamily="2" charset="2"/>
              <a:buChar char="§"/>
            </a:pPr>
            <a:r>
              <a:rPr lang="en-GB" sz="2800" dirty="0" smtClean="0"/>
              <a:t>Datagram Fragmentation / Reassembly</a:t>
            </a:r>
          </a:p>
          <a:p>
            <a:pPr lvl="1">
              <a:buClr>
                <a:srgbClr val="002060"/>
              </a:buClr>
              <a:buFont typeface="Arial" panose="020B0604020202020204" pitchFamily="34" charset="0"/>
              <a:buChar char="•"/>
            </a:pPr>
            <a:r>
              <a:rPr lang="en-GB" sz="2400" dirty="0" smtClean="0"/>
              <a:t>Why? </a:t>
            </a:r>
          </a:p>
          <a:p>
            <a:pPr lvl="1">
              <a:buClr>
                <a:srgbClr val="002060"/>
              </a:buClr>
              <a:buFont typeface="Arial" panose="020B0604020202020204" pitchFamily="34" charset="0"/>
              <a:buChar char="•"/>
            </a:pPr>
            <a:r>
              <a:rPr lang="en-GB" sz="2400" dirty="0" smtClean="0"/>
              <a:t>Where?</a:t>
            </a:r>
          </a:p>
          <a:p>
            <a:pPr lvl="1">
              <a:buClr>
                <a:srgbClr val="002060"/>
              </a:buClr>
              <a:buFont typeface="Arial" panose="020B0604020202020204" pitchFamily="34" charset="0"/>
              <a:buChar char="•"/>
            </a:pPr>
            <a:r>
              <a:rPr lang="en-GB" sz="2400" dirty="0" smtClean="0"/>
              <a:t>How?</a:t>
            </a:r>
          </a:p>
          <a:p>
            <a:pPr>
              <a:buClr>
                <a:srgbClr val="C00000"/>
              </a:buClr>
              <a:buFont typeface="Wingdings" panose="05000000000000000000" pitchFamily="2" charset="2"/>
              <a:buChar char="§"/>
            </a:pPr>
            <a:r>
              <a:rPr lang="en-GB" sz="2800" dirty="0" smtClean="0"/>
              <a:t>Give example</a:t>
            </a:r>
          </a:p>
          <a:p>
            <a:pPr lvl="1">
              <a:buClr>
                <a:srgbClr val="002060"/>
              </a:buClr>
              <a:buFont typeface="Arial" panose="020B0604020202020204" pitchFamily="34" charset="0"/>
              <a:buChar char="•"/>
            </a:pPr>
            <a:r>
              <a:rPr lang="en-GB" sz="2400" dirty="0" smtClean="0"/>
              <a:t>Use diagram</a:t>
            </a:r>
            <a:endParaRPr lang="en-GB" sz="2400" dirty="0"/>
          </a:p>
        </p:txBody>
      </p:sp>
    </p:spTree>
    <p:extLst>
      <p:ext uri="{BB962C8B-B14F-4D97-AF65-F5344CB8AC3E}">
        <p14:creationId xmlns:p14="http://schemas.microsoft.com/office/powerpoint/2010/main" val="16026668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Transport </a:t>
            </a:r>
            <a:r>
              <a:rPr lang="en-GB" dirty="0"/>
              <a:t>Layer </a:t>
            </a:r>
            <a:r>
              <a:rPr lang="en-GB" dirty="0" smtClean="0"/>
              <a:t>Q2</a:t>
            </a:r>
            <a:endParaRPr lang="en-GB" dirty="0"/>
          </a:p>
        </p:txBody>
      </p:sp>
      <p:sp>
        <p:nvSpPr>
          <p:cNvPr id="3" name="Rectangle 2"/>
          <p:cNvSpPr/>
          <p:nvPr/>
        </p:nvSpPr>
        <p:spPr>
          <a:xfrm>
            <a:off x="728662" y="807095"/>
            <a:ext cx="7299721" cy="461665"/>
          </a:xfrm>
          <a:prstGeom prst="rect">
            <a:avLst/>
          </a:prstGeom>
        </p:spPr>
        <p:txBody>
          <a:bodyPr wrap="square">
            <a:spAutoFit/>
          </a:bodyPr>
          <a:lstStyle/>
          <a:p>
            <a:r>
              <a:rPr lang="en-GB" sz="2400" b="1" dirty="0" smtClean="0"/>
              <a:t>IP Datagram format</a:t>
            </a:r>
            <a:endParaRPr lang="en-GB" sz="2400" b="1" dirty="0"/>
          </a:p>
        </p:txBody>
      </p:sp>
      <p:grpSp>
        <p:nvGrpSpPr>
          <p:cNvPr id="56" name="Group 55"/>
          <p:cNvGrpSpPr>
            <a:grpSpLocks/>
          </p:cNvGrpSpPr>
          <p:nvPr/>
        </p:nvGrpSpPr>
        <p:grpSpPr bwMode="auto">
          <a:xfrm>
            <a:off x="3062288" y="1460230"/>
            <a:ext cx="4127500" cy="5326062"/>
            <a:chOff x="1929" y="607"/>
            <a:chExt cx="2600" cy="3355"/>
          </a:xfrm>
        </p:grpSpPr>
        <p:sp>
          <p:nvSpPr>
            <p:cNvPr id="57" name="Rectangle 4"/>
            <p:cNvSpPr>
              <a:spLocks noChangeArrowheads="1"/>
            </p:cNvSpPr>
            <p:nvPr/>
          </p:nvSpPr>
          <p:spPr bwMode="auto">
            <a:xfrm>
              <a:off x="2040" y="868"/>
              <a:ext cx="2489" cy="30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58" name="Rectangle 5"/>
            <p:cNvSpPr>
              <a:spLocks noChangeArrowheads="1"/>
            </p:cNvSpPr>
            <p:nvPr/>
          </p:nvSpPr>
          <p:spPr bwMode="auto">
            <a:xfrm>
              <a:off x="1980" y="935"/>
              <a:ext cx="2489" cy="3027"/>
            </a:xfrm>
            <a:prstGeom prst="rect">
              <a:avLst/>
            </a:prstGeom>
            <a:solidFill>
              <a:sysClr val="window" lastClr="FFFFFF"/>
            </a:solidFill>
            <a:ln w="19050">
              <a:solidFill>
                <a:sysClr val="windowText" lastClr="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59" name="Text Box 6"/>
            <p:cNvSpPr txBox="1">
              <a:spLocks noChangeArrowheads="1"/>
            </p:cNvSpPr>
            <p:nvPr/>
          </p:nvSpPr>
          <p:spPr bwMode="auto">
            <a:xfrm>
              <a:off x="1954" y="973"/>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ver</a:t>
              </a:r>
              <a:endParaRPr kumimoji="0" lang="en-US" altLang="en-US" sz="24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112" name="Text Box 7"/>
            <p:cNvSpPr txBox="1">
              <a:spLocks noChangeArrowheads="1"/>
            </p:cNvSpPr>
            <p:nvPr/>
          </p:nvSpPr>
          <p:spPr bwMode="auto">
            <a:xfrm>
              <a:off x="3529" y="1012"/>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length</a:t>
              </a:r>
            </a:p>
          </p:txBody>
        </p:sp>
        <p:sp>
          <p:nvSpPr>
            <p:cNvPr id="113" name="Line 8"/>
            <p:cNvSpPr>
              <a:spLocks noChangeShapeType="1"/>
            </p:cNvSpPr>
            <p:nvPr/>
          </p:nvSpPr>
          <p:spPr bwMode="auto">
            <a:xfrm>
              <a:off x="1988" y="1261"/>
              <a:ext cx="2486" cy="3"/>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14" name="Line 9"/>
            <p:cNvSpPr>
              <a:spLocks noChangeShapeType="1"/>
            </p:cNvSpPr>
            <p:nvPr/>
          </p:nvSpPr>
          <p:spPr bwMode="auto">
            <a:xfrm flipH="1" flipV="1">
              <a:off x="3210" y="941"/>
              <a:ext cx="0" cy="319"/>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15" name="Text Box 10"/>
            <p:cNvSpPr txBox="1">
              <a:spLocks noChangeArrowheads="1"/>
            </p:cNvSpPr>
            <p:nvPr/>
          </p:nvSpPr>
          <p:spPr bwMode="auto">
            <a:xfrm>
              <a:off x="2922" y="607"/>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32 bits</a:t>
              </a:r>
              <a:endParaRPr kumimoji="0" lang="en-US" altLang="en-US" sz="24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116" name="Line 11"/>
            <p:cNvSpPr>
              <a:spLocks noChangeShapeType="1"/>
            </p:cNvSpPr>
            <p:nvPr/>
          </p:nvSpPr>
          <p:spPr bwMode="auto">
            <a:xfrm>
              <a:off x="3552" y="762"/>
              <a:ext cx="899" cy="3"/>
            </a:xfrm>
            <a:prstGeom prst="line">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17" name="Line 12"/>
            <p:cNvSpPr>
              <a:spLocks noChangeShapeType="1"/>
            </p:cNvSpPr>
            <p:nvPr/>
          </p:nvSpPr>
          <p:spPr bwMode="auto">
            <a:xfrm rot="10800000">
              <a:off x="1972" y="769"/>
              <a:ext cx="845" cy="0"/>
            </a:xfrm>
            <a:prstGeom prst="line">
              <a:avLst/>
            </a:prstGeom>
            <a:noFill/>
            <a:ln w="1905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18" name="Text Box 13"/>
            <p:cNvSpPr txBox="1">
              <a:spLocks noChangeArrowheads="1"/>
            </p:cNvSpPr>
            <p:nvPr/>
          </p:nvSpPr>
          <p:spPr bwMode="auto">
            <a:xfrm>
              <a:off x="2606" y="2792"/>
              <a:ext cx="1351"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20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data </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20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(variable length,</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20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typically a TCP </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20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or UDP segment)</a:t>
              </a:r>
              <a:endParaRPr kumimoji="0" lang="en-US" altLang="en-US" sz="24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119" name="Text Box 14"/>
            <p:cNvSpPr txBox="1">
              <a:spLocks noChangeArrowheads="1"/>
            </p:cNvSpPr>
            <p:nvPr/>
          </p:nvSpPr>
          <p:spPr bwMode="auto">
            <a:xfrm>
              <a:off x="1929" y="1320"/>
              <a:ext cx="1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16-bit identifier</a:t>
              </a:r>
              <a:endParaRPr kumimoji="0" lang="en-US" altLang="en-US" sz="20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120" name="Line 15"/>
            <p:cNvSpPr>
              <a:spLocks noChangeShapeType="1"/>
            </p:cNvSpPr>
            <p:nvPr/>
          </p:nvSpPr>
          <p:spPr bwMode="auto">
            <a:xfrm flipV="1">
              <a:off x="1984" y="2205"/>
              <a:ext cx="2489" cy="0"/>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21" name="Line 16"/>
            <p:cNvSpPr>
              <a:spLocks noChangeShapeType="1"/>
            </p:cNvSpPr>
            <p:nvPr/>
          </p:nvSpPr>
          <p:spPr bwMode="auto">
            <a:xfrm flipV="1">
              <a:off x="1984" y="2505"/>
              <a:ext cx="2489" cy="0"/>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22" name="Text Box 17"/>
            <p:cNvSpPr txBox="1">
              <a:spLocks noChangeArrowheads="1"/>
            </p:cNvSpPr>
            <p:nvPr/>
          </p:nvSpPr>
          <p:spPr bwMode="auto">
            <a:xfrm>
              <a:off x="3464" y="1549"/>
              <a:ext cx="8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header</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 checksum</a:t>
              </a:r>
            </a:p>
          </p:txBody>
        </p:sp>
        <p:sp>
          <p:nvSpPr>
            <p:cNvPr id="123" name="Text Box 18"/>
            <p:cNvSpPr txBox="1">
              <a:spLocks noChangeArrowheads="1"/>
            </p:cNvSpPr>
            <p:nvPr/>
          </p:nvSpPr>
          <p:spPr bwMode="auto">
            <a:xfrm>
              <a:off x="2008" y="1531"/>
              <a:ext cx="5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time to</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live</a:t>
              </a:r>
            </a:p>
          </p:txBody>
        </p:sp>
        <p:sp>
          <p:nvSpPr>
            <p:cNvPr id="124" name="Text Box 19"/>
            <p:cNvSpPr txBox="1">
              <a:spLocks noChangeArrowheads="1"/>
            </p:cNvSpPr>
            <p:nvPr/>
          </p:nvSpPr>
          <p:spPr bwMode="auto">
            <a:xfrm>
              <a:off x="2369" y="1959"/>
              <a:ext cx="16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32 bit source IP address</a:t>
              </a:r>
              <a:endParaRPr kumimoji="0" lang="en-US" altLang="en-US" sz="24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125" name="Text Box 31"/>
            <p:cNvSpPr txBox="1">
              <a:spLocks noChangeArrowheads="1"/>
            </p:cNvSpPr>
            <p:nvPr/>
          </p:nvSpPr>
          <p:spPr bwMode="auto">
            <a:xfrm>
              <a:off x="2222" y="907"/>
              <a:ext cx="4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head.</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len</a:t>
              </a:r>
              <a:endParaRPr kumimoji="0" lang="en-US" altLang="en-US" sz="24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126" name="Text Box 32"/>
            <p:cNvSpPr txBox="1">
              <a:spLocks noChangeArrowheads="1"/>
            </p:cNvSpPr>
            <p:nvPr/>
          </p:nvSpPr>
          <p:spPr bwMode="auto">
            <a:xfrm>
              <a:off x="2646" y="901"/>
              <a:ext cx="5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type of</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service</a:t>
              </a:r>
              <a:endParaRPr kumimoji="0" lang="en-US" altLang="en-US" sz="24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127" name="Line 33"/>
            <p:cNvSpPr>
              <a:spLocks noChangeShapeType="1"/>
            </p:cNvSpPr>
            <p:nvPr/>
          </p:nvSpPr>
          <p:spPr bwMode="auto">
            <a:xfrm flipH="1" flipV="1">
              <a:off x="2646" y="938"/>
              <a:ext cx="0" cy="319"/>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28" name="Line 34"/>
            <p:cNvSpPr>
              <a:spLocks noChangeShapeType="1"/>
            </p:cNvSpPr>
            <p:nvPr/>
          </p:nvSpPr>
          <p:spPr bwMode="auto">
            <a:xfrm flipH="1" flipV="1">
              <a:off x="2259" y="944"/>
              <a:ext cx="0" cy="319"/>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29" name="Line 37"/>
            <p:cNvSpPr>
              <a:spLocks noChangeShapeType="1"/>
            </p:cNvSpPr>
            <p:nvPr/>
          </p:nvSpPr>
          <p:spPr bwMode="auto">
            <a:xfrm flipH="1" flipV="1">
              <a:off x="3210" y="1265"/>
              <a:ext cx="0" cy="319"/>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30" name="Text Box 38"/>
            <p:cNvSpPr txBox="1">
              <a:spLocks noChangeArrowheads="1"/>
            </p:cNvSpPr>
            <p:nvPr/>
          </p:nvSpPr>
          <p:spPr bwMode="auto">
            <a:xfrm>
              <a:off x="3117" y="1314"/>
              <a:ext cx="4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flgs</a:t>
              </a:r>
              <a:endParaRPr kumimoji="0" lang="en-US" altLang="en-US" sz="20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131" name="Line 39"/>
            <p:cNvSpPr>
              <a:spLocks noChangeShapeType="1"/>
            </p:cNvSpPr>
            <p:nvPr/>
          </p:nvSpPr>
          <p:spPr bwMode="auto">
            <a:xfrm flipH="1" flipV="1">
              <a:off x="3504" y="1259"/>
              <a:ext cx="0" cy="319"/>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32" name="Text Box 40"/>
            <p:cNvSpPr txBox="1">
              <a:spLocks noChangeArrowheads="1"/>
            </p:cNvSpPr>
            <p:nvPr/>
          </p:nvSpPr>
          <p:spPr bwMode="auto">
            <a:xfrm>
              <a:off x="3531" y="1230"/>
              <a:ext cx="90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fragment</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 offset</a:t>
              </a:r>
              <a:endParaRPr kumimoji="0" lang="en-US" altLang="en-US" sz="20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133" name="Line 43"/>
            <p:cNvSpPr>
              <a:spLocks noChangeShapeType="1"/>
            </p:cNvSpPr>
            <p:nvPr/>
          </p:nvSpPr>
          <p:spPr bwMode="auto">
            <a:xfrm flipV="1">
              <a:off x="1984" y="1581"/>
              <a:ext cx="2489" cy="0"/>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34" name="Line 44"/>
            <p:cNvSpPr>
              <a:spLocks noChangeShapeType="1"/>
            </p:cNvSpPr>
            <p:nvPr/>
          </p:nvSpPr>
          <p:spPr bwMode="auto">
            <a:xfrm flipH="1" flipV="1">
              <a:off x="3210" y="1583"/>
              <a:ext cx="0" cy="319"/>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35" name="Line 45"/>
            <p:cNvSpPr>
              <a:spLocks noChangeShapeType="1"/>
            </p:cNvSpPr>
            <p:nvPr/>
          </p:nvSpPr>
          <p:spPr bwMode="auto">
            <a:xfrm flipV="1">
              <a:off x="1972" y="1905"/>
              <a:ext cx="2489" cy="0"/>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36" name="Text Box 46"/>
            <p:cNvSpPr txBox="1">
              <a:spLocks noChangeArrowheads="1"/>
            </p:cNvSpPr>
            <p:nvPr/>
          </p:nvSpPr>
          <p:spPr bwMode="auto">
            <a:xfrm>
              <a:off x="2668" y="1525"/>
              <a:ext cx="48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upper</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 layer</a:t>
              </a:r>
            </a:p>
          </p:txBody>
        </p:sp>
        <p:sp>
          <p:nvSpPr>
            <p:cNvPr id="137" name="Line 47"/>
            <p:cNvSpPr>
              <a:spLocks noChangeShapeType="1"/>
            </p:cNvSpPr>
            <p:nvPr/>
          </p:nvSpPr>
          <p:spPr bwMode="auto">
            <a:xfrm flipH="1" flipV="1">
              <a:off x="2610" y="1589"/>
              <a:ext cx="0" cy="319"/>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38" name="Text Box 49"/>
            <p:cNvSpPr txBox="1">
              <a:spLocks noChangeArrowheads="1"/>
            </p:cNvSpPr>
            <p:nvPr/>
          </p:nvSpPr>
          <p:spPr bwMode="auto">
            <a:xfrm>
              <a:off x="2262" y="2235"/>
              <a:ext cx="19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32 bit destination IP address</a:t>
              </a:r>
              <a:endParaRPr kumimoji="0" lang="en-US" altLang="en-US" sz="24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139" name="Line 50"/>
            <p:cNvSpPr>
              <a:spLocks noChangeShapeType="1"/>
            </p:cNvSpPr>
            <p:nvPr/>
          </p:nvSpPr>
          <p:spPr bwMode="auto">
            <a:xfrm flipV="1">
              <a:off x="1984" y="2787"/>
              <a:ext cx="2489" cy="0"/>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40" name="Text Box 51"/>
            <p:cNvSpPr txBox="1">
              <a:spLocks noChangeArrowheads="1"/>
            </p:cNvSpPr>
            <p:nvPr/>
          </p:nvSpPr>
          <p:spPr bwMode="auto">
            <a:xfrm>
              <a:off x="2673" y="2529"/>
              <a:ext cx="10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options (if any)</a:t>
              </a:r>
              <a:endParaRPr kumimoji="0" lang="en-US" altLang="en-US" sz="24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grpSp>
      <p:grpSp>
        <p:nvGrpSpPr>
          <p:cNvPr id="141" name="Group 56"/>
          <p:cNvGrpSpPr>
            <a:grpSpLocks/>
          </p:cNvGrpSpPr>
          <p:nvPr/>
        </p:nvGrpSpPr>
        <p:grpSpPr bwMode="auto">
          <a:xfrm>
            <a:off x="768350" y="1355455"/>
            <a:ext cx="2501900" cy="792162"/>
            <a:chOff x="484" y="541"/>
            <a:chExt cx="1576" cy="499"/>
          </a:xfrm>
        </p:grpSpPr>
        <p:sp>
          <p:nvSpPr>
            <p:cNvPr id="142" name="Text Box 20"/>
            <p:cNvSpPr txBox="1">
              <a:spLocks noChangeArrowheads="1"/>
            </p:cNvSpPr>
            <p:nvPr/>
          </p:nvSpPr>
          <p:spPr bwMode="auto">
            <a:xfrm>
              <a:off x="484" y="541"/>
              <a:ext cx="13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rPr>
                <a:t>IP protocol version</a:t>
              </a:r>
            </a:p>
            <a:p>
              <a:pPr marL="0" marR="0" lvl="0" indent="0" algn="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rPr>
                <a:t>number</a:t>
              </a:r>
              <a:endParaRPr kumimoji="0" lang="en-US" altLang="en-US" sz="1000" b="0" i="0" u="none" strike="noStrike" kern="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143" name="Line 23"/>
            <p:cNvSpPr>
              <a:spLocks noChangeShapeType="1"/>
            </p:cNvSpPr>
            <p:nvPr/>
          </p:nvSpPr>
          <p:spPr bwMode="auto">
            <a:xfrm>
              <a:off x="1727" y="749"/>
              <a:ext cx="333" cy="29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grpSp>
        <p:nvGrpSpPr>
          <p:cNvPr id="144" name="Group 57"/>
          <p:cNvGrpSpPr>
            <a:grpSpLocks/>
          </p:cNvGrpSpPr>
          <p:nvPr/>
        </p:nvGrpSpPr>
        <p:grpSpPr bwMode="auto">
          <a:xfrm>
            <a:off x="1258888" y="1903142"/>
            <a:ext cx="2416175" cy="641350"/>
            <a:chOff x="793" y="886"/>
            <a:chExt cx="1522" cy="404"/>
          </a:xfrm>
        </p:grpSpPr>
        <p:sp>
          <p:nvSpPr>
            <p:cNvPr id="145" name="Text Box 21"/>
            <p:cNvSpPr txBox="1">
              <a:spLocks noChangeArrowheads="1"/>
            </p:cNvSpPr>
            <p:nvPr/>
          </p:nvSpPr>
          <p:spPr bwMode="auto">
            <a:xfrm>
              <a:off x="793" y="886"/>
              <a:ext cx="9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rPr>
                <a:t>header length</a:t>
              </a:r>
            </a:p>
            <a:p>
              <a:pPr marL="0" marR="0" lvl="0" indent="0" algn="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rPr>
                <a:t> (bytes)</a:t>
              </a:r>
              <a:endParaRPr kumimoji="0" lang="en-US" altLang="en-US" sz="1000" b="0" i="0" u="none" strike="noStrike" kern="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146" name="Line 24"/>
            <p:cNvSpPr>
              <a:spLocks noChangeShapeType="1"/>
            </p:cNvSpPr>
            <p:nvPr/>
          </p:nvSpPr>
          <p:spPr bwMode="auto">
            <a:xfrm>
              <a:off x="1745" y="1100"/>
              <a:ext cx="570" cy="9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grpSp>
        <p:nvGrpSpPr>
          <p:cNvPr id="147" name="Group 60"/>
          <p:cNvGrpSpPr>
            <a:grpSpLocks/>
          </p:cNvGrpSpPr>
          <p:nvPr/>
        </p:nvGrpSpPr>
        <p:grpSpPr bwMode="auto">
          <a:xfrm>
            <a:off x="727075" y="3228705"/>
            <a:ext cx="3624263" cy="1592262"/>
            <a:chOff x="458" y="1721"/>
            <a:chExt cx="2283" cy="1003"/>
          </a:xfrm>
        </p:grpSpPr>
        <p:sp>
          <p:nvSpPr>
            <p:cNvPr id="148" name="Text Box 27"/>
            <p:cNvSpPr txBox="1">
              <a:spLocks noChangeArrowheads="1"/>
            </p:cNvSpPr>
            <p:nvPr/>
          </p:nvSpPr>
          <p:spPr bwMode="auto">
            <a:xfrm>
              <a:off x="458" y="2320"/>
              <a:ext cx="14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upper layer protocol</a:t>
              </a:r>
            </a:p>
            <a:p>
              <a:pPr marL="0" marR="0" lvl="0" indent="0" algn="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to deliver payload to</a:t>
              </a:r>
            </a:p>
          </p:txBody>
        </p:sp>
        <p:sp>
          <p:nvSpPr>
            <p:cNvPr id="149" name="Line 28"/>
            <p:cNvSpPr>
              <a:spLocks noChangeShapeType="1"/>
            </p:cNvSpPr>
            <p:nvPr/>
          </p:nvSpPr>
          <p:spPr bwMode="auto">
            <a:xfrm flipV="1">
              <a:off x="1817" y="1721"/>
              <a:ext cx="924" cy="70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grpSp>
        <p:nvGrpSpPr>
          <p:cNvPr id="150" name="Group 61"/>
          <p:cNvGrpSpPr>
            <a:grpSpLocks/>
          </p:cNvGrpSpPr>
          <p:nvPr/>
        </p:nvGrpSpPr>
        <p:grpSpPr bwMode="auto">
          <a:xfrm>
            <a:off x="6846888" y="1550717"/>
            <a:ext cx="2176462" cy="735013"/>
            <a:chOff x="4313" y="664"/>
            <a:chExt cx="1371" cy="463"/>
          </a:xfrm>
        </p:grpSpPr>
        <p:sp>
          <p:nvSpPr>
            <p:cNvPr id="151" name="Text Box 26"/>
            <p:cNvSpPr txBox="1">
              <a:spLocks noChangeArrowheads="1"/>
            </p:cNvSpPr>
            <p:nvPr/>
          </p:nvSpPr>
          <p:spPr bwMode="auto">
            <a:xfrm>
              <a:off x="4648" y="664"/>
              <a:ext cx="10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rPr>
                <a:t>total datagram</a:t>
              </a: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rPr>
                <a:t>length (bytes)</a:t>
              </a:r>
            </a:p>
          </p:txBody>
        </p:sp>
        <p:sp>
          <p:nvSpPr>
            <p:cNvPr id="152" name="Line 30"/>
            <p:cNvSpPr>
              <a:spLocks noChangeShapeType="1"/>
            </p:cNvSpPr>
            <p:nvPr/>
          </p:nvSpPr>
          <p:spPr bwMode="auto">
            <a:xfrm flipH="1">
              <a:off x="4313" y="869"/>
              <a:ext cx="402" cy="25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grpSp>
        <p:nvGrpSpPr>
          <p:cNvPr id="153" name="Group 58"/>
          <p:cNvGrpSpPr>
            <a:grpSpLocks/>
          </p:cNvGrpSpPr>
          <p:nvPr/>
        </p:nvGrpSpPr>
        <p:grpSpPr bwMode="auto">
          <a:xfrm>
            <a:off x="1293813" y="2257155"/>
            <a:ext cx="3028950" cy="565150"/>
            <a:chOff x="815" y="1109"/>
            <a:chExt cx="1908" cy="356"/>
          </a:xfrm>
        </p:grpSpPr>
        <p:sp>
          <p:nvSpPr>
            <p:cNvPr id="154" name="Text Box 35"/>
            <p:cNvSpPr txBox="1">
              <a:spLocks noChangeArrowheads="1"/>
            </p:cNvSpPr>
            <p:nvPr/>
          </p:nvSpPr>
          <p:spPr bwMode="auto">
            <a:xfrm>
              <a:off x="815" y="1234"/>
              <a:ext cx="10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r" defTabSz="914400" eaLnBrk="1" fontAlgn="auto" latinLnBrk="0" hangingPunct="1">
                <a:lnSpc>
                  <a:spcPct val="100000"/>
                </a:lnSpc>
                <a:spcBef>
                  <a:spcPct val="0"/>
                </a:spcBef>
                <a:spcAft>
                  <a:spcPts val="0"/>
                </a:spcAft>
                <a:buClrTx/>
                <a:buSzTx/>
                <a:buFontTx/>
                <a:buNone/>
                <a:tabLst/>
                <a:defRPr/>
              </a:pPr>
              <a:r>
                <a:rPr kumimoji="0" lang="ja-JP" altLang="en-US" sz="1800" b="0" i="0" u="none" strike="noStrike" kern="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rPr>
                <a:t>“</a:t>
              </a:r>
              <a:r>
                <a:rPr kumimoji="0" lang="en-US" altLang="ja-JP" sz="1800" b="0" i="0" u="none" strike="noStrike" kern="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rPr>
                <a:t>type</a:t>
              </a:r>
              <a:r>
                <a:rPr kumimoji="0" lang="ja-JP" altLang="en-US" sz="1800" b="0" i="0" u="none" strike="noStrike" kern="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rPr>
                <a:t>”</a:t>
              </a:r>
              <a:r>
                <a:rPr kumimoji="0" lang="en-US" altLang="ja-JP" sz="1800" b="0" i="0" u="none" strike="noStrike" kern="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rPr>
                <a:t> of data </a:t>
              </a:r>
              <a:endParaRPr kumimoji="0" lang="en-US" altLang="en-US" sz="1000" b="0" i="0" u="none" strike="noStrike" kern="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155" name="Line 36"/>
            <p:cNvSpPr>
              <a:spLocks noChangeShapeType="1"/>
            </p:cNvSpPr>
            <p:nvPr/>
          </p:nvSpPr>
          <p:spPr bwMode="auto">
            <a:xfrm flipV="1">
              <a:off x="1757" y="1109"/>
              <a:ext cx="966" cy="26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grpSp>
        <p:nvGrpSpPr>
          <p:cNvPr id="156" name="Group 62"/>
          <p:cNvGrpSpPr>
            <a:grpSpLocks/>
          </p:cNvGrpSpPr>
          <p:nvPr/>
        </p:nvGrpSpPr>
        <p:grpSpPr bwMode="auto">
          <a:xfrm>
            <a:off x="4951413" y="2284142"/>
            <a:ext cx="4102100" cy="915988"/>
            <a:chOff x="3119" y="1126"/>
            <a:chExt cx="2584" cy="577"/>
          </a:xfrm>
        </p:grpSpPr>
        <p:sp>
          <p:nvSpPr>
            <p:cNvPr id="157" name="Text Box 25"/>
            <p:cNvSpPr txBox="1">
              <a:spLocks noChangeArrowheads="1"/>
            </p:cNvSpPr>
            <p:nvPr/>
          </p:nvSpPr>
          <p:spPr bwMode="auto">
            <a:xfrm>
              <a:off x="4667" y="1126"/>
              <a:ext cx="103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for</a:t>
              </a: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fragmentation/</a:t>
              </a: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reassembly</a:t>
              </a:r>
            </a:p>
          </p:txBody>
        </p:sp>
        <p:sp>
          <p:nvSpPr>
            <p:cNvPr id="158" name="Line 29"/>
            <p:cNvSpPr>
              <a:spLocks noChangeShapeType="1"/>
            </p:cNvSpPr>
            <p:nvPr/>
          </p:nvSpPr>
          <p:spPr bwMode="auto">
            <a:xfrm flipH="1">
              <a:off x="3443" y="1415"/>
              <a:ext cx="1284" cy="12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59" name="Line 41"/>
            <p:cNvSpPr>
              <a:spLocks noChangeShapeType="1"/>
            </p:cNvSpPr>
            <p:nvPr/>
          </p:nvSpPr>
          <p:spPr bwMode="auto">
            <a:xfrm flipH="1" flipV="1">
              <a:off x="4301" y="1349"/>
              <a:ext cx="414" cy="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60" name="Line 42"/>
            <p:cNvSpPr>
              <a:spLocks noChangeShapeType="1"/>
            </p:cNvSpPr>
            <p:nvPr/>
          </p:nvSpPr>
          <p:spPr bwMode="auto">
            <a:xfrm flipH="1">
              <a:off x="3119" y="1421"/>
              <a:ext cx="1584" cy="3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grpSp>
        <p:nvGrpSpPr>
          <p:cNvPr id="161" name="Group 59"/>
          <p:cNvGrpSpPr>
            <a:grpSpLocks/>
          </p:cNvGrpSpPr>
          <p:nvPr/>
        </p:nvGrpSpPr>
        <p:grpSpPr bwMode="auto">
          <a:xfrm>
            <a:off x="1019175" y="2903267"/>
            <a:ext cx="2398713" cy="1190625"/>
            <a:chOff x="642" y="1516"/>
            <a:chExt cx="1511" cy="750"/>
          </a:xfrm>
        </p:grpSpPr>
        <p:sp>
          <p:nvSpPr>
            <p:cNvPr id="162" name="Text Box 22"/>
            <p:cNvSpPr txBox="1">
              <a:spLocks noChangeArrowheads="1"/>
            </p:cNvSpPr>
            <p:nvPr/>
          </p:nvSpPr>
          <p:spPr bwMode="auto">
            <a:xfrm>
              <a:off x="642" y="1516"/>
              <a:ext cx="1204"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max number</a:t>
              </a:r>
            </a:p>
            <a:p>
              <a:pPr marL="0" marR="0" lvl="0" indent="0" algn="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remaining hops</a:t>
              </a:r>
            </a:p>
            <a:p>
              <a:pPr marL="0" marR="0" lvl="0" indent="0" algn="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(decremented at </a:t>
              </a:r>
            </a:p>
            <a:p>
              <a:pPr marL="0" marR="0" lvl="0" indent="0" algn="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each router)</a:t>
              </a:r>
            </a:p>
          </p:txBody>
        </p:sp>
        <p:sp>
          <p:nvSpPr>
            <p:cNvPr id="163" name="Line 48"/>
            <p:cNvSpPr>
              <a:spLocks noChangeShapeType="1"/>
            </p:cNvSpPr>
            <p:nvPr/>
          </p:nvSpPr>
          <p:spPr bwMode="auto">
            <a:xfrm>
              <a:off x="1805" y="1700"/>
              <a:ext cx="348" cy="5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grpSp>
        <p:nvGrpSpPr>
          <p:cNvPr id="164" name="Group 63"/>
          <p:cNvGrpSpPr>
            <a:grpSpLocks/>
          </p:cNvGrpSpPr>
          <p:nvPr/>
        </p:nvGrpSpPr>
        <p:grpSpPr bwMode="auto">
          <a:xfrm>
            <a:off x="6532563" y="4484417"/>
            <a:ext cx="2508250" cy="1465263"/>
            <a:chOff x="4115" y="2512"/>
            <a:chExt cx="1580" cy="923"/>
          </a:xfrm>
        </p:grpSpPr>
        <p:sp>
          <p:nvSpPr>
            <p:cNvPr id="165" name="Text Box 52"/>
            <p:cNvSpPr txBox="1">
              <a:spLocks noChangeArrowheads="1"/>
            </p:cNvSpPr>
            <p:nvPr/>
          </p:nvSpPr>
          <p:spPr bwMode="auto">
            <a:xfrm>
              <a:off x="4595" y="2512"/>
              <a:ext cx="1100"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rPr>
                <a:t>e.g. timestamp,</a:t>
              </a: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rPr>
                <a:t>record route</a:t>
              </a: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rPr>
                <a:t>taken, specify</a:t>
              </a: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rPr>
                <a:t>list of routers </a:t>
              </a: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rPr>
                <a:t>to visit.</a:t>
              </a:r>
            </a:p>
          </p:txBody>
        </p:sp>
        <p:sp>
          <p:nvSpPr>
            <p:cNvPr id="166" name="Line 53"/>
            <p:cNvSpPr>
              <a:spLocks noChangeShapeType="1"/>
            </p:cNvSpPr>
            <p:nvPr/>
          </p:nvSpPr>
          <p:spPr bwMode="auto">
            <a:xfrm flipH="1">
              <a:off x="4115" y="2651"/>
              <a:ext cx="516" cy="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sp>
        <p:nvSpPr>
          <p:cNvPr id="167" name="Rectangle 54"/>
          <p:cNvSpPr>
            <a:spLocks noChangeArrowheads="1"/>
          </p:cNvSpPr>
          <p:nvPr/>
        </p:nvSpPr>
        <p:spPr bwMode="auto">
          <a:xfrm>
            <a:off x="244476" y="5013176"/>
            <a:ext cx="2698752" cy="1792955"/>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a:buSzPct val="65000"/>
              <a:buFont typeface="Wingdings" panose="05000000000000000000" pitchFamily="2" charset="2"/>
              <a:buNone/>
            </a:pPr>
            <a:r>
              <a:rPr lang="en-US" altLang="en-US" sz="2000" i="1" dirty="0">
                <a:solidFill>
                  <a:srgbClr val="CC0000"/>
                </a:solidFill>
                <a:latin typeface="Arial" panose="020B0604020202020204" pitchFamily="34" charset="0"/>
              </a:rPr>
              <a:t>how much overhead?</a:t>
            </a:r>
          </a:p>
          <a:p>
            <a:pPr>
              <a:buFont typeface="Arial" panose="020B0604020202020204" pitchFamily="34" charset="0"/>
              <a:buChar char="•"/>
            </a:pPr>
            <a:r>
              <a:rPr lang="en-US" altLang="en-US" sz="2000" dirty="0">
                <a:solidFill>
                  <a:prstClr val="black"/>
                </a:solidFill>
                <a:latin typeface="Arial" panose="020B0604020202020204" pitchFamily="34" charset="0"/>
              </a:rPr>
              <a:t>20 bytes of TCP</a:t>
            </a:r>
          </a:p>
          <a:p>
            <a:pPr>
              <a:buFont typeface="Arial" panose="020B0604020202020204" pitchFamily="34" charset="0"/>
              <a:buChar char="•"/>
            </a:pPr>
            <a:r>
              <a:rPr lang="en-US" altLang="en-US" sz="2000" dirty="0">
                <a:solidFill>
                  <a:prstClr val="black"/>
                </a:solidFill>
                <a:latin typeface="Arial" panose="020B0604020202020204" pitchFamily="34" charset="0"/>
              </a:rPr>
              <a:t>20 bytes of IP</a:t>
            </a:r>
          </a:p>
          <a:p>
            <a:pPr>
              <a:buFont typeface="Arial" panose="020B0604020202020204" pitchFamily="34" charset="0"/>
              <a:buChar char="•"/>
            </a:pPr>
            <a:r>
              <a:rPr lang="en-US" altLang="en-US" sz="2000" dirty="0">
                <a:solidFill>
                  <a:prstClr val="black"/>
                </a:solidFill>
                <a:latin typeface="Arial" panose="020B0604020202020204" pitchFamily="34" charset="0"/>
              </a:rPr>
              <a:t>= 40 bytes + </a:t>
            </a:r>
            <a:r>
              <a:rPr lang="en-US" altLang="en-US" sz="2000" dirty="0" smtClean="0">
                <a:solidFill>
                  <a:prstClr val="black"/>
                </a:solidFill>
                <a:latin typeface="Arial" panose="020B0604020202020204" pitchFamily="34" charset="0"/>
              </a:rPr>
              <a:t>application layer </a:t>
            </a:r>
            <a:r>
              <a:rPr lang="en-US" altLang="en-US" sz="2000" dirty="0">
                <a:solidFill>
                  <a:prstClr val="black"/>
                </a:solidFill>
                <a:latin typeface="Arial" panose="020B0604020202020204" pitchFamily="34" charset="0"/>
              </a:rPr>
              <a:t>overhead</a:t>
            </a:r>
          </a:p>
        </p:txBody>
      </p:sp>
    </p:spTree>
    <p:extLst>
      <p:ext uri="{BB962C8B-B14F-4D97-AF65-F5344CB8AC3E}">
        <p14:creationId xmlns:p14="http://schemas.microsoft.com/office/powerpoint/2010/main" val="195378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141"/>
                                        </p:tgtEl>
                                        <p:attrNameLst>
                                          <p:attrName>style.opacity</p:attrName>
                                        </p:attrNameLst>
                                      </p:cBhvr>
                                      <p:to>
                                        <p:strVal val="0.75"/>
                                      </p:to>
                                    </p:set>
                                    <p:animEffect filter="image" prLst="opacity: 0.75">
                                      <p:cBhvr rctx="IE">
                                        <p:cTn id="7" dur="indefinite"/>
                                        <p:tgtEl>
                                          <p:spTgt spid="141"/>
                                        </p:tgtEl>
                                      </p:cBhvr>
                                    </p:animEffect>
                                  </p:childTnLst>
                                </p:cTn>
                              </p:par>
                              <p:par>
                                <p:cTn id="8" presetID="9" presetClass="emph" presetSubtype="0" nodeType="withEffect">
                                  <p:stCondLst>
                                    <p:cond delay="0"/>
                                  </p:stCondLst>
                                  <p:childTnLst>
                                    <p:set>
                                      <p:cBhvr rctx="PPT">
                                        <p:cTn id="9" dur="indefinite"/>
                                        <p:tgtEl>
                                          <p:spTgt spid="153"/>
                                        </p:tgtEl>
                                        <p:attrNameLst>
                                          <p:attrName>style.opacity</p:attrName>
                                        </p:attrNameLst>
                                      </p:cBhvr>
                                      <p:to>
                                        <p:strVal val="0.2"/>
                                      </p:to>
                                    </p:set>
                                    <p:animEffect filter="image" prLst="opacity: 0.2">
                                      <p:cBhvr rctx="IE">
                                        <p:cTn id="10" dur="indefinite"/>
                                        <p:tgtEl>
                                          <p:spTgt spid="153"/>
                                        </p:tgtEl>
                                      </p:cBhvr>
                                    </p:animEffect>
                                  </p:childTnLst>
                                </p:cTn>
                              </p:par>
                              <p:par>
                                <p:cTn id="11" presetID="9" presetClass="emph" presetSubtype="0" nodeType="withEffect">
                                  <p:stCondLst>
                                    <p:cond delay="0"/>
                                  </p:stCondLst>
                                  <p:childTnLst>
                                    <p:set>
                                      <p:cBhvr rctx="PPT">
                                        <p:cTn id="12" dur="indefinite"/>
                                        <p:tgtEl>
                                          <p:spTgt spid="161"/>
                                        </p:tgtEl>
                                        <p:attrNameLst>
                                          <p:attrName>style.opacity</p:attrName>
                                        </p:attrNameLst>
                                      </p:cBhvr>
                                      <p:to>
                                        <p:strVal val="0.2"/>
                                      </p:to>
                                    </p:set>
                                    <p:animEffect filter="image" prLst="opacity: 0.2">
                                      <p:cBhvr rctx="IE">
                                        <p:cTn id="13" dur="indefinite"/>
                                        <p:tgtEl>
                                          <p:spTgt spid="161"/>
                                        </p:tgtEl>
                                      </p:cBhvr>
                                    </p:animEffect>
                                  </p:childTnLst>
                                </p:cTn>
                              </p:par>
                              <p:par>
                                <p:cTn id="14" presetID="9" presetClass="emph" presetSubtype="0" nodeType="withEffect">
                                  <p:stCondLst>
                                    <p:cond delay="0"/>
                                  </p:stCondLst>
                                  <p:childTnLst>
                                    <p:set>
                                      <p:cBhvr rctx="PPT">
                                        <p:cTn id="15" dur="indefinite"/>
                                        <p:tgtEl>
                                          <p:spTgt spid="147"/>
                                        </p:tgtEl>
                                        <p:attrNameLst>
                                          <p:attrName>style.opacity</p:attrName>
                                        </p:attrNameLst>
                                      </p:cBhvr>
                                      <p:to>
                                        <p:strVal val="0.2"/>
                                      </p:to>
                                    </p:set>
                                    <p:animEffect filter="image" prLst="opacity: 0.2">
                                      <p:cBhvr rctx="IE">
                                        <p:cTn id="16" dur="indefinite"/>
                                        <p:tgtEl>
                                          <p:spTgt spid="147"/>
                                        </p:tgtEl>
                                      </p:cBhvr>
                                    </p:animEffect>
                                  </p:childTnLst>
                                </p:cTn>
                              </p:par>
                              <p:par>
                                <p:cTn id="17" presetID="9" presetClass="emph" presetSubtype="0" grpId="0" nodeType="withEffect">
                                  <p:stCondLst>
                                    <p:cond delay="0"/>
                                  </p:stCondLst>
                                  <p:childTnLst>
                                    <p:set>
                                      <p:cBhvr rctx="PPT">
                                        <p:cTn id="18" dur="indefinite"/>
                                        <p:tgtEl>
                                          <p:spTgt spid="167"/>
                                        </p:tgtEl>
                                        <p:attrNameLst>
                                          <p:attrName>style.opacity</p:attrName>
                                        </p:attrNameLst>
                                      </p:cBhvr>
                                      <p:to>
                                        <p:strVal val="0.2"/>
                                      </p:to>
                                    </p:set>
                                    <p:animEffect filter="image" prLst="opacity: 0.2">
                                      <p:cBhvr rctx="IE">
                                        <p:cTn id="19" dur="indefinite"/>
                                        <p:tgtEl>
                                          <p:spTgt spid="167"/>
                                        </p:tgtEl>
                                      </p:cBhvr>
                                    </p:animEffect>
                                  </p:childTnLst>
                                </p:cTn>
                              </p:par>
                              <p:par>
                                <p:cTn id="20" presetID="9" presetClass="emph" presetSubtype="0" nodeType="withEffect">
                                  <p:stCondLst>
                                    <p:cond delay="0"/>
                                  </p:stCondLst>
                                  <p:childTnLst>
                                    <p:set>
                                      <p:cBhvr rctx="PPT">
                                        <p:cTn id="21" dur="indefinite"/>
                                        <p:tgtEl>
                                          <p:spTgt spid="150"/>
                                        </p:tgtEl>
                                        <p:attrNameLst>
                                          <p:attrName>style.opacity</p:attrName>
                                        </p:attrNameLst>
                                      </p:cBhvr>
                                      <p:to>
                                        <p:strVal val="0.2"/>
                                      </p:to>
                                    </p:set>
                                    <p:animEffect filter="image" prLst="opacity: 0.2">
                                      <p:cBhvr rctx="IE">
                                        <p:cTn id="22" dur="indefinite"/>
                                        <p:tgtEl>
                                          <p:spTgt spid="150"/>
                                        </p:tgtEl>
                                      </p:cBhvr>
                                    </p:animEffect>
                                  </p:childTnLst>
                                </p:cTn>
                              </p:par>
                              <p:par>
                                <p:cTn id="23" presetID="9" presetClass="emph" presetSubtype="0" nodeType="withEffect">
                                  <p:stCondLst>
                                    <p:cond delay="0"/>
                                  </p:stCondLst>
                                  <p:childTnLst>
                                    <p:set>
                                      <p:cBhvr rctx="PPT">
                                        <p:cTn id="24" dur="indefinite"/>
                                        <p:tgtEl>
                                          <p:spTgt spid="164"/>
                                        </p:tgtEl>
                                        <p:attrNameLst>
                                          <p:attrName>style.opacity</p:attrName>
                                        </p:attrNameLst>
                                      </p:cBhvr>
                                      <p:to>
                                        <p:strVal val="0.2"/>
                                      </p:to>
                                    </p:set>
                                    <p:animEffect filter="image" prLst="opacity: 0.2">
                                      <p:cBhvr rctx="IE">
                                        <p:cTn id="25" dur="indefinite"/>
                                        <p:tgtEl>
                                          <p:spTgt spid="164"/>
                                        </p:tgtEl>
                                      </p:cBhvr>
                                    </p:animEffect>
                                  </p:childTnLst>
                                </p:cTn>
                              </p:par>
                              <p:par>
                                <p:cTn id="26" presetID="9" presetClass="emph" presetSubtype="0" nodeType="withEffect">
                                  <p:stCondLst>
                                    <p:cond delay="0"/>
                                  </p:stCondLst>
                                  <p:childTnLst>
                                    <p:set>
                                      <p:cBhvr rctx="PPT">
                                        <p:cTn id="27" dur="indefinite"/>
                                        <p:tgtEl>
                                          <p:spTgt spid="144"/>
                                        </p:tgtEl>
                                        <p:attrNameLst>
                                          <p:attrName>style.opacity</p:attrName>
                                        </p:attrNameLst>
                                      </p:cBhvr>
                                      <p:to>
                                        <p:strVal val="0.2"/>
                                      </p:to>
                                    </p:set>
                                    <p:animEffect filter="image" prLst="opacity: 0.2">
                                      <p:cBhvr rctx="IE">
                                        <p:cTn id="28" dur="indefinite"/>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Network Layer Q1</a:t>
            </a:r>
          </a:p>
        </p:txBody>
      </p:sp>
      <p:pic>
        <p:nvPicPr>
          <p:cNvPr id="6" name="Picture 5"/>
          <p:cNvPicPr>
            <a:picLocks noChangeAspect="1"/>
          </p:cNvPicPr>
          <p:nvPr/>
        </p:nvPicPr>
        <p:blipFill>
          <a:blip r:embed="rId3"/>
          <a:stretch>
            <a:fillRect/>
          </a:stretch>
        </p:blipFill>
        <p:spPr>
          <a:xfrm>
            <a:off x="1667270" y="1772816"/>
            <a:ext cx="5809459" cy="4032448"/>
          </a:xfrm>
          <a:prstGeom prst="rect">
            <a:avLst/>
          </a:prstGeom>
        </p:spPr>
      </p:pic>
      <p:sp>
        <p:nvSpPr>
          <p:cNvPr id="7" name="Oval 6"/>
          <p:cNvSpPr/>
          <p:nvPr/>
        </p:nvSpPr>
        <p:spPr>
          <a:xfrm>
            <a:off x="1808560" y="5302811"/>
            <a:ext cx="1467296" cy="47213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1479104" y="6049662"/>
            <a:ext cx="1656184" cy="47213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Box 51"/>
          <p:cNvSpPr txBox="1">
            <a:spLocks noChangeArrowheads="1"/>
          </p:cNvSpPr>
          <p:nvPr/>
        </p:nvSpPr>
        <p:spPr bwMode="auto">
          <a:xfrm>
            <a:off x="348804" y="6546830"/>
            <a:ext cx="20231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b="1" dirty="0" smtClean="0">
                <a:solidFill>
                  <a:srgbClr val="00B050"/>
                </a:solidFill>
                <a:latin typeface="Arial" panose="020B0604020202020204" pitchFamily="34" charset="0"/>
              </a:rPr>
              <a:t>Seventh edition</a:t>
            </a:r>
            <a:endParaRPr lang="en-US" altLang="en-US" sz="1600" b="1" dirty="0">
              <a:solidFill>
                <a:srgbClr val="00B050"/>
              </a:solidFill>
              <a:latin typeface="Arial" panose="020B0604020202020204" pitchFamily="34" charset="0"/>
            </a:endParaRPr>
          </a:p>
        </p:txBody>
      </p:sp>
      <p:sp>
        <p:nvSpPr>
          <p:cNvPr id="10" name="Text Box 51"/>
          <p:cNvSpPr txBox="1">
            <a:spLocks noChangeArrowheads="1"/>
          </p:cNvSpPr>
          <p:nvPr/>
        </p:nvSpPr>
        <p:spPr bwMode="auto">
          <a:xfrm>
            <a:off x="107504" y="5540593"/>
            <a:ext cx="20231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b="1" dirty="0" smtClean="0">
                <a:solidFill>
                  <a:srgbClr val="C00000"/>
                </a:solidFill>
                <a:latin typeface="Arial" panose="020B0604020202020204" pitchFamily="34" charset="0"/>
              </a:rPr>
              <a:t>Sixth edition</a:t>
            </a:r>
            <a:endParaRPr lang="en-US" altLang="en-US" sz="1600" b="1" dirty="0">
              <a:solidFill>
                <a:srgbClr val="C00000"/>
              </a:solidFill>
              <a:latin typeface="Arial" panose="020B0604020202020204" pitchFamily="34" charset="0"/>
            </a:endParaRPr>
          </a:p>
        </p:txBody>
      </p:sp>
      <p:sp>
        <p:nvSpPr>
          <p:cNvPr id="11" name="Text Box 51"/>
          <p:cNvSpPr txBox="1">
            <a:spLocks noChangeArrowheads="1"/>
          </p:cNvSpPr>
          <p:nvPr/>
        </p:nvSpPr>
        <p:spPr bwMode="auto">
          <a:xfrm>
            <a:off x="1098105" y="6123545"/>
            <a:ext cx="49140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b="1" dirty="0" smtClean="0">
                <a:solidFill>
                  <a:srgbClr val="00B0F0"/>
                </a:solidFill>
                <a:latin typeface="Arial" panose="020B0604020202020204" pitchFamily="34" charset="0"/>
              </a:rPr>
              <a:t>Figure 4.16</a:t>
            </a:r>
            <a:r>
              <a:rPr lang="en-US" altLang="en-US" sz="1600" dirty="0" smtClean="0">
                <a:latin typeface="Arial" panose="020B0604020202020204" pitchFamily="34" charset="0"/>
              </a:rPr>
              <a:t> IPv4 datagram format</a:t>
            </a:r>
            <a:endParaRPr lang="en-US" altLang="en-US" sz="1600" dirty="0">
              <a:latin typeface="Arial" panose="020B0604020202020204" pitchFamily="34" charset="0"/>
            </a:endParaRPr>
          </a:p>
        </p:txBody>
      </p:sp>
      <p:sp>
        <p:nvSpPr>
          <p:cNvPr id="12" name="Rectangle 11"/>
          <p:cNvSpPr/>
          <p:nvPr/>
        </p:nvSpPr>
        <p:spPr>
          <a:xfrm>
            <a:off x="611560" y="1237268"/>
            <a:ext cx="7299721" cy="461665"/>
          </a:xfrm>
          <a:prstGeom prst="rect">
            <a:avLst/>
          </a:prstGeom>
        </p:spPr>
        <p:txBody>
          <a:bodyPr wrap="square">
            <a:spAutoFit/>
          </a:bodyPr>
          <a:lstStyle/>
          <a:p>
            <a:r>
              <a:rPr lang="en-GB" sz="2400" b="1" dirty="0" smtClean="0"/>
              <a:t>IP Datagram format</a:t>
            </a:r>
            <a:endParaRPr lang="en-GB" sz="2400" b="1" dirty="0"/>
          </a:p>
        </p:txBody>
      </p:sp>
    </p:spTree>
    <p:extLst>
      <p:ext uri="{BB962C8B-B14F-4D97-AF65-F5344CB8AC3E}">
        <p14:creationId xmlns:p14="http://schemas.microsoft.com/office/powerpoint/2010/main" val="6909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Network Layer Q1</a:t>
            </a:r>
          </a:p>
        </p:txBody>
      </p:sp>
      <p:sp>
        <p:nvSpPr>
          <p:cNvPr id="5" name="Rectangle 4"/>
          <p:cNvSpPr/>
          <p:nvPr/>
        </p:nvSpPr>
        <p:spPr>
          <a:xfrm>
            <a:off x="611560" y="1237268"/>
            <a:ext cx="7299721" cy="461665"/>
          </a:xfrm>
          <a:prstGeom prst="rect">
            <a:avLst/>
          </a:prstGeom>
        </p:spPr>
        <p:txBody>
          <a:bodyPr wrap="square">
            <a:spAutoFit/>
          </a:bodyPr>
          <a:lstStyle/>
          <a:p>
            <a:r>
              <a:rPr lang="en-GB" sz="2400" b="1" dirty="0"/>
              <a:t>Datagram Fragmentation / Reassembly</a:t>
            </a:r>
          </a:p>
        </p:txBody>
      </p:sp>
      <p:sp>
        <p:nvSpPr>
          <p:cNvPr id="6" name="Content Placeholder 2"/>
          <p:cNvSpPr>
            <a:spLocks noGrp="1"/>
          </p:cNvSpPr>
          <p:nvPr>
            <p:ph idx="1"/>
          </p:nvPr>
        </p:nvSpPr>
        <p:spPr>
          <a:xfrm>
            <a:off x="457200" y="1843608"/>
            <a:ext cx="8229600" cy="4537720"/>
          </a:xfrm>
        </p:spPr>
        <p:txBody>
          <a:bodyPr>
            <a:noAutofit/>
          </a:bodyPr>
          <a:lstStyle/>
          <a:p>
            <a:pPr>
              <a:buClr>
                <a:srgbClr val="C00000"/>
              </a:buClr>
              <a:buFont typeface="Wingdings" panose="05000000000000000000" pitchFamily="2" charset="2"/>
              <a:buChar char="§"/>
            </a:pPr>
            <a:r>
              <a:rPr lang="en-GB" sz="2800" dirty="0" smtClean="0"/>
              <a:t>Why?</a:t>
            </a:r>
          </a:p>
          <a:p>
            <a:pPr lvl="1">
              <a:buClr>
                <a:schemeClr val="tx1"/>
              </a:buClr>
              <a:buFont typeface="Arial" panose="020B0604020202020204" pitchFamily="34" charset="0"/>
              <a:buChar char="•"/>
            </a:pPr>
            <a:r>
              <a:rPr lang="en-GB" sz="2400" dirty="0" smtClean="0"/>
              <a:t>Different Maximum Transmission Unit (MTU) </a:t>
            </a:r>
          </a:p>
          <a:p>
            <a:pPr>
              <a:buClr>
                <a:srgbClr val="C00000"/>
              </a:buClr>
              <a:buFont typeface="Wingdings" panose="05000000000000000000" pitchFamily="2" charset="2"/>
              <a:buChar char="§"/>
            </a:pPr>
            <a:r>
              <a:rPr lang="en-GB" sz="2800" dirty="0" smtClean="0"/>
              <a:t>Where?</a:t>
            </a:r>
          </a:p>
          <a:p>
            <a:pPr lvl="1">
              <a:buClr>
                <a:schemeClr val="tx1"/>
              </a:buClr>
              <a:buFont typeface="Arial" panose="020B0604020202020204" pitchFamily="34" charset="0"/>
              <a:buChar char="•"/>
            </a:pPr>
            <a:r>
              <a:rPr lang="en-GB" sz="2400" dirty="0" smtClean="0"/>
              <a:t>Fragmentation at routers </a:t>
            </a:r>
          </a:p>
          <a:p>
            <a:pPr lvl="1">
              <a:buClr>
                <a:schemeClr val="tx1"/>
              </a:buClr>
              <a:buFont typeface="Arial" panose="020B0604020202020204" pitchFamily="34" charset="0"/>
              <a:buChar char="•"/>
            </a:pPr>
            <a:r>
              <a:rPr lang="en-GB" sz="2400" dirty="0" smtClean="0"/>
              <a:t>Reassembly at destination host </a:t>
            </a:r>
          </a:p>
          <a:p>
            <a:pPr>
              <a:buClr>
                <a:srgbClr val="C00000"/>
              </a:buClr>
              <a:buFont typeface="Wingdings" panose="05000000000000000000" pitchFamily="2" charset="2"/>
              <a:buChar char="§"/>
            </a:pPr>
            <a:r>
              <a:rPr lang="en-GB" sz="2800" dirty="0" smtClean="0"/>
              <a:t>How?</a:t>
            </a:r>
            <a:endParaRPr lang="en-GB" sz="2400" dirty="0"/>
          </a:p>
          <a:p>
            <a:pPr lvl="1">
              <a:buClr>
                <a:schemeClr val="tx1"/>
              </a:buClr>
              <a:buFont typeface="Arial" panose="020B0604020202020204" pitchFamily="34" charset="0"/>
              <a:buChar char="•"/>
            </a:pPr>
            <a:r>
              <a:rPr lang="en-GB" sz="2400" dirty="0" smtClean="0"/>
              <a:t>Use the related datagram fields to explain</a:t>
            </a:r>
          </a:p>
          <a:p>
            <a:pPr>
              <a:buClr>
                <a:srgbClr val="C00000"/>
              </a:buClr>
              <a:buFont typeface="Wingdings" panose="05000000000000000000" pitchFamily="2" charset="2"/>
              <a:buChar char="§"/>
            </a:pPr>
            <a:endParaRPr lang="en-GB" sz="2800" dirty="0" smtClean="0"/>
          </a:p>
        </p:txBody>
      </p:sp>
    </p:spTree>
    <p:extLst>
      <p:ext uri="{BB962C8B-B14F-4D97-AF65-F5344CB8AC3E}">
        <p14:creationId xmlns:p14="http://schemas.microsoft.com/office/powerpoint/2010/main" val="67187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Network Layer Q1</a:t>
            </a:r>
          </a:p>
        </p:txBody>
      </p:sp>
      <p:sp>
        <p:nvSpPr>
          <p:cNvPr id="5" name="Rectangle 4"/>
          <p:cNvSpPr/>
          <p:nvPr/>
        </p:nvSpPr>
        <p:spPr>
          <a:xfrm>
            <a:off x="611560" y="1237268"/>
            <a:ext cx="7299721" cy="461665"/>
          </a:xfrm>
          <a:prstGeom prst="rect">
            <a:avLst/>
          </a:prstGeom>
        </p:spPr>
        <p:txBody>
          <a:bodyPr wrap="square">
            <a:spAutoFit/>
          </a:bodyPr>
          <a:lstStyle/>
          <a:p>
            <a:r>
              <a:rPr lang="en-GB" sz="2400" b="1" dirty="0"/>
              <a:t>Datagram Fragmentation / Reassembly</a:t>
            </a:r>
          </a:p>
        </p:txBody>
      </p:sp>
      <p:sp>
        <p:nvSpPr>
          <p:cNvPr id="7" name="Rectangle 3"/>
          <p:cNvSpPr txBox="1">
            <a:spLocks noChangeArrowheads="1"/>
          </p:cNvSpPr>
          <p:nvPr/>
        </p:nvSpPr>
        <p:spPr>
          <a:xfrm>
            <a:off x="311150" y="1791097"/>
            <a:ext cx="3810000" cy="50942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0099"/>
              </a:buClr>
              <a:buFont typeface="Wingdings" panose="05000000000000000000" pitchFamily="2" charset="2"/>
              <a:buChar char="§"/>
            </a:pPr>
            <a:r>
              <a:rPr lang="en-US" altLang="en-US" sz="2400" dirty="0" smtClean="0">
                <a:ea typeface="ＭＳ Ｐゴシック" panose="020B0600070205080204" pitchFamily="34" charset="-128"/>
                <a:cs typeface="ＭＳ Ｐゴシック" panose="020B0600070205080204" pitchFamily="34" charset="-128"/>
              </a:rPr>
              <a:t>network links have MTU (maximum transmission unit) - largest possible link-level frame</a:t>
            </a:r>
          </a:p>
          <a:p>
            <a:pPr lvl="1">
              <a:buClr>
                <a:srgbClr val="000099"/>
              </a:buClr>
            </a:pPr>
            <a:r>
              <a:rPr lang="en-US" altLang="en-US" dirty="0" smtClean="0">
                <a:ea typeface="ＭＳ Ｐゴシック" panose="020B0600070205080204" pitchFamily="34" charset="-128"/>
                <a:cs typeface="Gill Sans MT" charset="0"/>
              </a:rPr>
              <a:t>different link types, different MTUs </a:t>
            </a:r>
          </a:p>
          <a:p>
            <a:pPr>
              <a:buClr>
                <a:srgbClr val="000099"/>
              </a:buClr>
              <a:buFont typeface="Wingdings" panose="05000000000000000000" pitchFamily="2" charset="2"/>
              <a:buChar char="§"/>
            </a:pPr>
            <a:r>
              <a:rPr lang="en-US" altLang="en-US" sz="2400" dirty="0" smtClean="0">
                <a:ea typeface="ＭＳ Ｐゴシック" panose="020B0600070205080204" pitchFamily="34" charset="-128"/>
                <a:cs typeface="ＭＳ Ｐゴシック" panose="020B0600070205080204" pitchFamily="34" charset="-128"/>
              </a:rPr>
              <a:t>large IP datagram divided (</a:t>
            </a:r>
            <a:r>
              <a:rPr lang="ja-JP" altLang="en-US" sz="2400" dirty="0" smtClean="0">
                <a:ea typeface="ＭＳ Ｐゴシック" panose="020B0600070205080204" pitchFamily="34" charset="-128"/>
                <a:cs typeface="ＭＳ Ｐゴシック" panose="020B0600070205080204" pitchFamily="34" charset="-128"/>
              </a:rPr>
              <a:t>“</a:t>
            </a:r>
            <a:r>
              <a:rPr lang="en-US" altLang="ja-JP" sz="2400" dirty="0" smtClean="0">
                <a:ea typeface="ＭＳ Ｐゴシック" panose="020B0600070205080204" pitchFamily="34" charset="-128"/>
                <a:cs typeface="ＭＳ Ｐゴシック" panose="020B0600070205080204" pitchFamily="34" charset="-128"/>
              </a:rPr>
              <a:t>fragmented</a:t>
            </a:r>
            <a:r>
              <a:rPr lang="ja-JP" altLang="en-US" sz="2400" dirty="0" smtClean="0">
                <a:ea typeface="ＭＳ Ｐゴシック" panose="020B0600070205080204" pitchFamily="34" charset="-128"/>
                <a:cs typeface="ＭＳ Ｐゴシック" panose="020B0600070205080204" pitchFamily="34" charset="-128"/>
              </a:rPr>
              <a:t>”</a:t>
            </a:r>
            <a:r>
              <a:rPr lang="en-US" altLang="ja-JP" sz="2400" dirty="0" smtClean="0">
                <a:ea typeface="ＭＳ Ｐゴシック" panose="020B0600070205080204" pitchFamily="34" charset="-128"/>
                <a:cs typeface="ＭＳ Ｐゴシック" panose="020B0600070205080204" pitchFamily="34" charset="-128"/>
              </a:rPr>
              <a:t>) within net</a:t>
            </a:r>
          </a:p>
          <a:p>
            <a:pPr lvl="1">
              <a:buClr>
                <a:srgbClr val="000099"/>
              </a:buClr>
            </a:pPr>
            <a:r>
              <a:rPr lang="en-US" altLang="en-US" dirty="0" smtClean="0">
                <a:ea typeface="ＭＳ Ｐゴシック" panose="020B0600070205080204" pitchFamily="34" charset="-128"/>
                <a:cs typeface="Gill Sans MT" charset="0"/>
              </a:rPr>
              <a:t>one datagram becomes several datagrams</a:t>
            </a:r>
          </a:p>
          <a:p>
            <a:pPr lvl="1">
              <a:buClr>
                <a:srgbClr val="000099"/>
              </a:buClr>
            </a:pPr>
            <a:r>
              <a:rPr lang="ja-JP" altLang="en-US" dirty="0" smtClean="0">
                <a:ea typeface="ＭＳ Ｐゴシック" panose="020B0600070205080204" pitchFamily="34" charset="-128"/>
                <a:cs typeface="Gill Sans MT" charset="0"/>
              </a:rPr>
              <a:t>“</a:t>
            </a:r>
            <a:r>
              <a:rPr lang="en-US" altLang="ja-JP" dirty="0" smtClean="0">
                <a:ea typeface="ＭＳ Ｐゴシック" panose="020B0600070205080204" pitchFamily="34" charset="-128"/>
                <a:cs typeface="Gill Sans MT" charset="0"/>
              </a:rPr>
              <a:t>reassembled</a:t>
            </a:r>
            <a:r>
              <a:rPr lang="ja-JP" altLang="en-US" dirty="0" smtClean="0">
                <a:ea typeface="ＭＳ Ｐゴシック" panose="020B0600070205080204" pitchFamily="34" charset="-128"/>
                <a:cs typeface="Gill Sans MT" charset="0"/>
              </a:rPr>
              <a:t>”</a:t>
            </a:r>
            <a:r>
              <a:rPr lang="en-US" altLang="ja-JP" dirty="0" smtClean="0">
                <a:ea typeface="ＭＳ Ｐゴシック" panose="020B0600070205080204" pitchFamily="34" charset="-128"/>
                <a:cs typeface="Gill Sans MT" charset="0"/>
              </a:rPr>
              <a:t> only at final destination</a:t>
            </a:r>
          </a:p>
          <a:p>
            <a:pPr lvl="1">
              <a:buClr>
                <a:srgbClr val="000099"/>
              </a:buClr>
            </a:pPr>
            <a:r>
              <a:rPr lang="en-US" altLang="en-US" dirty="0" smtClean="0">
                <a:ea typeface="ＭＳ Ｐゴシック" panose="020B0600070205080204" pitchFamily="34" charset="-128"/>
                <a:cs typeface="Gill Sans MT" charset="0"/>
              </a:rPr>
              <a:t>IP header bits used to identify, order related fragments</a:t>
            </a:r>
          </a:p>
        </p:txBody>
      </p:sp>
      <p:sp>
        <p:nvSpPr>
          <p:cNvPr id="8" name="Freeform 4"/>
          <p:cNvSpPr>
            <a:spLocks/>
          </p:cNvSpPr>
          <p:nvPr/>
        </p:nvSpPr>
        <p:spPr bwMode="auto">
          <a:xfrm>
            <a:off x="4597400" y="1980009"/>
            <a:ext cx="2436813" cy="2255838"/>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9" name="Freeform 5"/>
          <p:cNvSpPr>
            <a:spLocks/>
          </p:cNvSpPr>
          <p:nvPr/>
        </p:nvSpPr>
        <p:spPr bwMode="auto">
          <a:xfrm>
            <a:off x="4597400" y="4381897"/>
            <a:ext cx="1976438" cy="1987550"/>
          </a:xfrm>
          <a:custGeom>
            <a:avLst/>
            <a:gdLst>
              <a:gd name="T0" fmla="*/ 2147483646 w 873"/>
              <a:gd name="T1" fmla="*/ 2147483646 h 940"/>
              <a:gd name="T2" fmla="*/ 2147483646 w 873"/>
              <a:gd name="T3" fmla="*/ 2147483646 h 940"/>
              <a:gd name="T4" fmla="*/ 2147483646 w 873"/>
              <a:gd name="T5" fmla="*/ 2147483646 h 940"/>
              <a:gd name="T6" fmla="*/ 2147483646 w 873"/>
              <a:gd name="T7" fmla="*/ 2147483646 h 940"/>
              <a:gd name="T8" fmla="*/ 2147483646 w 873"/>
              <a:gd name="T9" fmla="*/ 2147483646 h 940"/>
              <a:gd name="T10" fmla="*/ 2147483646 w 873"/>
              <a:gd name="T11" fmla="*/ 2147483646 h 940"/>
              <a:gd name="T12" fmla="*/ 2147483646 w 873"/>
              <a:gd name="T13" fmla="*/ 2147483646 h 940"/>
              <a:gd name="T14" fmla="*/ 2147483646 w 873"/>
              <a:gd name="T15" fmla="*/ 2147483646 h 940"/>
              <a:gd name="T16" fmla="*/ 2147483646 w 873"/>
              <a:gd name="T17" fmla="*/ 2147483646 h 940"/>
              <a:gd name="T18" fmla="*/ 2147483646 w 873"/>
              <a:gd name="T19" fmla="*/ 2147483646 h 940"/>
              <a:gd name="T20" fmla="*/ 2147483646 w 873"/>
              <a:gd name="T21" fmla="*/ 2147483646 h 9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3"/>
              <a:gd name="T34" fmla="*/ 0 h 940"/>
              <a:gd name="T35" fmla="*/ 873 w 873"/>
              <a:gd name="T36" fmla="*/ 940 h 9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0" name="Line 16"/>
          <p:cNvSpPr>
            <a:spLocks noChangeShapeType="1"/>
          </p:cNvSpPr>
          <p:nvPr/>
        </p:nvSpPr>
        <p:spPr bwMode="auto">
          <a:xfrm flipV="1">
            <a:off x="4670425" y="2935684"/>
            <a:ext cx="127000" cy="3175"/>
          </a:xfrm>
          <a:prstGeom prst="line">
            <a:avLst/>
          </a:prstGeom>
          <a:noFill/>
          <a:ln w="1270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1" name="Line 17"/>
          <p:cNvSpPr>
            <a:spLocks noChangeShapeType="1"/>
          </p:cNvSpPr>
          <p:nvPr/>
        </p:nvSpPr>
        <p:spPr bwMode="auto">
          <a:xfrm>
            <a:off x="5246688" y="2260997"/>
            <a:ext cx="658812" cy="279400"/>
          </a:xfrm>
          <a:prstGeom prst="line">
            <a:avLst/>
          </a:prstGeom>
          <a:noFill/>
          <a:ln w="1270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2" name="Line 18"/>
          <p:cNvSpPr>
            <a:spLocks noChangeShapeType="1"/>
          </p:cNvSpPr>
          <p:nvPr/>
        </p:nvSpPr>
        <p:spPr bwMode="auto">
          <a:xfrm>
            <a:off x="6092825" y="2597547"/>
            <a:ext cx="196850" cy="669925"/>
          </a:xfrm>
          <a:prstGeom prst="line">
            <a:avLst/>
          </a:prstGeom>
          <a:noFill/>
          <a:ln w="1270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3" name="Line 19"/>
          <p:cNvSpPr>
            <a:spLocks noChangeShapeType="1"/>
          </p:cNvSpPr>
          <p:nvPr/>
        </p:nvSpPr>
        <p:spPr bwMode="auto">
          <a:xfrm>
            <a:off x="4995863" y="2373709"/>
            <a:ext cx="1587" cy="582613"/>
          </a:xfrm>
          <a:prstGeom prst="line">
            <a:avLst/>
          </a:prstGeom>
          <a:noFill/>
          <a:ln w="1270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4" name="Line 20"/>
          <p:cNvSpPr>
            <a:spLocks noChangeShapeType="1"/>
          </p:cNvSpPr>
          <p:nvPr/>
        </p:nvSpPr>
        <p:spPr bwMode="auto">
          <a:xfrm>
            <a:off x="5230813" y="3027759"/>
            <a:ext cx="971550" cy="401638"/>
          </a:xfrm>
          <a:prstGeom prst="line">
            <a:avLst/>
          </a:prstGeom>
          <a:noFill/>
          <a:ln w="1270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5" name="Line 21"/>
          <p:cNvSpPr>
            <a:spLocks noChangeShapeType="1"/>
          </p:cNvSpPr>
          <p:nvPr/>
        </p:nvSpPr>
        <p:spPr bwMode="auto">
          <a:xfrm flipH="1" flipV="1">
            <a:off x="6503988" y="3557984"/>
            <a:ext cx="476250" cy="687388"/>
          </a:xfrm>
          <a:prstGeom prst="line">
            <a:avLst/>
          </a:prstGeom>
          <a:noFill/>
          <a:ln w="1270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6" name="Line 22"/>
          <p:cNvSpPr>
            <a:spLocks noChangeShapeType="1"/>
          </p:cNvSpPr>
          <p:nvPr/>
        </p:nvSpPr>
        <p:spPr bwMode="auto">
          <a:xfrm flipH="1">
            <a:off x="5254625" y="2565797"/>
            <a:ext cx="758825" cy="517525"/>
          </a:xfrm>
          <a:prstGeom prst="line">
            <a:avLst/>
          </a:prstGeom>
          <a:noFill/>
          <a:ln w="1270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7" name="Line 23"/>
          <p:cNvSpPr>
            <a:spLocks noChangeShapeType="1"/>
          </p:cNvSpPr>
          <p:nvPr/>
        </p:nvSpPr>
        <p:spPr bwMode="auto">
          <a:xfrm flipH="1">
            <a:off x="5264150" y="2005409"/>
            <a:ext cx="476250" cy="342900"/>
          </a:xfrm>
          <a:prstGeom prst="line">
            <a:avLst/>
          </a:prstGeom>
          <a:noFill/>
          <a:ln w="1270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8" name="Line 24"/>
          <p:cNvSpPr>
            <a:spLocks noChangeShapeType="1"/>
          </p:cNvSpPr>
          <p:nvPr/>
        </p:nvSpPr>
        <p:spPr bwMode="auto">
          <a:xfrm flipH="1">
            <a:off x="5981700" y="2181622"/>
            <a:ext cx="273050" cy="236537"/>
          </a:xfrm>
          <a:prstGeom prst="line">
            <a:avLst/>
          </a:prstGeom>
          <a:noFill/>
          <a:ln w="1270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9" name="Line 119"/>
          <p:cNvSpPr>
            <a:spLocks noChangeShapeType="1"/>
          </p:cNvSpPr>
          <p:nvPr/>
        </p:nvSpPr>
        <p:spPr bwMode="auto">
          <a:xfrm flipH="1">
            <a:off x="6461125" y="4558109"/>
            <a:ext cx="636588" cy="877888"/>
          </a:xfrm>
          <a:prstGeom prst="line">
            <a:avLst/>
          </a:prstGeom>
          <a:noFill/>
          <a:ln w="1270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nvGrpSpPr>
          <p:cNvPr id="20" name="Group 199"/>
          <p:cNvGrpSpPr>
            <a:grpSpLocks/>
          </p:cNvGrpSpPr>
          <p:nvPr/>
        </p:nvGrpSpPr>
        <p:grpSpPr bwMode="auto">
          <a:xfrm>
            <a:off x="5003800" y="3307159"/>
            <a:ext cx="1222375" cy="403225"/>
            <a:chOff x="3152" y="1862"/>
            <a:chExt cx="770" cy="254"/>
          </a:xfrm>
        </p:grpSpPr>
        <p:grpSp>
          <p:nvGrpSpPr>
            <p:cNvPr id="21" name="Group 120"/>
            <p:cNvGrpSpPr>
              <a:grpSpLocks/>
            </p:cNvGrpSpPr>
            <p:nvPr/>
          </p:nvGrpSpPr>
          <p:grpSpPr bwMode="auto">
            <a:xfrm rot="1433392">
              <a:off x="3152" y="1862"/>
              <a:ext cx="648" cy="108"/>
              <a:chOff x="4712" y="1742"/>
              <a:chExt cx="648" cy="108"/>
            </a:xfrm>
          </p:grpSpPr>
          <p:sp>
            <p:nvSpPr>
              <p:cNvPr id="23" name="Rectangle 121"/>
              <p:cNvSpPr>
                <a:spLocks noChangeArrowheads="1"/>
              </p:cNvSpPr>
              <p:nvPr/>
            </p:nvSpPr>
            <p:spPr bwMode="auto">
              <a:xfrm>
                <a:off x="4712" y="1742"/>
                <a:ext cx="648" cy="108"/>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24" name="Rectangle 122"/>
              <p:cNvSpPr>
                <a:spLocks noChangeArrowheads="1"/>
              </p:cNvSpPr>
              <p:nvPr/>
            </p:nvSpPr>
            <p:spPr bwMode="auto">
              <a:xfrm>
                <a:off x="4710" y="1742"/>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grpSp>
        <p:sp>
          <p:nvSpPr>
            <p:cNvPr id="22" name="Line 132"/>
            <p:cNvSpPr>
              <a:spLocks noChangeShapeType="1"/>
            </p:cNvSpPr>
            <p:nvPr/>
          </p:nvSpPr>
          <p:spPr bwMode="auto">
            <a:xfrm>
              <a:off x="3784" y="2060"/>
              <a:ext cx="138" cy="56"/>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sp>
        <p:nvSpPr>
          <p:cNvPr id="25" name="Text Box 136"/>
          <p:cNvSpPr txBox="1">
            <a:spLocks noChangeArrowheads="1"/>
          </p:cNvSpPr>
          <p:nvPr/>
        </p:nvSpPr>
        <p:spPr bwMode="auto">
          <a:xfrm>
            <a:off x="6615113" y="2592784"/>
            <a:ext cx="24669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a:lnSpc>
                <a:spcPct val="100000"/>
              </a:lnSpc>
              <a:spcBef>
                <a:spcPct val="0"/>
              </a:spcBef>
              <a:buClrTx/>
              <a:buSzTx/>
              <a:buFontTx/>
              <a:buNone/>
            </a:pPr>
            <a:r>
              <a:rPr lang="en-US" altLang="en-US" sz="1600" i="1" dirty="0">
                <a:solidFill>
                  <a:srgbClr val="CC0000"/>
                </a:solidFill>
                <a:latin typeface="Arial" panose="020B0604020202020204" pitchFamily="34" charset="0"/>
              </a:rPr>
              <a:t>fragmentation:</a:t>
            </a:r>
            <a:r>
              <a:rPr lang="en-US" altLang="en-US" sz="1600" dirty="0">
                <a:solidFill>
                  <a:prstClr val="black"/>
                </a:solidFill>
                <a:latin typeface="Arial" panose="020B0604020202020204" pitchFamily="34" charset="0"/>
              </a:rPr>
              <a:t> </a:t>
            </a:r>
          </a:p>
          <a:p>
            <a:pPr>
              <a:lnSpc>
                <a:spcPct val="100000"/>
              </a:lnSpc>
              <a:spcBef>
                <a:spcPct val="0"/>
              </a:spcBef>
              <a:buClrTx/>
              <a:buSzTx/>
              <a:buFontTx/>
              <a:buNone/>
            </a:pPr>
            <a:r>
              <a:rPr lang="en-US" altLang="en-US" sz="1600" b="1" i="1" dirty="0">
                <a:solidFill>
                  <a:srgbClr val="000099"/>
                </a:solidFill>
                <a:latin typeface="Arial" panose="020B0604020202020204" pitchFamily="34" charset="0"/>
              </a:rPr>
              <a:t>in:</a:t>
            </a:r>
            <a:r>
              <a:rPr lang="en-US" altLang="en-US" sz="1600" dirty="0">
                <a:solidFill>
                  <a:prstClr val="black"/>
                </a:solidFill>
                <a:latin typeface="Arial" panose="020B0604020202020204" pitchFamily="34" charset="0"/>
              </a:rPr>
              <a:t> one large datagram</a:t>
            </a:r>
          </a:p>
          <a:p>
            <a:pPr>
              <a:lnSpc>
                <a:spcPct val="100000"/>
              </a:lnSpc>
              <a:spcBef>
                <a:spcPct val="0"/>
              </a:spcBef>
              <a:buClrTx/>
              <a:buSzTx/>
              <a:buFontTx/>
              <a:buNone/>
            </a:pPr>
            <a:r>
              <a:rPr lang="en-US" altLang="en-US" sz="1600" b="1" i="1" dirty="0">
                <a:solidFill>
                  <a:srgbClr val="000099"/>
                </a:solidFill>
                <a:latin typeface="Arial" panose="020B0604020202020204" pitchFamily="34" charset="0"/>
              </a:rPr>
              <a:t>out:</a:t>
            </a:r>
            <a:r>
              <a:rPr lang="en-US" altLang="en-US" sz="1600" dirty="0">
                <a:solidFill>
                  <a:prstClr val="black"/>
                </a:solidFill>
                <a:latin typeface="Arial" panose="020B0604020202020204" pitchFamily="34" charset="0"/>
              </a:rPr>
              <a:t> 3 smaller datagrams</a:t>
            </a:r>
            <a:endParaRPr lang="en-US" altLang="en-US" sz="1800" dirty="0">
              <a:solidFill>
                <a:prstClr val="black"/>
              </a:solidFill>
              <a:latin typeface="Arial" panose="020B0604020202020204" pitchFamily="34" charset="0"/>
            </a:endParaRPr>
          </a:p>
        </p:txBody>
      </p:sp>
      <p:sp>
        <p:nvSpPr>
          <p:cNvPr id="26" name="Line 118"/>
          <p:cNvSpPr>
            <a:spLocks noChangeShapeType="1"/>
          </p:cNvSpPr>
          <p:nvPr/>
        </p:nvSpPr>
        <p:spPr bwMode="auto">
          <a:xfrm>
            <a:off x="5484813" y="5529659"/>
            <a:ext cx="287337" cy="3175"/>
          </a:xfrm>
          <a:prstGeom prst="line">
            <a:avLst/>
          </a:prstGeom>
          <a:noFill/>
          <a:ln w="1270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nvGrpSpPr>
          <p:cNvPr id="27" name="Group 220"/>
          <p:cNvGrpSpPr>
            <a:grpSpLocks/>
          </p:cNvGrpSpPr>
          <p:nvPr/>
        </p:nvGrpSpPr>
        <p:grpSpPr bwMode="auto">
          <a:xfrm>
            <a:off x="5407025" y="4704159"/>
            <a:ext cx="708025" cy="558800"/>
            <a:chOff x="3406" y="2742"/>
            <a:chExt cx="446" cy="352"/>
          </a:xfrm>
        </p:grpSpPr>
        <p:grpSp>
          <p:nvGrpSpPr>
            <p:cNvPr id="28" name="Group 137"/>
            <p:cNvGrpSpPr>
              <a:grpSpLocks/>
            </p:cNvGrpSpPr>
            <p:nvPr/>
          </p:nvGrpSpPr>
          <p:grpSpPr bwMode="auto">
            <a:xfrm rot="-10773343">
              <a:off x="3566" y="2742"/>
              <a:ext cx="282" cy="108"/>
              <a:chOff x="5078" y="1860"/>
              <a:chExt cx="282" cy="108"/>
            </a:xfrm>
          </p:grpSpPr>
          <p:sp>
            <p:nvSpPr>
              <p:cNvPr id="38" name="Rectangle 138"/>
              <p:cNvSpPr>
                <a:spLocks noChangeArrowheads="1"/>
              </p:cNvSpPr>
              <p:nvPr/>
            </p:nvSpPr>
            <p:spPr bwMode="auto">
              <a:xfrm>
                <a:off x="5216" y="1860"/>
                <a:ext cx="144" cy="108"/>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39" name="Rectangle 139"/>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grpSp>
        <p:grpSp>
          <p:nvGrpSpPr>
            <p:cNvPr id="29" name="Group 140"/>
            <p:cNvGrpSpPr>
              <a:grpSpLocks/>
            </p:cNvGrpSpPr>
            <p:nvPr/>
          </p:nvGrpSpPr>
          <p:grpSpPr bwMode="auto">
            <a:xfrm rot="-10773343">
              <a:off x="3568" y="2864"/>
              <a:ext cx="282" cy="108"/>
              <a:chOff x="5078" y="1860"/>
              <a:chExt cx="282" cy="108"/>
            </a:xfrm>
          </p:grpSpPr>
          <p:sp>
            <p:nvSpPr>
              <p:cNvPr id="36" name="Rectangle 141"/>
              <p:cNvSpPr>
                <a:spLocks noChangeArrowheads="1"/>
              </p:cNvSpPr>
              <p:nvPr/>
            </p:nvSpPr>
            <p:spPr bwMode="auto">
              <a:xfrm>
                <a:off x="5216" y="1860"/>
                <a:ext cx="144" cy="108"/>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37" name="Rectangle 142"/>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grpSp>
        <p:grpSp>
          <p:nvGrpSpPr>
            <p:cNvPr id="30" name="Group 143"/>
            <p:cNvGrpSpPr>
              <a:grpSpLocks/>
            </p:cNvGrpSpPr>
            <p:nvPr/>
          </p:nvGrpSpPr>
          <p:grpSpPr bwMode="auto">
            <a:xfrm rot="-10773343">
              <a:off x="3570" y="2986"/>
              <a:ext cx="282" cy="108"/>
              <a:chOff x="5078" y="1860"/>
              <a:chExt cx="282" cy="108"/>
            </a:xfrm>
          </p:grpSpPr>
          <p:sp>
            <p:nvSpPr>
              <p:cNvPr id="34" name="Rectangle 144"/>
              <p:cNvSpPr>
                <a:spLocks noChangeArrowheads="1"/>
              </p:cNvSpPr>
              <p:nvPr/>
            </p:nvSpPr>
            <p:spPr bwMode="auto">
              <a:xfrm>
                <a:off x="5216" y="1860"/>
                <a:ext cx="144" cy="108"/>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35" name="Rectangle 145"/>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grpSp>
        <p:sp>
          <p:nvSpPr>
            <p:cNvPr id="31" name="Line 146"/>
            <p:cNvSpPr>
              <a:spLocks noChangeShapeType="1"/>
            </p:cNvSpPr>
            <p:nvPr/>
          </p:nvSpPr>
          <p:spPr bwMode="auto">
            <a:xfrm rot="9691848">
              <a:off x="3412" y="2778"/>
              <a:ext cx="138" cy="44"/>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32" name="Line 147"/>
            <p:cNvSpPr>
              <a:spLocks noChangeShapeType="1"/>
            </p:cNvSpPr>
            <p:nvPr/>
          </p:nvSpPr>
          <p:spPr bwMode="auto">
            <a:xfrm rot="9691848">
              <a:off x="3406" y="2888"/>
              <a:ext cx="138" cy="44"/>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33" name="Line 148"/>
            <p:cNvSpPr>
              <a:spLocks noChangeShapeType="1"/>
            </p:cNvSpPr>
            <p:nvPr/>
          </p:nvSpPr>
          <p:spPr bwMode="auto">
            <a:xfrm rot="9691848">
              <a:off x="3408" y="3018"/>
              <a:ext cx="138" cy="44"/>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grpSp>
        <p:nvGrpSpPr>
          <p:cNvPr id="40" name="Group 233"/>
          <p:cNvGrpSpPr>
            <a:grpSpLocks/>
          </p:cNvGrpSpPr>
          <p:nvPr/>
        </p:nvGrpSpPr>
        <p:grpSpPr bwMode="auto">
          <a:xfrm>
            <a:off x="4287838" y="4223147"/>
            <a:ext cx="1395412" cy="490537"/>
            <a:chOff x="2701" y="2439"/>
            <a:chExt cx="879" cy="309"/>
          </a:xfrm>
        </p:grpSpPr>
        <p:grpSp>
          <p:nvGrpSpPr>
            <p:cNvPr id="41" name="Group 232"/>
            <p:cNvGrpSpPr>
              <a:grpSpLocks/>
            </p:cNvGrpSpPr>
            <p:nvPr/>
          </p:nvGrpSpPr>
          <p:grpSpPr bwMode="auto">
            <a:xfrm>
              <a:off x="2701" y="2639"/>
              <a:ext cx="806" cy="109"/>
              <a:chOff x="2540" y="2639"/>
              <a:chExt cx="806" cy="109"/>
            </a:xfrm>
          </p:grpSpPr>
          <p:grpSp>
            <p:nvGrpSpPr>
              <p:cNvPr id="43" name="Group 149"/>
              <p:cNvGrpSpPr>
                <a:grpSpLocks/>
              </p:cNvGrpSpPr>
              <p:nvPr/>
            </p:nvGrpSpPr>
            <p:grpSpPr bwMode="auto">
              <a:xfrm rot="10793026">
                <a:off x="2697" y="2639"/>
                <a:ext cx="649" cy="109"/>
                <a:chOff x="4712" y="1742"/>
                <a:chExt cx="648" cy="108"/>
              </a:xfrm>
            </p:grpSpPr>
            <p:sp>
              <p:nvSpPr>
                <p:cNvPr id="45" name="Rectangle 150"/>
                <p:cNvSpPr>
                  <a:spLocks noChangeArrowheads="1"/>
                </p:cNvSpPr>
                <p:nvPr/>
              </p:nvSpPr>
              <p:spPr bwMode="auto">
                <a:xfrm>
                  <a:off x="4712" y="1742"/>
                  <a:ext cx="648" cy="108"/>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46" name="Rectangle 151"/>
                <p:cNvSpPr>
                  <a:spLocks noChangeArrowheads="1"/>
                </p:cNvSpPr>
                <p:nvPr/>
              </p:nvSpPr>
              <p:spPr bwMode="auto">
                <a:xfrm>
                  <a:off x="4714" y="1744"/>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grpSp>
          <p:sp>
            <p:nvSpPr>
              <p:cNvPr id="44" name="Line 152"/>
              <p:cNvSpPr>
                <a:spLocks noChangeShapeType="1"/>
              </p:cNvSpPr>
              <p:nvPr/>
            </p:nvSpPr>
            <p:spPr bwMode="auto">
              <a:xfrm rot="9691848">
                <a:off x="2540" y="2666"/>
                <a:ext cx="138" cy="44"/>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sp>
          <p:nvSpPr>
            <p:cNvPr id="42" name="Text Box 153"/>
            <p:cNvSpPr txBox="1">
              <a:spLocks noChangeArrowheads="1"/>
            </p:cNvSpPr>
            <p:nvPr/>
          </p:nvSpPr>
          <p:spPr bwMode="auto">
            <a:xfrm>
              <a:off x="2810" y="2439"/>
              <a:ext cx="7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6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rPr>
                <a:t>reassembly</a:t>
              </a:r>
              <a:endParaRPr kumimoji="0" lang="en-US" altLang="en-US" sz="18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endParaRPr>
            </a:p>
          </p:txBody>
        </p:sp>
      </p:grpSp>
      <p:grpSp>
        <p:nvGrpSpPr>
          <p:cNvPr id="47" name="Group 162"/>
          <p:cNvGrpSpPr>
            <a:grpSpLocks/>
          </p:cNvGrpSpPr>
          <p:nvPr/>
        </p:nvGrpSpPr>
        <p:grpSpPr bwMode="auto">
          <a:xfrm>
            <a:off x="3849688" y="2059384"/>
            <a:ext cx="838200" cy="1720850"/>
            <a:chOff x="2345" y="1140"/>
            <a:chExt cx="528" cy="1084"/>
          </a:xfrm>
        </p:grpSpPr>
        <p:sp>
          <p:nvSpPr>
            <p:cNvPr id="48" name="Line 8"/>
            <p:cNvSpPr>
              <a:spLocks noChangeShapeType="1"/>
            </p:cNvSpPr>
            <p:nvPr/>
          </p:nvSpPr>
          <p:spPr bwMode="auto">
            <a:xfrm flipV="1">
              <a:off x="2811" y="1459"/>
              <a:ext cx="62" cy="5"/>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49" name="Line 10"/>
            <p:cNvSpPr>
              <a:spLocks noChangeShapeType="1"/>
            </p:cNvSpPr>
            <p:nvPr/>
          </p:nvSpPr>
          <p:spPr bwMode="auto">
            <a:xfrm flipV="1">
              <a:off x="2811" y="1967"/>
              <a:ext cx="62" cy="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50" name="Line 15"/>
            <p:cNvSpPr>
              <a:spLocks noChangeShapeType="1"/>
            </p:cNvSpPr>
            <p:nvPr/>
          </p:nvSpPr>
          <p:spPr bwMode="auto">
            <a:xfrm>
              <a:off x="2868" y="1456"/>
              <a:ext cx="0" cy="510"/>
            </a:xfrm>
            <a:prstGeom prst="line">
              <a:avLst/>
            </a:prstGeom>
            <a:noFill/>
            <a:ln w="1270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nvGrpSpPr>
            <p:cNvPr id="51" name="Group 155"/>
            <p:cNvGrpSpPr>
              <a:grpSpLocks/>
            </p:cNvGrpSpPr>
            <p:nvPr/>
          </p:nvGrpSpPr>
          <p:grpSpPr bwMode="auto">
            <a:xfrm>
              <a:off x="2345" y="1140"/>
              <a:ext cx="503" cy="444"/>
              <a:chOff x="-44" y="1473"/>
              <a:chExt cx="981" cy="1105"/>
            </a:xfrm>
          </p:grpSpPr>
          <p:pic>
            <p:nvPicPr>
              <p:cNvPr id="56" name="Picture 15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Freeform 157"/>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sp>
          <p:nvSpPr>
            <p:cNvPr id="52" name="Text Box 158"/>
            <p:cNvSpPr txBox="1">
              <a:spLocks noChangeArrowheads="1"/>
            </p:cNvSpPr>
            <p:nvPr/>
          </p:nvSpPr>
          <p:spPr bwMode="auto">
            <a:xfrm rot="5400000">
              <a:off x="2526" y="1509"/>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2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a:t>
              </a:r>
            </a:p>
          </p:txBody>
        </p:sp>
        <p:grpSp>
          <p:nvGrpSpPr>
            <p:cNvPr id="53" name="Group 159"/>
            <p:cNvGrpSpPr>
              <a:grpSpLocks/>
            </p:cNvGrpSpPr>
            <p:nvPr/>
          </p:nvGrpSpPr>
          <p:grpSpPr bwMode="auto">
            <a:xfrm>
              <a:off x="2357" y="1780"/>
              <a:ext cx="503" cy="444"/>
              <a:chOff x="-44" y="1473"/>
              <a:chExt cx="981" cy="1105"/>
            </a:xfrm>
          </p:grpSpPr>
          <p:pic>
            <p:nvPicPr>
              <p:cNvPr id="54" name="Picture 16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Freeform 161"/>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grpSp>
      <p:grpSp>
        <p:nvGrpSpPr>
          <p:cNvPr id="58" name="Group 163"/>
          <p:cNvGrpSpPr>
            <a:grpSpLocks/>
          </p:cNvGrpSpPr>
          <p:nvPr/>
        </p:nvGrpSpPr>
        <p:grpSpPr bwMode="auto">
          <a:xfrm>
            <a:off x="5970588" y="3246834"/>
            <a:ext cx="698500" cy="355600"/>
            <a:chOff x="4396" y="1245"/>
            <a:chExt cx="672" cy="248"/>
          </a:xfrm>
        </p:grpSpPr>
        <p:sp>
          <p:nvSpPr>
            <p:cNvPr id="5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6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6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grpSp>
          <p:nvGrpSpPr>
            <p:cNvPr id="62" name="Group 167"/>
            <p:cNvGrpSpPr>
              <a:grpSpLocks/>
            </p:cNvGrpSpPr>
            <p:nvPr/>
          </p:nvGrpSpPr>
          <p:grpSpPr bwMode="auto">
            <a:xfrm>
              <a:off x="4530" y="1287"/>
              <a:ext cx="377" cy="75"/>
              <a:chOff x="2468" y="1332"/>
              <a:chExt cx="310" cy="60"/>
            </a:xfrm>
          </p:grpSpPr>
          <p:sp>
            <p:nvSpPr>
              <p:cNvPr id="65"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66"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sp>
          <p:nvSpPr>
            <p:cNvPr id="63" name="Line 170"/>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64" name="Line 17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grpSp>
        <p:nvGrpSpPr>
          <p:cNvPr id="67" name="Group 172"/>
          <p:cNvGrpSpPr>
            <a:grpSpLocks/>
          </p:cNvGrpSpPr>
          <p:nvPr/>
        </p:nvGrpSpPr>
        <p:grpSpPr bwMode="auto">
          <a:xfrm>
            <a:off x="4757738" y="2141934"/>
            <a:ext cx="698500" cy="355600"/>
            <a:chOff x="4396" y="1245"/>
            <a:chExt cx="672" cy="248"/>
          </a:xfrm>
        </p:grpSpPr>
        <p:sp>
          <p:nvSpPr>
            <p:cNvPr id="6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6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7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grpSp>
          <p:nvGrpSpPr>
            <p:cNvPr id="71" name="Group 176"/>
            <p:cNvGrpSpPr>
              <a:grpSpLocks/>
            </p:cNvGrpSpPr>
            <p:nvPr/>
          </p:nvGrpSpPr>
          <p:grpSpPr bwMode="auto">
            <a:xfrm>
              <a:off x="4530" y="1287"/>
              <a:ext cx="377" cy="75"/>
              <a:chOff x="2468" y="1332"/>
              <a:chExt cx="310" cy="60"/>
            </a:xfrm>
          </p:grpSpPr>
          <p:sp>
            <p:nvSpPr>
              <p:cNvPr id="74" name="Freeform 17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75" name="Freeform 17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sp>
          <p:nvSpPr>
            <p:cNvPr id="72" name="Line 179"/>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73" name="Line 180"/>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grpSp>
        <p:nvGrpSpPr>
          <p:cNvPr id="76" name="Group 181"/>
          <p:cNvGrpSpPr>
            <a:grpSpLocks/>
          </p:cNvGrpSpPr>
          <p:nvPr/>
        </p:nvGrpSpPr>
        <p:grpSpPr bwMode="auto">
          <a:xfrm>
            <a:off x="4764088" y="2776934"/>
            <a:ext cx="698500" cy="355600"/>
            <a:chOff x="4396" y="1245"/>
            <a:chExt cx="672" cy="248"/>
          </a:xfrm>
        </p:grpSpPr>
        <p:sp>
          <p:nvSpPr>
            <p:cNvPr id="7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7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7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grpSp>
          <p:nvGrpSpPr>
            <p:cNvPr id="80" name="Group 185"/>
            <p:cNvGrpSpPr>
              <a:grpSpLocks/>
            </p:cNvGrpSpPr>
            <p:nvPr/>
          </p:nvGrpSpPr>
          <p:grpSpPr bwMode="auto">
            <a:xfrm>
              <a:off x="4530" y="1287"/>
              <a:ext cx="377" cy="75"/>
              <a:chOff x="2468" y="1332"/>
              <a:chExt cx="310" cy="60"/>
            </a:xfrm>
          </p:grpSpPr>
          <p:sp>
            <p:nvSpPr>
              <p:cNvPr id="83" name="Freeform 1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84" name="Freeform 1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sp>
          <p:nvSpPr>
            <p:cNvPr id="81" name="Line 188"/>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82" name="Line 189"/>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grpSp>
        <p:nvGrpSpPr>
          <p:cNvPr id="85" name="Group 190"/>
          <p:cNvGrpSpPr>
            <a:grpSpLocks/>
          </p:cNvGrpSpPr>
          <p:nvPr/>
        </p:nvGrpSpPr>
        <p:grpSpPr bwMode="auto">
          <a:xfrm>
            <a:off x="5595938" y="2351484"/>
            <a:ext cx="698500" cy="355600"/>
            <a:chOff x="4396" y="1245"/>
            <a:chExt cx="672" cy="248"/>
          </a:xfrm>
        </p:grpSpPr>
        <p:sp>
          <p:nvSpPr>
            <p:cNvPr id="8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8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8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grpSp>
          <p:nvGrpSpPr>
            <p:cNvPr id="89" name="Group 194"/>
            <p:cNvGrpSpPr>
              <a:grpSpLocks/>
            </p:cNvGrpSpPr>
            <p:nvPr/>
          </p:nvGrpSpPr>
          <p:grpSpPr bwMode="auto">
            <a:xfrm>
              <a:off x="4530" y="1287"/>
              <a:ext cx="377" cy="75"/>
              <a:chOff x="2468" y="1332"/>
              <a:chExt cx="310" cy="60"/>
            </a:xfrm>
          </p:grpSpPr>
          <p:sp>
            <p:nvSpPr>
              <p:cNvPr id="92" name="Freeform 1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93" name="Freeform 1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sp>
          <p:nvSpPr>
            <p:cNvPr id="90" name="Line 19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91" name="Line 19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grpSp>
        <p:nvGrpSpPr>
          <p:cNvPr id="94" name="Group 200"/>
          <p:cNvGrpSpPr>
            <a:grpSpLocks/>
          </p:cNvGrpSpPr>
          <p:nvPr/>
        </p:nvGrpSpPr>
        <p:grpSpPr bwMode="auto">
          <a:xfrm>
            <a:off x="6421438" y="3454797"/>
            <a:ext cx="1033462" cy="801687"/>
            <a:chOff x="4045" y="1955"/>
            <a:chExt cx="651" cy="505"/>
          </a:xfrm>
        </p:grpSpPr>
        <p:grpSp>
          <p:nvGrpSpPr>
            <p:cNvPr id="95" name="Group 123"/>
            <p:cNvGrpSpPr>
              <a:grpSpLocks/>
            </p:cNvGrpSpPr>
            <p:nvPr/>
          </p:nvGrpSpPr>
          <p:grpSpPr bwMode="auto">
            <a:xfrm rot="3346875">
              <a:off x="3958" y="2042"/>
              <a:ext cx="282" cy="108"/>
              <a:chOff x="5078" y="1860"/>
              <a:chExt cx="282" cy="108"/>
            </a:xfrm>
          </p:grpSpPr>
          <p:sp>
            <p:nvSpPr>
              <p:cNvPr id="105" name="Rectangle 124"/>
              <p:cNvSpPr>
                <a:spLocks noChangeArrowheads="1"/>
              </p:cNvSpPr>
              <p:nvPr/>
            </p:nvSpPr>
            <p:spPr bwMode="auto">
              <a:xfrm>
                <a:off x="5215" y="1861"/>
                <a:ext cx="144" cy="108"/>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106" name="Rectangle 125"/>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grpSp>
        <p:grpSp>
          <p:nvGrpSpPr>
            <p:cNvPr id="96" name="Group 126"/>
            <p:cNvGrpSpPr>
              <a:grpSpLocks/>
            </p:cNvGrpSpPr>
            <p:nvPr/>
          </p:nvGrpSpPr>
          <p:grpSpPr bwMode="auto">
            <a:xfrm rot="3215306">
              <a:off x="4158" y="2108"/>
              <a:ext cx="282" cy="108"/>
              <a:chOff x="5078" y="1860"/>
              <a:chExt cx="282" cy="108"/>
            </a:xfrm>
          </p:grpSpPr>
          <p:sp>
            <p:nvSpPr>
              <p:cNvPr id="103" name="Rectangle 127"/>
              <p:cNvSpPr>
                <a:spLocks noChangeArrowheads="1"/>
              </p:cNvSpPr>
              <p:nvPr/>
            </p:nvSpPr>
            <p:spPr bwMode="auto">
              <a:xfrm>
                <a:off x="5214" y="1860"/>
                <a:ext cx="144" cy="108"/>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104" name="Rectangle 128"/>
              <p:cNvSpPr>
                <a:spLocks noChangeArrowheads="1"/>
              </p:cNvSpPr>
              <p:nvPr/>
            </p:nvSpPr>
            <p:spPr bwMode="auto">
              <a:xfrm>
                <a:off x="5076"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grpSp>
        <p:grpSp>
          <p:nvGrpSpPr>
            <p:cNvPr id="97" name="Group 129"/>
            <p:cNvGrpSpPr>
              <a:grpSpLocks/>
            </p:cNvGrpSpPr>
            <p:nvPr/>
          </p:nvGrpSpPr>
          <p:grpSpPr bwMode="auto">
            <a:xfrm rot="3051000">
              <a:off x="4380" y="2184"/>
              <a:ext cx="282" cy="108"/>
              <a:chOff x="5078" y="1860"/>
              <a:chExt cx="282" cy="108"/>
            </a:xfrm>
          </p:grpSpPr>
          <p:sp>
            <p:nvSpPr>
              <p:cNvPr id="101" name="Rectangle 130"/>
              <p:cNvSpPr>
                <a:spLocks noChangeArrowheads="1"/>
              </p:cNvSpPr>
              <p:nvPr/>
            </p:nvSpPr>
            <p:spPr bwMode="auto">
              <a:xfrm>
                <a:off x="5214" y="1860"/>
                <a:ext cx="144" cy="108"/>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102" name="Rectangle 131"/>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grpSp>
        <p:sp>
          <p:nvSpPr>
            <p:cNvPr id="98" name="Line 133"/>
            <p:cNvSpPr>
              <a:spLocks noChangeShapeType="1"/>
            </p:cNvSpPr>
            <p:nvPr/>
          </p:nvSpPr>
          <p:spPr bwMode="auto">
            <a:xfrm>
              <a:off x="4184" y="2216"/>
              <a:ext cx="84" cy="112"/>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99" name="Line 134"/>
            <p:cNvSpPr>
              <a:spLocks noChangeShapeType="1"/>
            </p:cNvSpPr>
            <p:nvPr/>
          </p:nvSpPr>
          <p:spPr bwMode="auto">
            <a:xfrm>
              <a:off x="4388" y="2278"/>
              <a:ext cx="82" cy="112"/>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00" name="Line 135"/>
            <p:cNvSpPr>
              <a:spLocks noChangeShapeType="1"/>
            </p:cNvSpPr>
            <p:nvPr/>
          </p:nvSpPr>
          <p:spPr bwMode="auto">
            <a:xfrm>
              <a:off x="4620" y="2350"/>
              <a:ext cx="76" cy="110"/>
            </a:xfrm>
            <a:prstGeom prst="line">
              <a:avLst/>
            </a:prstGeom>
            <a:noFill/>
            <a:ln w="9525">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grpSp>
        <p:nvGrpSpPr>
          <p:cNvPr id="107" name="Group 201"/>
          <p:cNvGrpSpPr>
            <a:grpSpLocks/>
          </p:cNvGrpSpPr>
          <p:nvPr/>
        </p:nvGrpSpPr>
        <p:grpSpPr bwMode="auto">
          <a:xfrm>
            <a:off x="6694488" y="4237434"/>
            <a:ext cx="698500" cy="355600"/>
            <a:chOff x="4396" y="1245"/>
            <a:chExt cx="672" cy="248"/>
          </a:xfrm>
        </p:grpSpPr>
        <p:sp>
          <p:nvSpPr>
            <p:cNvPr id="10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grpSp>
          <p:nvGrpSpPr>
            <p:cNvPr id="111" name="Group 205"/>
            <p:cNvGrpSpPr>
              <a:grpSpLocks/>
            </p:cNvGrpSpPr>
            <p:nvPr/>
          </p:nvGrpSpPr>
          <p:grpSpPr bwMode="auto">
            <a:xfrm>
              <a:off x="4530" y="1287"/>
              <a:ext cx="377" cy="75"/>
              <a:chOff x="2468" y="1332"/>
              <a:chExt cx="310" cy="60"/>
            </a:xfrm>
          </p:grpSpPr>
          <p:sp>
            <p:nvSpPr>
              <p:cNvPr id="114" name="Freeform 2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15" name="Freeform 2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sp>
          <p:nvSpPr>
            <p:cNvPr id="112" name="Line 208"/>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13" name="Line 209"/>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grpSp>
        <p:nvGrpSpPr>
          <p:cNvPr id="116" name="Group 210"/>
          <p:cNvGrpSpPr>
            <a:grpSpLocks/>
          </p:cNvGrpSpPr>
          <p:nvPr/>
        </p:nvGrpSpPr>
        <p:grpSpPr bwMode="auto">
          <a:xfrm>
            <a:off x="5791200" y="5305822"/>
            <a:ext cx="698500" cy="355600"/>
            <a:chOff x="4396" y="1245"/>
            <a:chExt cx="672" cy="248"/>
          </a:xfrm>
        </p:grpSpPr>
        <p:sp>
          <p:nvSpPr>
            <p:cNvPr id="11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grpSp>
          <p:nvGrpSpPr>
            <p:cNvPr id="120" name="Group 214"/>
            <p:cNvGrpSpPr>
              <a:grpSpLocks/>
            </p:cNvGrpSpPr>
            <p:nvPr/>
          </p:nvGrpSpPr>
          <p:grpSpPr bwMode="auto">
            <a:xfrm>
              <a:off x="4530" y="1287"/>
              <a:ext cx="377" cy="75"/>
              <a:chOff x="2468" y="1332"/>
              <a:chExt cx="310" cy="60"/>
            </a:xfrm>
          </p:grpSpPr>
          <p:sp>
            <p:nvSpPr>
              <p:cNvPr id="123" name="Freeform 2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24" name="Freeform 2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sp>
          <p:nvSpPr>
            <p:cNvPr id="121" name="Line 21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22" name="Line 21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grpSp>
        <p:nvGrpSpPr>
          <p:cNvPr id="125" name="Group 221"/>
          <p:cNvGrpSpPr>
            <a:grpSpLocks/>
          </p:cNvGrpSpPr>
          <p:nvPr/>
        </p:nvGrpSpPr>
        <p:grpSpPr bwMode="auto">
          <a:xfrm>
            <a:off x="4752975" y="4751784"/>
            <a:ext cx="738188" cy="1385888"/>
            <a:chOff x="2345" y="1140"/>
            <a:chExt cx="528" cy="1084"/>
          </a:xfrm>
        </p:grpSpPr>
        <p:sp>
          <p:nvSpPr>
            <p:cNvPr id="126" name="Line 222"/>
            <p:cNvSpPr>
              <a:spLocks noChangeShapeType="1"/>
            </p:cNvSpPr>
            <p:nvPr/>
          </p:nvSpPr>
          <p:spPr bwMode="auto">
            <a:xfrm flipV="1">
              <a:off x="2811" y="1459"/>
              <a:ext cx="62" cy="5"/>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27" name="Line 223"/>
            <p:cNvSpPr>
              <a:spLocks noChangeShapeType="1"/>
            </p:cNvSpPr>
            <p:nvPr/>
          </p:nvSpPr>
          <p:spPr bwMode="auto">
            <a:xfrm flipV="1">
              <a:off x="2811" y="1967"/>
              <a:ext cx="62" cy="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128" name="Line 224"/>
            <p:cNvSpPr>
              <a:spLocks noChangeShapeType="1"/>
            </p:cNvSpPr>
            <p:nvPr/>
          </p:nvSpPr>
          <p:spPr bwMode="auto">
            <a:xfrm>
              <a:off x="2868" y="1455"/>
              <a:ext cx="0" cy="509"/>
            </a:xfrm>
            <a:prstGeom prst="line">
              <a:avLst/>
            </a:prstGeom>
            <a:noFill/>
            <a:ln w="1270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nvGrpSpPr>
            <p:cNvPr id="129" name="Group 225"/>
            <p:cNvGrpSpPr>
              <a:grpSpLocks/>
            </p:cNvGrpSpPr>
            <p:nvPr/>
          </p:nvGrpSpPr>
          <p:grpSpPr bwMode="auto">
            <a:xfrm>
              <a:off x="2345" y="1140"/>
              <a:ext cx="503" cy="444"/>
              <a:chOff x="-44" y="1473"/>
              <a:chExt cx="981" cy="1105"/>
            </a:xfrm>
          </p:grpSpPr>
          <p:pic>
            <p:nvPicPr>
              <p:cNvPr id="134" name="Picture 22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 name="Freeform 227"/>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sp>
          <p:nvSpPr>
            <p:cNvPr id="130" name="Text Box 228"/>
            <p:cNvSpPr txBox="1">
              <a:spLocks noChangeArrowheads="1"/>
            </p:cNvSpPr>
            <p:nvPr/>
          </p:nvSpPr>
          <p:spPr bwMode="auto">
            <a:xfrm rot="5400000">
              <a:off x="2463" y="1529"/>
              <a:ext cx="422"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2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a:t>
              </a:r>
            </a:p>
          </p:txBody>
        </p:sp>
        <p:grpSp>
          <p:nvGrpSpPr>
            <p:cNvPr id="131" name="Group 229"/>
            <p:cNvGrpSpPr>
              <a:grpSpLocks/>
            </p:cNvGrpSpPr>
            <p:nvPr/>
          </p:nvGrpSpPr>
          <p:grpSpPr bwMode="auto">
            <a:xfrm>
              <a:off x="2357" y="1780"/>
              <a:ext cx="503" cy="444"/>
              <a:chOff x="-44" y="1473"/>
              <a:chExt cx="981" cy="1105"/>
            </a:xfrm>
          </p:grpSpPr>
          <p:pic>
            <p:nvPicPr>
              <p:cNvPr id="132" name="Picture 2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Freeform 231"/>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grpSp>
      </p:grpSp>
    </p:spTree>
    <p:extLst>
      <p:ext uri="{BB962C8B-B14F-4D97-AF65-F5344CB8AC3E}">
        <p14:creationId xmlns:p14="http://schemas.microsoft.com/office/powerpoint/2010/main" val="39341094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56300" t="22377" r="13775" b="36915"/>
          <a:stretch/>
        </p:blipFill>
        <p:spPr>
          <a:xfrm>
            <a:off x="1348160" y="1627919"/>
            <a:ext cx="6000936" cy="4421743"/>
          </a:xfrm>
          <a:prstGeom prst="rect">
            <a:avLst/>
          </a:prstGeom>
        </p:spPr>
      </p:pic>
      <p:sp>
        <p:nvSpPr>
          <p:cNvPr id="2" name="Title 1"/>
          <p:cNvSpPr>
            <a:spLocks noGrp="1"/>
          </p:cNvSpPr>
          <p:nvPr>
            <p:ph type="title"/>
          </p:nvPr>
        </p:nvSpPr>
        <p:spPr/>
        <p:txBody>
          <a:bodyPr/>
          <a:lstStyle/>
          <a:p>
            <a:r>
              <a:rPr lang="en-GB" dirty="0"/>
              <a:t>Network Layer Q1</a:t>
            </a:r>
          </a:p>
        </p:txBody>
      </p:sp>
      <p:sp>
        <p:nvSpPr>
          <p:cNvPr id="7" name="Oval 6"/>
          <p:cNvSpPr/>
          <p:nvPr/>
        </p:nvSpPr>
        <p:spPr>
          <a:xfrm>
            <a:off x="1691680" y="5549149"/>
            <a:ext cx="1467296" cy="47213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1640631" y="6197221"/>
            <a:ext cx="1656184" cy="47213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Box 51"/>
          <p:cNvSpPr txBox="1">
            <a:spLocks noChangeArrowheads="1"/>
          </p:cNvSpPr>
          <p:nvPr/>
        </p:nvSpPr>
        <p:spPr bwMode="auto">
          <a:xfrm>
            <a:off x="-36512" y="6453336"/>
            <a:ext cx="20231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b="1" dirty="0" smtClean="0">
                <a:solidFill>
                  <a:srgbClr val="00B050"/>
                </a:solidFill>
                <a:latin typeface="Arial" panose="020B0604020202020204" pitchFamily="34" charset="0"/>
              </a:rPr>
              <a:t>Seventh edition</a:t>
            </a:r>
            <a:endParaRPr lang="en-US" altLang="en-US" sz="1600" b="1" dirty="0">
              <a:solidFill>
                <a:srgbClr val="00B050"/>
              </a:solidFill>
              <a:latin typeface="Arial" panose="020B0604020202020204" pitchFamily="34" charset="0"/>
            </a:endParaRPr>
          </a:p>
        </p:txBody>
      </p:sp>
      <p:sp>
        <p:nvSpPr>
          <p:cNvPr id="10" name="Text Box 51"/>
          <p:cNvSpPr txBox="1">
            <a:spLocks noChangeArrowheads="1"/>
          </p:cNvSpPr>
          <p:nvPr/>
        </p:nvSpPr>
        <p:spPr bwMode="auto">
          <a:xfrm>
            <a:off x="-94641" y="5756617"/>
            <a:ext cx="20231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b="1" dirty="0" smtClean="0">
                <a:solidFill>
                  <a:srgbClr val="C00000"/>
                </a:solidFill>
                <a:latin typeface="Arial" panose="020B0604020202020204" pitchFamily="34" charset="0"/>
              </a:rPr>
              <a:t>Sixth edition</a:t>
            </a:r>
            <a:endParaRPr lang="en-US" altLang="en-US" sz="1600" b="1" dirty="0">
              <a:solidFill>
                <a:srgbClr val="C00000"/>
              </a:solidFill>
              <a:latin typeface="Arial" panose="020B0604020202020204" pitchFamily="34" charset="0"/>
            </a:endParaRPr>
          </a:p>
        </p:txBody>
      </p:sp>
      <p:sp>
        <p:nvSpPr>
          <p:cNvPr id="11" name="Text Box 51"/>
          <p:cNvSpPr txBox="1">
            <a:spLocks noChangeArrowheads="1"/>
          </p:cNvSpPr>
          <p:nvPr/>
        </p:nvSpPr>
        <p:spPr bwMode="auto">
          <a:xfrm>
            <a:off x="1804392" y="6283418"/>
            <a:ext cx="49140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b="1" dirty="0" smtClean="0">
                <a:solidFill>
                  <a:srgbClr val="00B0F0"/>
                </a:solidFill>
                <a:latin typeface="Arial" panose="020B0604020202020204" pitchFamily="34" charset="0"/>
              </a:rPr>
              <a:t>Figure 4.17</a:t>
            </a:r>
            <a:r>
              <a:rPr lang="en-US" altLang="en-US" sz="1600" dirty="0" smtClean="0">
                <a:latin typeface="Arial" panose="020B0604020202020204" pitchFamily="34" charset="0"/>
              </a:rPr>
              <a:t> IP fragmentation and reassembly</a:t>
            </a:r>
            <a:endParaRPr lang="en-US" altLang="en-US" sz="1600" dirty="0">
              <a:latin typeface="Arial" panose="020B0604020202020204" pitchFamily="34" charset="0"/>
            </a:endParaRPr>
          </a:p>
        </p:txBody>
      </p:sp>
      <p:sp>
        <p:nvSpPr>
          <p:cNvPr id="13" name="Rectangle 12"/>
          <p:cNvSpPr/>
          <p:nvPr/>
        </p:nvSpPr>
        <p:spPr>
          <a:xfrm>
            <a:off x="611560" y="1237268"/>
            <a:ext cx="7299721" cy="461665"/>
          </a:xfrm>
          <a:prstGeom prst="rect">
            <a:avLst/>
          </a:prstGeom>
        </p:spPr>
        <p:txBody>
          <a:bodyPr wrap="square">
            <a:spAutoFit/>
          </a:bodyPr>
          <a:lstStyle/>
          <a:p>
            <a:r>
              <a:rPr lang="en-GB" sz="2400" b="1" dirty="0"/>
              <a:t>Datagram Fragmentation / Reassembly</a:t>
            </a:r>
          </a:p>
        </p:txBody>
      </p:sp>
    </p:spTree>
    <p:extLst>
      <p:ext uri="{BB962C8B-B14F-4D97-AF65-F5344CB8AC3E}">
        <p14:creationId xmlns:p14="http://schemas.microsoft.com/office/powerpoint/2010/main" val="171545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Network Layer Q1</a:t>
            </a:r>
          </a:p>
        </p:txBody>
      </p:sp>
      <p:sp>
        <p:nvSpPr>
          <p:cNvPr id="13" name="Rectangle 12"/>
          <p:cNvSpPr/>
          <p:nvPr/>
        </p:nvSpPr>
        <p:spPr>
          <a:xfrm>
            <a:off x="611560" y="1237268"/>
            <a:ext cx="7299721" cy="461665"/>
          </a:xfrm>
          <a:prstGeom prst="rect">
            <a:avLst/>
          </a:prstGeom>
        </p:spPr>
        <p:txBody>
          <a:bodyPr wrap="square">
            <a:spAutoFit/>
          </a:bodyPr>
          <a:lstStyle/>
          <a:p>
            <a:r>
              <a:rPr lang="en-GB" sz="2400" b="1" dirty="0"/>
              <a:t>Datagram Fragmentation / </a:t>
            </a:r>
            <a:r>
              <a:rPr lang="en-GB" sz="2400" b="1" dirty="0" smtClean="0"/>
              <a:t>Reassembly – EXAMPLE </a:t>
            </a:r>
            <a:endParaRPr lang="en-GB" sz="2400" b="1" dirty="0"/>
          </a:p>
        </p:txBody>
      </p:sp>
      <p:grpSp>
        <p:nvGrpSpPr>
          <p:cNvPr id="12" name="Group 4"/>
          <p:cNvGrpSpPr>
            <a:grpSpLocks/>
          </p:cNvGrpSpPr>
          <p:nvPr/>
        </p:nvGrpSpPr>
        <p:grpSpPr bwMode="auto">
          <a:xfrm>
            <a:off x="3595688" y="2339553"/>
            <a:ext cx="4248150" cy="660400"/>
            <a:chOff x="3006" y="1205"/>
            <a:chExt cx="2676" cy="416"/>
          </a:xfrm>
        </p:grpSpPr>
        <p:sp>
          <p:nvSpPr>
            <p:cNvPr id="14" name="Rectangle 5"/>
            <p:cNvSpPr>
              <a:spLocks noChangeArrowheads="1"/>
            </p:cNvSpPr>
            <p:nvPr/>
          </p:nvSpPr>
          <p:spPr bwMode="auto">
            <a:xfrm>
              <a:off x="3048" y="1212"/>
              <a:ext cx="2634" cy="342"/>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15" name="Rectangle 6"/>
            <p:cNvSpPr>
              <a:spLocks noChangeArrowheads="1"/>
            </p:cNvSpPr>
            <p:nvPr/>
          </p:nvSpPr>
          <p:spPr bwMode="auto">
            <a:xfrm>
              <a:off x="3006" y="1242"/>
              <a:ext cx="2634" cy="342"/>
            </a:xfrm>
            <a:prstGeom prst="rect">
              <a:avLst/>
            </a:prstGeom>
            <a:solidFill>
              <a:sysClr val="window" lastClr="FFFFFF"/>
            </a:solidFill>
            <a:ln w="19050">
              <a:solidFill>
                <a:sysClr val="windowText" lastClr="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16" name="Text Box 7"/>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ID</a:t>
              </a: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=x</a:t>
              </a:r>
            </a:p>
          </p:txBody>
        </p:sp>
        <p:sp>
          <p:nvSpPr>
            <p:cNvPr id="17" name="Text Box 8"/>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offset</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=0</a:t>
              </a:r>
            </a:p>
          </p:txBody>
        </p:sp>
        <p:sp>
          <p:nvSpPr>
            <p:cNvPr id="18" name="Text Box 9"/>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fragflag</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=0</a:t>
              </a:r>
            </a:p>
          </p:txBody>
        </p:sp>
        <p:sp>
          <p:nvSpPr>
            <p:cNvPr id="19" name="Text Box 10"/>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length</a:t>
              </a: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=4000</a:t>
              </a:r>
            </a:p>
          </p:txBody>
        </p:sp>
        <p:sp>
          <p:nvSpPr>
            <p:cNvPr id="20" name="Line 11"/>
            <p:cNvSpPr>
              <a:spLocks noChangeShapeType="1"/>
            </p:cNvSpPr>
            <p:nvPr/>
          </p:nvSpPr>
          <p:spPr bwMode="auto">
            <a:xfrm>
              <a:off x="3246" y="1242"/>
              <a:ext cx="0" cy="34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21" name="Line 12"/>
            <p:cNvSpPr>
              <a:spLocks noChangeShapeType="1"/>
            </p:cNvSpPr>
            <p:nvPr/>
          </p:nvSpPr>
          <p:spPr bwMode="auto">
            <a:xfrm>
              <a:off x="3750" y="1242"/>
              <a:ext cx="0" cy="34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22" name="Line 13"/>
            <p:cNvSpPr>
              <a:spLocks noChangeShapeType="1"/>
            </p:cNvSpPr>
            <p:nvPr/>
          </p:nvSpPr>
          <p:spPr bwMode="auto">
            <a:xfrm>
              <a:off x="4020" y="1254"/>
              <a:ext cx="0" cy="34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23" name="Line 14"/>
            <p:cNvSpPr>
              <a:spLocks noChangeShapeType="1"/>
            </p:cNvSpPr>
            <p:nvPr/>
          </p:nvSpPr>
          <p:spPr bwMode="auto">
            <a:xfrm>
              <a:off x="4638" y="1242"/>
              <a:ext cx="0" cy="34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24" name="Line 15"/>
            <p:cNvSpPr>
              <a:spLocks noChangeShapeType="1"/>
            </p:cNvSpPr>
            <p:nvPr/>
          </p:nvSpPr>
          <p:spPr bwMode="auto">
            <a:xfrm>
              <a:off x="5112" y="1242"/>
              <a:ext cx="0" cy="34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25" name="Rectangle 16"/>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grpSp>
      <p:grpSp>
        <p:nvGrpSpPr>
          <p:cNvPr id="26" name="Group 70"/>
          <p:cNvGrpSpPr>
            <a:grpSpLocks/>
          </p:cNvGrpSpPr>
          <p:nvPr/>
        </p:nvGrpSpPr>
        <p:grpSpPr bwMode="auto">
          <a:xfrm>
            <a:off x="3684588" y="3103141"/>
            <a:ext cx="4711700" cy="3278187"/>
            <a:chOff x="2321" y="1443"/>
            <a:chExt cx="2968" cy="2065"/>
          </a:xfrm>
        </p:grpSpPr>
        <p:grpSp>
          <p:nvGrpSpPr>
            <p:cNvPr id="27" name="Group 17"/>
            <p:cNvGrpSpPr>
              <a:grpSpLocks/>
            </p:cNvGrpSpPr>
            <p:nvPr/>
          </p:nvGrpSpPr>
          <p:grpSpPr bwMode="auto">
            <a:xfrm>
              <a:off x="2613" y="2066"/>
              <a:ext cx="2676" cy="416"/>
              <a:chOff x="3006" y="1205"/>
              <a:chExt cx="2676" cy="416"/>
            </a:xfrm>
          </p:grpSpPr>
          <p:sp>
            <p:nvSpPr>
              <p:cNvPr id="58" name="Rectangle 18"/>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59" name="Rectangle 19"/>
              <p:cNvSpPr>
                <a:spLocks noChangeArrowheads="1"/>
              </p:cNvSpPr>
              <p:nvPr/>
            </p:nvSpPr>
            <p:spPr bwMode="auto">
              <a:xfrm>
                <a:off x="3006" y="1242"/>
                <a:ext cx="2634" cy="342"/>
              </a:xfrm>
              <a:prstGeom prst="rect">
                <a:avLst/>
              </a:prstGeom>
              <a:solidFill>
                <a:sysClr val="window" lastClr="FFFFFF"/>
              </a:solidFill>
              <a:ln w="19050">
                <a:solidFill>
                  <a:sysClr val="windowText" lastClr="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60" name="Text Box 20"/>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ID</a:t>
                </a: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=x</a:t>
                </a:r>
              </a:p>
            </p:txBody>
          </p:sp>
          <p:sp>
            <p:nvSpPr>
              <p:cNvPr id="61" name="Text Box 21"/>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offset</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=0</a:t>
                </a:r>
              </a:p>
            </p:txBody>
          </p:sp>
          <p:sp>
            <p:nvSpPr>
              <p:cNvPr id="62" name="Text Box 22"/>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fragflag</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=1</a:t>
                </a:r>
              </a:p>
            </p:txBody>
          </p:sp>
          <p:sp>
            <p:nvSpPr>
              <p:cNvPr id="63" name="Text Box 23"/>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length</a:t>
                </a: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=1500</a:t>
                </a:r>
              </a:p>
            </p:txBody>
          </p:sp>
          <p:sp>
            <p:nvSpPr>
              <p:cNvPr id="64" name="Line 24"/>
              <p:cNvSpPr>
                <a:spLocks noChangeShapeType="1"/>
              </p:cNvSpPr>
              <p:nvPr/>
            </p:nvSpPr>
            <p:spPr bwMode="auto">
              <a:xfrm>
                <a:off x="3246" y="1242"/>
                <a:ext cx="0" cy="34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65" name="Line 25"/>
              <p:cNvSpPr>
                <a:spLocks noChangeShapeType="1"/>
              </p:cNvSpPr>
              <p:nvPr/>
            </p:nvSpPr>
            <p:spPr bwMode="auto">
              <a:xfrm>
                <a:off x="3750" y="1242"/>
                <a:ext cx="0" cy="34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66" name="Line 26"/>
              <p:cNvSpPr>
                <a:spLocks noChangeShapeType="1"/>
              </p:cNvSpPr>
              <p:nvPr/>
            </p:nvSpPr>
            <p:spPr bwMode="auto">
              <a:xfrm>
                <a:off x="4020" y="1254"/>
                <a:ext cx="0" cy="34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67" name="Line 27"/>
              <p:cNvSpPr>
                <a:spLocks noChangeShapeType="1"/>
              </p:cNvSpPr>
              <p:nvPr/>
            </p:nvSpPr>
            <p:spPr bwMode="auto">
              <a:xfrm>
                <a:off x="4638" y="1242"/>
                <a:ext cx="0" cy="34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68" name="Line 28"/>
              <p:cNvSpPr>
                <a:spLocks noChangeShapeType="1"/>
              </p:cNvSpPr>
              <p:nvPr/>
            </p:nvSpPr>
            <p:spPr bwMode="auto">
              <a:xfrm>
                <a:off x="5112" y="1242"/>
                <a:ext cx="0" cy="34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69" name="Rectangle 29"/>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grpSp>
        <p:grpSp>
          <p:nvGrpSpPr>
            <p:cNvPr id="28" name="Group 30"/>
            <p:cNvGrpSpPr>
              <a:grpSpLocks/>
            </p:cNvGrpSpPr>
            <p:nvPr/>
          </p:nvGrpSpPr>
          <p:grpSpPr bwMode="auto">
            <a:xfrm>
              <a:off x="2613" y="2570"/>
              <a:ext cx="2676" cy="416"/>
              <a:chOff x="3006" y="1205"/>
              <a:chExt cx="2676" cy="416"/>
            </a:xfrm>
          </p:grpSpPr>
          <p:sp>
            <p:nvSpPr>
              <p:cNvPr id="46" name="Rectangle 31"/>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47" name="Rectangle 32"/>
              <p:cNvSpPr>
                <a:spLocks noChangeArrowheads="1"/>
              </p:cNvSpPr>
              <p:nvPr/>
            </p:nvSpPr>
            <p:spPr bwMode="auto">
              <a:xfrm>
                <a:off x="3006" y="1242"/>
                <a:ext cx="2634" cy="342"/>
              </a:xfrm>
              <a:prstGeom prst="rect">
                <a:avLst/>
              </a:prstGeom>
              <a:solidFill>
                <a:sysClr val="window" lastClr="FFFFFF"/>
              </a:solidFill>
              <a:ln w="19050">
                <a:solidFill>
                  <a:sysClr val="windowText" lastClr="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48" name="Text Box 33"/>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ID</a:t>
                </a: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=x</a:t>
                </a:r>
              </a:p>
            </p:txBody>
          </p:sp>
          <p:sp>
            <p:nvSpPr>
              <p:cNvPr id="49" name="Text Box 34"/>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offset</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=185</a:t>
                </a:r>
              </a:p>
            </p:txBody>
          </p:sp>
          <p:sp>
            <p:nvSpPr>
              <p:cNvPr id="50" name="Text Box 35"/>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fragflag</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=1</a:t>
                </a:r>
              </a:p>
            </p:txBody>
          </p:sp>
          <p:sp>
            <p:nvSpPr>
              <p:cNvPr id="51" name="Text Box 36"/>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length</a:t>
                </a: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=1500</a:t>
                </a:r>
              </a:p>
            </p:txBody>
          </p:sp>
          <p:sp>
            <p:nvSpPr>
              <p:cNvPr id="52" name="Line 37"/>
              <p:cNvSpPr>
                <a:spLocks noChangeShapeType="1"/>
              </p:cNvSpPr>
              <p:nvPr/>
            </p:nvSpPr>
            <p:spPr bwMode="auto">
              <a:xfrm>
                <a:off x="3246" y="1242"/>
                <a:ext cx="0" cy="34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53" name="Line 38"/>
              <p:cNvSpPr>
                <a:spLocks noChangeShapeType="1"/>
              </p:cNvSpPr>
              <p:nvPr/>
            </p:nvSpPr>
            <p:spPr bwMode="auto">
              <a:xfrm>
                <a:off x="3750" y="1242"/>
                <a:ext cx="0" cy="34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54" name="Line 39"/>
              <p:cNvSpPr>
                <a:spLocks noChangeShapeType="1"/>
              </p:cNvSpPr>
              <p:nvPr/>
            </p:nvSpPr>
            <p:spPr bwMode="auto">
              <a:xfrm>
                <a:off x="4020" y="1254"/>
                <a:ext cx="0" cy="34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55" name="Line 40"/>
              <p:cNvSpPr>
                <a:spLocks noChangeShapeType="1"/>
              </p:cNvSpPr>
              <p:nvPr/>
            </p:nvSpPr>
            <p:spPr bwMode="auto">
              <a:xfrm>
                <a:off x="4638" y="1242"/>
                <a:ext cx="0" cy="34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56" name="Line 41"/>
              <p:cNvSpPr>
                <a:spLocks noChangeShapeType="1"/>
              </p:cNvSpPr>
              <p:nvPr/>
            </p:nvSpPr>
            <p:spPr bwMode="auto">
              <a:xfrm>
                <a:off x="5112" y="1242"/>
                <a:ext cx="0" cy="34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57" name="Rectangle 42"/>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grpSp>
        <p:grpSp>
          <p:nvGrpSpPr>
            <p:cNvPr id="29" name="Group 43"/>
            <p:cNvGrpSpPr>
              <a:grpSpLocks/>
            </p:cNvGrpSpPr>
            <p:nvPr/>
          </p:nvGrpSpPr>
          <p:grpSpPr bwMode="auto">
            <a:xfrm>
              <a:off x="2607" y="3092"/>
              <a:ext cx="2676" cy="416"/>
              <a:chOff x="3006" y="1205"/>
              <a:chExt cx="2676" cy="416"/>
            </a:xfrm>
          </p:grpSpPr>
          <p:sp>
            <p:nvSpPr>
              <p:cNvPr id="34" name="Rectangle 44"/>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35" name="Rectangle 45"/>
              <p:cNvSpPr>
                <a:spLocks noChangeArrowheads="1"/>
              </p:cNvSpPr>
              <p:nvPr/>
            </p:nvSpPr>
            <p:spPr bwMode="auto">
              <a:xfrm>
                <a:off x="3006" y="1242"/>
                <a:ext cx="2634" cy="342"/>
              </a:xfrm>
              <a:prstGeom prst="rect">
                <a:avLst/>
              </a:prstGeom>
              <a:solidFill>
                <a:sysClr val="window" lastClr="FFFFFF"/>
              </a:solidFill>
              <a:ln w="19050">
                <a:solidFill>
                  <a:sysClr val="windowText" lastClr="000000"/>
                </a:solidFill>
                <a:miter lim="800000"/>
                <a:headEnd/>
                <a:tailE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sp>
            <p:nvSpPr>
              <p:cNvPr id="36" name="Text Box 46"/>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ID</a:t>
                </a: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=x</a:t>
                </a:r>
              </a:p>
            </p:txBody>
          </p:sp>
          <p:sp>
            <p:nvSpPr>
              <p:cNvPr id="37" name="Text Box 47"/>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offset</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=370</a:t>
                </a:r>
              </a:p>
            </p:txBody>
          </p:sp>
          <p:sp>
            <p:nvSpPr>
              <p:cNvPr id="38" name="Text Box 48"/>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fragflag</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=0</a:t>
                </a:r>
              </a:p>
            </p:txBody>
          </p:sp>
          <p:sp>
            <p:nvSpPr>
              <p:cNvPr id="39" name="Text Box 49"/>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length</a:t>
                </a: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rPr>
                  <a:t>=1040</a:t>
                </a:r>
              </a:p>
            </p:txBody>
          </p:sp>
          <p:sp>
            <p:nvSpPr>
              <p:cNvPr id="40" name="Line 50"/>
              <p:cNvSpPr>
                <a:spLocks noChangeShapeType="1"/>
              </p:cNvSpPr>
              <p:nvPr/>
            </p:nvSpPr>
            <p:spPr bwMode="auto">
              <a:xfrm>
                <a:off x="3246" y="1242"/>
                <a:ext cx="0" cy="34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41" name="Line 51"/>
              <p:cNvSpPr>
                <a:spLocks noChangeShapeType="1"/>
              </p:cNvSpPr>
              <p:nvPr/>
            </p:nvSpPr>
            <p:spPr bwMode="auto">
              <a:xfrm>
                <a:off x="3750" y="1242"/>
                <a:ext cx="0" cy="34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42" name="Line 52"/>
              <p:cNvSpPr>
                <a:spLocks noChangeShapeType="1"/>
              </p:cNvSpPr>
              <p:nvPr/>
            </p:nvSpPr>
            <p:spPr bwMode="auto">
              <a:xfrm>
                <a:off x="4020" y="1254"/>
                <a:ext cx="0" cy="34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43" name="Line 53"/>
              <p:cNvSpPr>
                <a:spLocks noChangeShapeType="1"/>
              </p:cNvSpPr>
              <p:nvPr/>
            </p:nvSpPr>
            <p:spPr bwMode="auto">
              <a:xfrm>
                <a:off x="4638" y="1242"/>
                <a:ext cx="0" cy="34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44" name="Line 54"/>
              <p:cNvSpPr>
                <a:spLocks noChangeShapeType="1"/>
              </p:cNvSpPr>
              <p:nvPr/>
            </p:nvSpPr>
            <p:spPr bwMode="auto">
              <a:xfrm>
                <a:off x="5112" y="1242"/>
                <a:ext cx="0" cy="342"/>
              </a:xfrm>
              <a:prstGeom prst="line">
                <a:avLst/>
              </a:prstGeom>
              <a:noFill/>
              <a:ln w="19050">
                <a:solidFill>
                  <a:sysClr val="windowText" lastClr="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45" name="Rectangle 55"/>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endParaRPr>
              </a:p>
            </p:txBody>
          </p:sp>
        </p:grpSp>
        <p:sp>
          <p:nvSpPr>
            <p:cNvPr id="30" name="Freeform 56"/>
            <p:cNvSpPr>
              <a:spLocks/>
            </p:cNvSpPr>
            <p:nvPr/>
          </p:nvSpPr>
          <p:spPr bwMode="auto">
            <a:xfrm>
              <a:off x="2337" y="1443"/>
              <a:ext cx="210" cy="1362"/>
            </a:xfrm>
            <a:custGeom>
              <a:avLst/>
              <a:gdLst>
                <a:gd name="T0" fmla="*/ 0 w 210"/>
                <a:gd name="T1" fmla="*/ 0 h 1362"/>
                <a:gd name="T2" fmla="*/ 0 w 210"/>
                <a:gd name="T3" fmla="*/ 1362 h 1362"/>
                <a:gd name="T4" fmla="*/ 210 w 210"/>
                <a:gd name="T5" fmla="*/ 858 h 1362"/>
                <a:gd name="T6" fmla="*/ 0 60000 65536"/>
                <a:gd name="T7" fmla="*/ 0 60000 65536"/>
                <a:gd name="T8" fmla="*/ 0 60000 65536"/>
                <a:gd name="T9" fmla="*/ 0 w 210"/>
                <a:gd name="T10" fmla="*/ 0 h 1362"/>
                <a:gd name="T11" fmla="*/ 210 w 210"/>
                <a:gd name="T12" fmla="*/ 1362 h 1362"/>
              </a:gdLst>
              <a:ahLst/>
              <a:cxnLst>
                <a:cxn ang="T6">
                  <a:pos x="T0" y="T1"/>
                </a:cxn>
                <a:cxn ang="T7">
                  <a:pos x="T2" y="T3"/>
                </a:cxn>
                <a:cxn ang="T8">
                  <a:pos x="T4" y="T5"/>
                </a:cxn>
              </a:cxnLst>
              <a:rect l="T9" t="T10" r="T11" b="T12"/>
              <a:pathLst>
                <a:path w="210" h="1362">
                  <a:moveTo>
                    <a:pt x="0" y="0"/>
                  </a:moveTo>
                  <a:lnTo>
                    <a:pt x="0" y="1362"/>
                  </a:lnTo>
                  <a:lnTo>
                    <a:pt x="210" y="858"/>
                  </a:lnTo>
                </a:path>
              </a:pathLst>
            </a:custGeom>
            <a:noFill/>
            <a:ln w="19050" cap="flat" cmpd="sng">
              <a:solidFill>
                <a:srgbClr val="CC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31" name="Line 57"/>
            <p:cNvSpPr>
              <a:spLocks noChangeShapeType="1"/>
            </p:cNvSpPr>
            <p:nvPr/>
          </p:nvSpPr>
          <p:spPr bwMode="auto">
            <a:xfrm>
              <a:off x="2337" y="2787"/>
              <a:ext cx="228" cy="0"/>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32" name="Line 58"/>
            <p:cNvSpPr>
              <a:spLocks noChangeShapeType="1"/>
            </p:cNvSpPr>
            <p:nvPr/>
          </p:nvSpPr>
          <p:spPr bwMode="auto">
            <a:xfrm>
              <a:off x="2343" y="2793"/>
              <a:ext cx="210" cy="498"/>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33" name="Text Box 59"/>
            <p:cNvSpPr txBox="1">
              <a:spLocks noChangeArrowheads="1"/>
            </p:cNvSpPr>
            <p:nvPr/>
          </p:nvSpPr>
          <p:spPr bwMode="auto">
            <a:xfrm>
              <a:off x="2321" y="1490"/>
              <a:ext cx="19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rPr>
                <a:t>one large datagram becomes</a:t>
              </a: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en-US" sz="18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rPr>
                <a:t>several smaller datagrams</a:t>
              </a:r>
            </a:p>
          </p:txBody>
        </p:sp>
      </p:grpSp>
      <p:sp>
        <p:nvSpPr>
          <p:cNvPr id="70" name="Rectangle 60"/>
          <p:cNvSpPr>
            <a:spLocks noChangeArrowheads="1"/>
          </p:cNvSpPr>
          <p:nvPr/>
        </p:nvSpPr>
        <p:spPr bwMode="auto">
          <a:xfrm>
            <a:off x="331788" y="2614191"/>
            <a:ext cx="2830512" cy="167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a:buSzPct val="65000"/>
              <a:buFont typeface="Wingdings" panose="05000000000000000000" pitchFamily="2" charset="2"/>
              <a:buNone/>
            </a:pPr>
            <a:r>
              <a:rPr lang="en-US" altLang="en-US" i="1" dirty="0">
                <a:solidFill>
                  <a:srgbClr val="CC0000"/>
                </a:solidFill>
                <a:latin typeface="Calibri" panose="020F0502020204030204"/>
              </a:rPr>
              <a:t>example:</a:t>
            </a:r>
          </a:p>
          <a:p>
            <a:r>
              <a:rPr lang="en-US" altLang="en-US" sz="2000" dirty="0">
                <a:solidFill>
                  <a:prstClr val="black"/>
                </a:solidFill>
                <a:latin typeface="Calibri" panose="020F0502020204030204"/>
              </a:rPr>
              <a:t>4000 byte datagram</a:t>
            </a:r>
          </a:p>
          <a:p>
            <a:r>
              <a:rPr lang="en-US" altLang="en-US" sz="2000" dirty="0">
                <a:solidFill>
                  <a:prstClr val="black"/>
                </a:solidFill>
                <a:latin typeface="Calibri" panose="020F0502020204030204"/>
              </a:rPr>
              <a:t>MTU = 1500 bytes</a:t>
            </a:r>
          </a:p>
          <a:p>
            <a:pPr>
              <a:buSzPct val="65000"/>
              <a:buFont typeface="Wingdings" panose="05000000000000000000" pitchFamily="2" charset="2"/>
              <a:buChar char="v"/>
            </a:pPr>
            <a:endParaRPr lang="en-US" altLang="en-US" sz="2000" dirty="0">
              <a:solidFill>
                <a:prstClr val="black"/>
              </a:solidFill>
              <a:latin typeface="Calibri" panose="020F0502020204030204"/>
            </a:endParaRPr>
          </a:p>
        </p:txBody>
      </p:sp>
      <p:sp>
        <p:nvSpPr>
          <p:cNvPr id="71" name="Text Box 61"/>
          <p:cNvSpPr txBox="1">
            <a:spLocks noChangeArrowheads="1"/>
          </p:cNvSpPr>
          <p:nvPr/>
        </p:nvSpPr>
        <p:spPr bwMode="auto">
          <a:xfrm>
            <a:off x="1042988" y="4050878"/>
            <a:ext cx="1606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a:lnSpc>
                <a:spcPct val="100000"/>
              </a:lnSpc>
              <a:spcBef>
                <a:spcPct val="0"/>
              </a:spcBef>
              <a:buClrTx/>
              <a:buSzTx/>
              <a:buFontTx/>
              <a:buNone/>
            </a:pPr>
            <a:r>
              <a:rPr lang="en-US" altLang="en-US" sz="1800" dirty="0">
                <a:solidFill>
                  <a:prstClr val="black"/>
                </a:solidFill>
                <a:latin typeface="Arial" panose="020B0604020202020204" pitchFamily="34" charset="0"/>
              </a:rPr>
              <a:t>1480 bytes in </a:t>
            </a:r>
            <a:br>
              <a:rPr lang="en-US" altLang="en-US" sz="1800" dirty="0">
                <a:solidFill>
                  <a:prstClr val="black"/>
                </a:solidFill>
                <a:latin typeface="Arial" panose="020B0604020202020204" pitchFamily="34" charset="0"/>
              </a:rPr>
            </a:br>
            <a:r>
              <a:rPr lang="en-US" altLang="en-US" sz="1800" dirty="0">
                <a:solidFill>
                  <a:prstClr val="black"/>
                </a:solidFill>
                <a:latin typeface="Arial" panose="020B0604020202020204" pitchFamily="34" charset="0"/>
              </a:rPr>
              <a:t>data field</a:t>
            </a:r>
          </a:p>
        </p:txBody>
      </p:sp>
      <p:sp>
        <p:nvSpPr>
          <p:cNvPr id="72" name="Text Box 63"/>
          <p:cNvSpPr txBox="1">
            <a:spLocks noChangeArrowheads="1"/>
          </p:cNvSpPr>
          <p:nvPr/>
        </p:nvSpPr>
        <p:spPr bwMode="auto">
          <a:xfrm>
            <a:off x="1504950" y="4884316"/>
            <a:ext cx="946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cs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cs typeface="Gill Sans MT" charset="0"/>
              </a:defRPr>
            </a:lvl2pPr>
            <a:lvl3pPr marL="1143000" indent="-228600">
              <a:spcBef>
                <a:spcPct val="20000"/>
              </a:spcBef>
              <a:buChar char="•"/>
              <a:defRPr sz="2000">
                <a:solidFill>
                  <a:schemeClr val="tx1"/>
                </a:solidFill>
                <a:latin typeface="Gill Sans MT" charset="0"/>
                <a:ea typeface="Gill Sans MT" charset="0"/>
                <a:cs typeface="Gill Sans MT" charset="0"/>
              </a:defRPr>
            </a:lvl3pPr>
            <a:lvl4pPr marL="1600200" indent="-228600">
              <a:spcBef>
                <a:spcPct val="20000"/>
              </a:spcBef>
              <a:buChar char="–"/>
              <a:defRPr sz="2000">
                <a:solidFill>
                  <a:schemeClr val="tx1"/>
                </a:solidFill>
                <a:latin typeface="Times New Roman" panose="02020603050405020304" pitchFamily="18" charset="0"/>
                <a:ea typeface="Gill Sans MT" charset="0"/>
                <a:cs typeface="Gill Sans MT" charset="0"/>
              </a:defRPr>
            </a:lvl4pPr>
            <a:lvl5pPr marL="2057400" indent="-228600">
              <a:spcBef>
                <a:spcPct val="20000"/>
              </a:spcBef>
              <a:buChar char="»"/>
              <a:defRPr sz="2000">
                <a:solidFill>
                  <a:schemeClr val="tx1"/>
                </a:solidFill>
                <a:latin typeface="Times New Roman" panose="02020603050405020304" pitchFamily="18" charset="0"/>
                <a:ea typeface="Gill Sans MT" charset="0"/>
                <a:cs typeface="Gill Sans MT"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Gill Sans MT" charset="0"/>
                <a:cs typeface="Gill Sans MT" charset="0"/>
              </a:defRPr>
            </a:lvl9pPr>
          </a:lstStyle>
          <a:p>
            <a:pPr>
              <a:lnSpc>
                <a:spcPct val="100000"/>
              </a:lnSpc>
              <a:spcBef>
                <a:spcPct val="0"/>
              </a:spcBef>
              <a:buClrTx/>
              <a:buSzTx/>
              <a:buFontTx/>
              <a:buNone/>
            </a:pPr>
            <a:r>
              <a:rPr lang="en-US" altLang="en-US" sz="1800">
                <a:solidFill>
                  <a:prstClr val="black"/>
                </a:solidFill>
                <a:latin typeface="Arial" panose="020B0604020202020204" pitchFamily="34" charset="0"/>
              </a:rPr>
              <a:t>offset =</a:t>
            </a:r>
          </a:p>
          <a:p>
            <a:pPr>
              <a:lnSpc>
                <a:spcPct val="100000"/>
              </a:lnSpc>
              <a:spcBef>
                <a:spcPct val="0"/>
              </a:spcBef>
              <a:buClrTx/>
              <a:buSzTx/>
              <a:buFontTx/>
              <a:buNone/>
            </a:pPr>
            <a:r>
              <a:rPr lang="en-US" altLang="en-US" sz="1800">
                <a:solidFill>
                  <a:prstClr val="black"/>
                </a:solidFill>
                <a:latin typeface="Arial" panose="020B0604020202020204" pitchFamily="34" charset="0"/>
              </a:rPr>
              <a:t>1480/8 </a:t>
            </a:r>
          </a:p>
        </p:txBody>
      </p:sp>
      <p:sp>
        <p:nvSpPr>
          <p:cNvPr id="73" name="Line 68"/>
          <p:cNvSpPr>
            <a:spLocks noChangeShapeType="1"/>
          </p:cNvSpPr>
          <p:nvPr/>
        </p:nvSpPr>
        <p:spPr bwMode="auto">
          <a:xfrm>
            <a:off x="1985963" y="4403303"/>
            <a:ext cx="2619375" cy="0"/>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
        <p:nvSpPr>
          <p:cNvPr id="74" name="Line 69"/>
          <p:cNvSpPr>
            <a:spLocks noChangeShapeType="1"/>
          </p:cNvSpPr>
          <p:nvPr/>
        </p:nvSpPr>
        <p:spPr bwMode="auto">
          <a:xfrm flipH="1">
            <a:off x="2319338" y="5206578"/>
            <a:ext cx="4672012" cy="0"/>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black"/>
              </a:solidFill>
              <a:effectLst/>
              <a:uLnTx/>
              <a:uFillTx/>
            </a:endParaRPr>
          </a:p>
        </p:txBody>
      </p:sp>
    </p:spTree>
    <p:extLst>
      <p:ext uri="{BB962C8B-B14F-4D97-AF65-F5344CB8AC3E}">
        <p14:creationId xmlns:p14="http://schemas.microsoft.com/office/powerpoint/2010/main" val="29815872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Network Layer Q1</a:t>
            </a:r>
          </a:p>
        </p:txBody>
      </p:sp>
      <p:sp>
        <p:nvSpPr>
          <p:cNvPr id="13" name="Rectangle 12"/>
          <p:cNvSpPr/>
          <p:nvPr/>
        </p:nvSpPr>
        <p:spPr>
          <a:xfrm>
            <a:off x="611560" y="1237268"/>
            <a:ext cx="7299721" cy="461665"/>
          </a:xfrm>
          <a:prstGeom prst="rect">
            <a:avLst/>
          </a:prstGeom>
        </p:spPr>
        <p:txBody>
          <a:bodyPr wrap="square">
            <a:spAutoFit/>
          </a:bodyPr>
          <a:lstStyle/>
          <a:p>
            <a:r>
              <a:rPr lang="en-GB" sz="2400" b="1" dirty="0"/>
              <a:t>Datagram Fragmentation / </a:t>
            </a:r>
            <a:r>
              <a:rPr lang="en-GB" sz="2400" b="1" dirty="0" smtClean="0"/>
              <a:t>Reassembly – EXAMPLE </a:t>
            </a:r>
            <a:endParaRPr lang="en-GB" sz="2400" b="1" dirty="0"/>
          </a:p>
        </p:txBody>
      </p:sp>
      <p:pic>
        <p:nvPicPr>
          <p:cNvPr id="5" name="Picture 4"/>
          <p:cNvPicPr>
            <a:picLocks noChangeAspect="1"/>
          </p:cNvPicPr>
          <p:nvPr/>
        </p:nvPicPr>
        <p:blipFill>
          <a:blip r:embed="rId3"/>
          <a:stretch>
            <a:fillRect/>
          </a:stretch>
        </p:blipFill>
        <p:spPr>
          <a:xfrm>
            <a:off x="899592" y="2276872"/>
            <a:ext cx="7200000" cy="2853175"/>
          </a:xfrm>
          <a:prstGeom prst="rect">
            <a:avLst/>
          </a:prstGeom>
        </p:spPr>
      </p:pic>
      <p:sp>
        <p:nvSpPr>
          <p:cNvPr id="75" name="Oval 74"/>
          <p:cNvSpPr/>
          <p:nvPr/>
        </p:nvSpPr>
        <p:spPr>
          <a:xfrm>
            <a:off x="1187624" y="4608646"/>
            <a:ext cx="1119572" cy="47213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p:cNvSpPr/>
          <p:nvPr/>
        </p:nvSpPr>
        <p:spPr>
          <a:xfrm>
            <a:off x="2220144" y="5560606"/>
            <a:ext cx="3982988" cy="85734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Description of Figure 4.17</a:t>
            </a:r>
            <a:endParaRPr lang="en-GB" dirty="0">
              <a:solidFill>
                <a:schemeClr val="tx1"/>
              </a:solidFill>
            </a:endParaRPr>
          </a:p>
        </p:txBody>
      </p:sp>
      <p:sp>
        <p:nvSpPr>
          <p:cNvPr id="77" name="Text Box 51"/>
          <p:cNvSpPr txBox="1">
            <a:spLocks noChangeArrowheads="1"/>
          </p:cNvSpPr>
          <p:nvPr/>
        </p:nvSpPr>
        <p:spPr bwMode="auto">
          <a:xfrm>
            <a:off x="265448" y="5989280"/>
            <a:ext cx="20231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b="1" dirty="0" smtClean="0">
                <a:solidFill>
                  <a:srgbClr val="00B050"/>
                </a:solidFill>
                <a:latin typeface="Arial" panose="020B0604020202020204" pitchFamily="34" charset="0"/>
              </a:rPr>
              <a:t>Seventh edition</a:t>
            </a:r>
            <a:endParaRPr lang="en-US" altLang="en-US" sz="1600" b="1" dirty="0">
              <a:solidFill>
                <a:srgbClr val="00B050"/>
              </a:solidFill>
              <a:latin typeface="Arial" panose="020B0604020202020204" pitchFamily="34" charset="0"/>
            </a:endParaRPr>
          </a:p>
        </p:txBody>
      </p:sp>
      <p:sp>
        <p:nvSpPr>
          <p:cNvPr id="78" name="Text Box 51"/>
          <p:cNvSpPr txBox="1">
            <a:spLocks noChangeArrowheads="1"/>
          </p:cNvSpPr>
          <p:nvPr/>
        </p:nvSpPr>
        <p:spPr bwMode="auto">
          <a:xfrm>
            <a:off x="0" y="5115686"/>
            <a:ext cx="20231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b="1" dirty="0" smtClean="0">
                <a:solidFill>
                  <a:srgbClr val="C00000"/>
                </a:solidFill>
                <a:latin typeface="Arial" panose="020B0604020202020204" pitchFamily="34" charset="0"/>
              </a:rPr>
              <a:t>Sixth edition</a:t>
            </a:r>
            <a:endParaRPr lang="en-US" altLang="en-US" sz="1600" b="1" dirty="0">
              <a:solidFill>
                <a:srgbClr val="C00000"/>
              </a:solidFill>
              <a:latin typeface="Arial" panose="020B0604020202020204" pitchFamily="34" charset="0"/>
            </a:endParaRPr>
          </a:p>
        </p:txBody>
      </p:sp>
    </p:spTree>
    <p:extLst>
      <p:ext uri="{BB962C8B-B14F-4D97-AF65-F5344CB8AC3E}">
        <p14:creationId xmlns:p14="http://schemas.microsoft.com/office/powerpoint/2010/main" val="35533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p:bldP spid="7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Network Layer Q2</a:t>
            </a:r>
            <a:endParaRPr lang="en-GB" dirty="0"/>
          </a:p>
        </p:txBody>
      </p:sp>
      <p:sp>
        <p:nvSpPr>
          <p:cNvPr id="3" name="Content Placeholder 2"/>
          <p:cNvSpPr>
            <a:spLocks noGrp="1"/>
          </p:cNvSpPr>
          <p:nvPr>
            <p:ph idx="1"/>
          </p:nvPr>
        </p:nvSpPr>
        <p:spPr>
          <a:xfrm>
            <a:off x="457200" y="1600200"/>
            <a:ext cx="8229600" cy="5257800"/>
          </a:xfrm>
        </p:spPr>
        <p:txBody>
          <a:bodyPr>
            <a:noAutofit/>
          </a:bodyPr>
          <a:lstStyle/>
          <a:p>
            <a:pPr marL="0" lvl="0" indent="0">
              <a:buNone/>
            </a:pPr>
            <a:r>
              <a:rPr lang="en-GB" sz="2400" dirty="0" smtClean="0"/>
              <a:t>“Define </a:t>
            </a:r>
            <a:r>
              <a:rPr lang="en-GB" sz="2400" i="1" dirty="0" smtClean="0"/>
              <a:t>forwarding</a:t>
            </a:r>
            <a:r>
              <a:rPr lang="en-GB" sz="2400" dirty="0" smtClean="0"/>
              <a:t> and </a:t>
            </a:r>
            <a:r>
              <a:rPr lang="en-GB" sz="2400" i="1" dirty="0" smtClean="0"/>
              <a:t>routing </a:t>
            </a:r>
            <a:r>
              <a:rPr lang="en-GB" sz="2400" dirty="0" smtClean="0"/>
              <a:t>in the Network Layer. In your answer include where these functions take place considering both the traditional and the SDN approaches. Discuss what services the Network Layer could provide and what is the Internet’s service model.” </a:t>
            </a:r>
            <a:endParaRPr lang="en-GB" sz="2400" dirty="0"/>
          </a:p>
          <a:p>
            <a:pPr marL="0" indent="0">
              <a:buNone/>
            </a:pPr>
            <a:endParaRPr lang="en-GB" sz="2400" i="1" dirty="0"/>
          </a:p>
          <a:p>
            <a:pPr marL="0" indent="0">
              <a:buNone/>
            </a:pPr>
            <a:r>
              <a:rPr lang="en-GB" sz="2400" i="1" dirty="0" smtClean="0"/>
              <a:t>Refer to Computer Networking book…</a:t>
            </a:r>
          </a:p>
          <a:p>
            <a:pPr marL="0" lvl="1" indent="0">
              <a:buNone/>
            </a:pPr>
            <a:r>
              <a:rPr lang="en-GB" sz="2000" i="1" dirty="0" smtClean="0"/>
              <a:t>4.1 (Overview of Network Layer) [p. 334]</a:t>
            </a:r>
            <a:endParaRPr lang="en-GB" sz="2000" i="1" dirty="0"/>
          </a:p>
          <a:p>
            <a:pPr marL="0" lvl="1" indent="0">
              <a:buNone/>
            </a:pPr>
            <a:r>
              <a:rPr lang="en-GB" sz="2000" i="1" dirty="0" smtClean="0"/>
              <a:t>4.1.1 (Forwarding and Routing: The data and Control Planes) [p. 334]</a:t>
            </a:r>
            <a:endParaRPr lang="en-GB" sz="2000" i="1" dirty="0"/>
          </a:p>
          <a:p>
            <a:pPr marL="0" lvl="1" indent="0">
              <a:buNone/>
            </a:pPr>
            <a:r>
              <a:rPr lang="en-GB" sz="2000" i="1" dirty="0" smtClean="0"/>
              <a:t>4.1.2 (Network Service Model) [p. 339]</a:t>
            </a:r>
          </a:p>
          <a:p>
            <a:pPr marL="457200" lvl="1" indent="-457200">
              <a:buClr>
                <a:srgbClr val="C00000"/>
              </a:buClr>
              <a:buFont typeface="Arial" panose="020B0604020202020204" pitchFamily="34" charset="0"/>
              <a:buChar char="•"/>
            </a:pPr>
            <a:endParaRPr lang="en-GB" sz="2000" dirty="0" smtClean="0"/>
          </a:p>
          <a:p>
            <a:pPr marL="457200" lvl="1" indent="-457200">
              <a:buClr>
                <a:srgbClr val="C00000"/>
              </a:buClr>
              <a:buFont typeface="Arial" panose="020B0604020202020204" pitchFamily="34" charset="0"/>
              <a:buChar char="•"/>
            </a:pPr>
            <a:endParaRPr lang="en-GB" sz="2000" dirty="0"/>
          </a:p>
          <a:p>
            <a:pPr marL="457200" lvl="1" indent="-457200">
              <a:buClr>
                <a:srgbClr val="C00000"/>
              </a:buClr>
              <a:buFont typeface="Arial" panose="020B0604020202020204" pitchFamily="34" charset="0"/>
              <a:buChar char="•"/>
            </a:pPr>
            <a:r>
              <a:rPr lang="en-GB" sz="2000" dirty="0" smtClean="0"/>
              <a:t>discussed </a:t>
            </a:r>
            <a:r>
              <a:rPr lang="en-GB" sz="2000" dirty="0"/>
              <a:t>in </a:t>
            </a:r>
            <a:r>
              <a:rPr lang="en-GB" sz="2000" dirty="0" smtClean="0"/>
              <a:t>“Network layer I”</a:t>
            </a:r>
            <a:endParaRPr lang="en-GB" sz="2000" i="1" dirty="0" smtClean="0"/>
          </a:p>
          <a:p>
            <a:endParaRPr lang="en-GB" sz="2400" dirty="0"/>
          </a:p>
        </p:txBody>
      </p:sp>
      <p:pic>
        <p:nvPicPr>
          <p:cNvPr id="4" name="Picture 3"/>
          <p:cNvPicPr>
            <a:picLocks noChangeAspect="1"/>
          </p:cNvPicPr>
          <p:nvPr/>
        </p:nvPicPr>
        <p:blipFill>
          <a:blip r:embed="rId3"/>
          <a:stretch>
            <a:fillRect/>
          </a:stretch>
        </p:blipFill>
        <p:spPr>
          <a:xfrm>
            <a:off x="7596336" y="5133423"/>
            <a:ext cx="1366020" cy="1692506"/>
          </a:xfrm>
          <a:prstGeom prst="rect">
            <a:avLst/>
          </a:prstGeom>
        </p:spPr>
      </p:pic>
      <p:pic>
        <p:nvPicPr>
          <p:cNvPr id="15" name="Picture 14"/>
          <p:cNvPicPr>
            <a:picLocks noChangeAspect="1"/>
          </p:cNvPicPr>
          <p:nvPr/>
        </p:nvPicPr>
        <p:blipFill>
          <a:blip r:embed="rId4"/>
          <a:stretch>
            <a:fillRect/>
          </a:stretch>
        </p:blipFill>
        <p:spPr>
          <a:xfrm>
            <a:off x="5076056" y="5878192"/>
            <a:ext cx="2028700" cy="735105"/>
          </a:xfrm>
          <a:prstGeom prst="rect">
            <a:avLst/>
          </a:prstGeom>
        </p:spPr>
      </p:pic>
    </p:spTree>
    <p:extLst>
      <p:ext uri="{BB962C8B-B14F-4D97-AF65-F5344CB8AC3E}">
        <p14:creationId xmlns:p14="http://schemas.microsoft.com/office/powerpoint/2010/main" val="3877795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Network Layer </a:t>
            </a:r>
            <a:r>
              <a:rPr lang="en-GB" dirty="0" smtClean="0"/>
              <a:t>Q2</a:t>
            </a:r>
            <a:endParaRPr lang="en-GB" dirty="0"/>
          </a:p>
        </p:txBody>
      </p:sp>
      <p:sp>
        <p:nvSpPr>
          <p:cNvPr id="3" name="Content Placeholder 2"/>
          <p:cNvSpPr>
            <a:spLocks noGrp="1"/>
          </p:cNvSpPr>
          <p:nvPr>
            <p:ph idx="1"/>
          </p:nvPr>
        </p:nvSpPr>
        <p:spPr>
          <a:xfrm>
            <a:off x="457200" y="1600200"/>
            <a:ext cx="8229600" cy="5257800"/>
          </a:xfrm>
        </p:spPr>
        <p:txBody>
          <a:bodyPr>
            <a:noAutofit/>
          </a:bodyPr>
          <a:lstStyle/>
          <a:p>
            <a:pPr marL="0" indent="0">
              <a:buClr>
                <a:srgbClr val="C00000"/>
              </a:buClr>
              <a:buNone/>
            </a:pPr>
            <a:r>
              <a:rPr lang="en-GB" b="1" dirty="0" smtClean="0"/>
              <a:t>Think about…</a:t>
            </a:r>
          </a:p>
          <a:p>
            <a:pPr>
              <a:buClr>
                <a:srgbClr val="C00000"/>
              </a:buClr>
              <a:buFont typeface="Wingdings" panose="05000000000000000000" pitchFamily="2" charset="2"/>
              <a:buChar char="§"/>
            </a:pPr>
            <a:r>
              <a:rPr lang="en-GB" sz="2800" dirty="0" smtClean="0"/>
              <a:t>Forwarding</a:t>
            </a:r>
          </a:p>
          <a:p>
            <a:pPr>
              <a:buClr>
                <a:srgbClr val="C00000"/>
              </a:buClr>
              <a:buFont typeface="Wingdings" panose="05000000000000000000" pitchFamily="2" charset="2"/>
              <a:buChar char="§"/>
            </a:pPr>
            <a:r>
              <a:rPr lang="en-GB" sz="2800" dirty="0" smtClean="0"/>
              <a:t>Routing</a:t>
            </a:r>
          </a:p>
          <a:p>
            <a:pPr>
              <a:buClr>
                <a:srgbClr val="C00000"/>
              </a:buClr>
              <a:buFont typeface="Wingdings" panose="05000000000000000000" pitchFamily="2" charset="2"/>
              <a:buChar char="§"/>
            </a:pPr>
            <a:r>
              <a:rPr lang="en-GB" sz="2800" dirty="0" smtClean="0"/>
              <a:t>Data Plane</a:t>
            </a:r>
          </a:p>
          <a:p>
            <a:pPr>
              <a:buClr>
                <a:srgbClr val="C00000"/>
              </a:buClr>
              <a:buFont typeface="Wingdings" panose="05000000000000000000" pitchFamily="2" charset="2"/>
              <a:buChar char="§"/>
            </a:pPr>
            <a:r>
              <a:rPr lang="en-GB" sz="2800" dirty="0" smtClean="0"/>
              <a:t>Control Plane</a:t>
            </a:r>
          </a:p>
          <a:p>
            <a:pPr>
              <a:buClr>
                <a:srgbClr val="C00000"/>
              </a:buClr>
              <a:buFont typeface="Wingdings" panose="05000000000000000000" pitchFamily="2" charset="2"/>
              <a:buChar char="§"/>
            </a:pPr>
            <a:r>
              <a:rPr lang="en-GB" sz="2800" dirty="0" smtClean="0"/>
              <a:t>Network service model</a:t>
            </a:r>
          </a:p>
        </p:txBody>
      </p:sp>
    </p:spTree>
    <p:extLst>
      <p:ext uri="{BB962C8B-B14F-4D97-AF65-F5344CB8AC3E}">
        <p14:creationId xmlns:p14="http://schemas.microsoft.com/office/powerpoint/2010/main" val="2799605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What is expected</a:t>
            </a:r>
            <a:endParaRPr lang="en-GB" dirty="0"/>
          </a:p>
        </p:txBody>
      </p:sp>
      <p:sp>
        <p:nvSpPr>
          <p:cNvPr id="3" name="Content Placeholder 2"/>
          <p:cNvSpPr>
            <a:spLocks noGrp="1"/>
          </p:cNvSpPr>
          <p:nvPr>
            <p:ph idx="1"/>
          </p:nvPr>
        </p:nvSpPr>
        <p:spPr>
          <a:xfrm>
            <a:off x="457200" y="1600200"/>
            <a:ext cx="6563072" cy="4525963"/>
          </a:xfrm>
        </p:spPr>
        <p:txBody>
          <a:bodyPr>
            <a:normAutofit/>
          </a:bodyPr>
          <a:lstStyle/>
          <a:p>
            <a:pPr marL="0" indent="0">
              <a:buNone/>
            </a:pPr>
            <a:r>
              <a:rPr lang="en-GB" dirty="0" smtClean="0"/>
              <a:t>It is expected to draw upon your reading </a:t>
            </a:r>
            <a:r>
              <a:rPr lang="en-GB" dirty="0" smtClean="0">
                <a:latin typeface="Courier New" panose="02070309020205020404" pitchFamily="49" charset="0"/>
                <a:cs typeface="Courier New" panose="02070309020205020404" pitchFamily="49" charset="0"/>
              </a:rPr>
              <a:t>(from the course books) </a:t>
            </a:r>
            <a:r>
              <a:rPr lang="en-GB" dirty="0"/>
              <a:t>and experience </a:t>
            </a:r>
            <a:r>
              <a:rPr lang="en-GB" dirty="0" smtClean="0">
                <a:latin typeface="Courier New" panose="02070309020205020404" pitchFamily="49" charset="0"/>
                <a:cs typeface="Courier New" panose="02070309020205020404" pitchFamily="49" charset="0"/>
              </a:rPr>
              <a:t>(practical lab exercises)</a:t>
            </a:r>
            <a:r>
              <a:rPr lang="en-GB" dirty="0" smtClean="0"/>
              <a:t> to answer the questions and give specific examples, with illustrations </a:t>
            </a:r>
            <a:r>
              <a:rPr lang="en-GB" dirty="0" smtClean="0">
                <a:latin typeface="Courier New" panose="02070309020205020404" pitchFamily="49" charset="0"/>
                <a:cs typeface="Courier New" panose="02070309020205020404" pitchFamily="49" charset="0"/>
              </a:rPr>
              <a:t>(diagrams)</a:t>
            </a:r>
            <a:r>
              <a:rPr lang="en-GB" dirty="0" smtClean="0"/>
              <a:t> where appropriate.</a:t>
            </a:r>
            <a:endParaRPr lang="en-GB" dirty="0"/>
          </a:p>
        </p:txBody>
      </p:sp>
      <p:pic>
        <p:nvPicPr>
          <p:cNvPr id="4" name="Picture 3"/>
          <p:cNvPicPr>
            <a:picLocks noChangeAspect="1"/>
          </p:cNvPicPr>
          <p:nvPr/>
        </p:nvPicPr>
        <p:blipFill>
          <a:blip r:embed="rId3"/>
          <a:stretch>
            <a:fillRect/>
          </a:stretch>
        </p:blipFill>
        <p:spPr>
          <a:xfrm>
            <a:off x="7259364" y="1600200"/>
            <a:ext cx="1440160" cy="1784366"/>
          </a:xfrm>
          <a:prstGeom prst="rect">
            <a:avLst/>
          </a:prstGeom>
        </p:spPr>
      </p:pic>
      <p:pic>
        <p:nvPicPr>
          <p:cNvPr id="5" name="Picture 4"/>
          <p:cNvPicPr>
            <a:picLocks noChangeAspect="1"/>
          </p:cNvPicPr>
          <p:nvPr/>
        </p:nvPicPr>
        <p:blipFill>
          <a:blip r:embed="rId4"/>
          <a:stretch>
            <a:fillRect/>
          </a:stretch>
        </p:blipFill>
        <p:spPr>
          <a:xfrm>
            <a:off x="7290210" y="3861048"/>
            <a:ext cx="1424098" cy="2159880"/>
          </a:xfrm>
          <a:prstGeom prst="rect">
            <a:avLst/>
          </a:prstGeom>
        </p:spPr>
      </p:pic>
    </p:spTree>
    <p:extLst>
      <p:ext uri="{BB962C8B-B14F-4D97-AF65-F5344CB8AC3E}">
        <p14:creationId xmlns:p14="http://schemas.microsoft.com/office/powerpoint/2010/main" val="152031540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Network layer</a:t>
            </a:r>
            <a:endParaRPr lang="en-GB" dirty="0"/>
          </a:p>
        </p:txBody>
      </p:sp>
      <p:sp>
        <p:nvSpPr>
          <p:cNvPr id="1148" name="Rectangle 3"/>
          <p:cNvSpPr txBox="1">
            <a:spLocks noChangeArrowheads="1"/>
          </p:cNvSpPr>
          <p:nvPr/>
        </p:nvSpPr>
        <p:spPr>
          <a:xfrm>
            <a:off x="400050" y="1806289"/>
            <a:ext cx="4318000" cy="4964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0099"/>
              </a:buClr>
              <a:buFont typeface="Wingdings" panose="05000000000000000000" pitchFamily="2" charset="2"/>
              <a:buChar char="§"/>
            </a:pPr>
            <a:r>
              <a:rPr lang="en-GB" altLang="en-US" sz="2400" dirty="0">
                <a:solidFill>
                  <a:prstClr val="black"/>
                </a:solidFill>
              </a:rPr>
              <a:t>transport segment from sending to receiving host </a:t>
            </a:r>
          </a:p>
          <a:p>
            <a:pPr>
              <a:buClr>
                <a:srgbClr val="000099"/>
              </a:buClr>
              <a:buFont typeface="Wingdings" panose="05000000000000000000" pitchFamily="2" charset="2"/>
              <a:buChar char="§"/>
            </a:pPr>
            <a:r>
              <a:rPr lang="en-GB" altLang="en-US" sz="2400" dirty="0">
                <a:solidFill>
                  <a:prstClr val="black"/>
                </a:solidFill>
              </a:rPr>
              <a:t>on sending side encapsulates segments into datagrams</a:t>
            </a:r>
          </a:p>
          <a:p>
            <a:pPr>
              <a:buClr>
                <a:srgbClr val="000099"/>
              </a:buClr>
              <a:buFont typeface="Wingdings" panose="05000000000000000000" pitchFamily="2" charset="2"/>
              <a:buChar char="§"/>
            </a:pPr>
            <a:r>
              <a:rPr lang="en-GB" altLang="en-US" sz="2400" dirty="0">
                <a:solidFill>
                  <a:prstClr val="black"/>
                </a:solidFill>
              </a:rPr>
              <a:t>on receiving side, delivers segments to transport layer</a:t>
            </a:r>
          </a:p>
          <a:p>
            <a:pPr>
              <a:buClr>
                <a:srgbClr val="000099"/>
              </a:buClr>
              <a:buFont typeface="Wingdings" panose="05000000000000000000" pitchFamily="2" charset="2"/>
              <a:buChar char="§"/>
            </a:pPr>
            <a:r>
              <a:rPr lang="en-GB" altLang="en-US" sz="2400" dirty="0">
                <a:solidFill>
                  <a:prstClr val="black"/>
                </a:solidFill>
              </a:rPr>
              <a:t>network layer protocols in </a:t>
            </a:r>
            <a:r>
              <a:rPr lang="en-GB" altLang="en-US" sz="2400" i="1" dirty="0">
                <a:solidFill>
                  <a:srgbClr val="000099"/>
                </a:solidFill>
              </a:rPr>
              <a:t>every</a:t>
            </a:r>
            <a:r>
              <a:rPr lang="en-GB" altLang="en-US" sz="2400" dirty="0">
                <a:solidFill>
                  <a:srgbClr val="000099"/>
                </a:solidFill>
              </a:rPr>
              <a:t> </a:t>
            </a:r>
            <a:r>
              <a:rPr lang="en-GB" altLang="en-US" sz="2400" dirty="0">
                <a:solidFill>
                  <a:prstClr val="black"/>
                </a:solidFill>
              </a:rPr>
              <a:t>host, router</a:t>
            </a:r>
          </a:p>
          <a:p>
            <a:pPr>
              <a:buClr>
                <a:srgbClr val="000099"/>
              </a:buClr>
              <a:buFont typeface="Wingdings" panose="05000000000000000000" pitchFamily="2" charset="2"/>
              <a:buChar char="§"/>
            </a:pPr>
            <a:r>
              <a:rPr lang="en-GB" altLang="en-US" sz="2400" dirty="0">
                <a:solidFill>
                  <a:prstClr val="black"/>
                </a:solidFill>
              </a:rPr>
              <a:t>router examines header fields in all IP datagrams passing through </a:t>
            </a:r>
            <a:r>
              <a:rPr lang="en-GB" altLang="en-US" sz="2400" dirty="0" smtClean="0">
                <a:solidFill>
                  <a:prstClr val="black"/>
                </a:solidFill>
              </a:rPr>
              <a:t>it</a:t>
            </a:r>
            <a:endParaRPr lang="en-GB" altLang="en-US" sz="2400" dirty="0">
              <a:solidFill>
                <a:prstClr val="black"/>
              </a:solidFill>
            </a:endParaRPr>
          </a:p>
        </p:txBody>
      </p:sp>
      <p:sp>
        <p:nvSpPr>
          <p:cNvPr id="2004" name="Freeform 1285"/>
          <p:cNvSpPr>
            <a:spLocks/>
          </p:cNvSpPr>
          <p:nvPr/>
        </p:nvSpPr>
        <p:spPr bwMode="auto">
          <a:xfrm>
            <a:off x="6539140" y="3802754"/>
            <a:ext cx="1314450" cy="674687"/>
          </a:xfrm>
          <a:custGeom>
            <a:avLst/>
            <a:gdLst>
              <a:gd name="T0" fmla="*/ 2147483646 w 828"/>
              <a:gd name="T1" fmla="*/ 2147483646 h 425"/>
              <a:gd name="T2" fmla="*/ 2147483646 w 828"/>
              <a:gd name="T3" fmla="*/ 2147483646 h 425"/>
              <a:gd name="T4" fmla="*/ 2147483646 w 828"/>
              <a:gd name="T5" fmla="*/ 2147483646 h 425"/>
              <a:gd name="T6" fmla="*/ 2147483646 w 828"/>
              <a:gd name="T7" fmla="*/ 2147483646 h 425"/>
              <a:gd name="T8" fmla="*/ 2147483646 w 828"/>
              <a:gd name="T9" fmla="*/ 2147483646 h 425"/>
              <a:gd name="T10" fmla="*/ 2147483646 w 828"/>
              <a:gd name="T11" fmla="*/ 2147483646 h 425"/>
              <a:gd name="T12" fmla="*/ 2147483646 w 828"/>
              <a:gd name="T13" fmla="*/ 2147483646 h 425"/>
              <a:gd name="T14" fmla="*/ 2147483646 w 828"/>
              <a:gd name="T15" fmla="*/ 2147483646 h 425"/>
              <a:gd name="T16" fmla="*/ 2147483646 w 828"/>
              <a:gd name="T17" fmla="*/ 2147483646 h 425"/>
              <a:gd name="T18" fmla="*/ 2147483646 w 828"/>
              <a:gd name="T19" fmla="*/ 2147483646 h 425"/>
              <a:gd name="T20" fmla="*/ 2147483646 w 828"/>
              <a:gd name="T21" fmla="*/ 2147483646 h 425"/>
              <a:gd name="T22" fmla="*/ 2147483646 w 828"/>
              <a:gd name="T23" fmla="*/ 2147483646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005" name="Freeform 1286"/>
          <p:cNvSpPr>
            <a:spLocks/>
          </p:cNvSpPr>
          <p:nvPr/>
        </p:nvSpPr>
        <p:spPr bwMode="auto">
          <a:xfrm>
            <a:off x="6558190" y="2277166"/>
            <a:ext cx="1730375" cy="1125538"/>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006" name="Freeform 1287"/>
          <p:cNvSpPr>
            <a:spLocks/>
          </p:cNvSpPr>
          <p:nvPr/>
        </p:nvSpPr>
        <p:spPr bwMode="auto">
          <a:xfrm>
            <a:off x="4737327" y="1985066"/>
            <a:ext cx="1736725" cy="1071563"/>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grpSp>
        <p:nvGrpSpPr>
          <p:cNvPr id="2007" name="Group 1288"/>
          <p:cNvGrpSpPr>
            <a:grpSpLocks/>
          </p:cNvGrpSpPr>
          <p:nvPr/>
        </p:nvGrpSpPr>
        <p:grpSpPr bwMode="auto">
          <a:xfrm>
            <a:off x="4813527" y="3250304"/>
            <a:ext cx="1458913" cy="933450"/>
            <a:chOff x="2889" y="1631"/>
            <a:chExt cx="980" cy="743"/>
          </a:xfrm>
        </p:grpSpPr>
        <p:sp>
          <p:nvSpPr>
            <p:cNvPr id="2008" name="Rectangle 128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009" name="AutoShape 129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CCFF"/>
                </a:solidFill>
                <a:latin typeface="Arial" panose="020B0604020202020204" pitchFamily="34" charset="0"/>
              </a:endParaRPr>
            </a:p>
          </p:txBody>
        </p:sp>
      </p:grpSp>
      <p:sp>
        <p:nvSpPr>
          <p:cNvPr id="2010" name="Line 1291"/>
          <p:cNvSpPr>
            <a:spLocks noChangeShapeType="1"/>
          </p:cNvSpPr>
          <p:nvPr/>
        </p:nvSpPr>
        <p:spPr bwMode="auto">
          <a:xfrm>
            <a:off x="6931252" y="4088504"/>
            <a:ext cx="163513"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11" name="Line 1292"/>
          <p:cNvSpPr>
            <a:spLocks noChangeShapeType="1"/>
          </p:cNvSpPr>
          <p:nvPr/>
        </p:nvSpPr>
        <p:spPr bwMode="auto">
          <a:xfrm>
            <a:off x="7028090" y="4009129"/>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12" name="Line 1293"/>
          <p:cNvSpPr>
            <a:spLocks noChangeShapeType="1"/>
          </p:cNvSpPr>
          <p:nvPr/>
        </p:nvSpPr>
        <p:spPr bwMode="auto">
          <a:xfrm flipV="1">
            <a:off x="7264627" y="4094854"/>
            <a:ext cx="134938"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13" name="Line 1294"/>
          <p:cNvSpPr>
            <a:spLocks noChangeShapeType="1"/>
          </p:cNvSpPr>
          <p:nvPr/>
        </p:nvSpPr>
        <p:spPr bwMode="auto">
          <a:xfrm>
            <a:off x="5962877" y="4015479"/>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14" name="Line 1295"/>
          <p:cNvSpPr>
            <a:spLocks noChangeShapeType="1"/>
          </p:cNvSpPr>
          <p:nvPr/>
        </p:nvSpPr>
        <p:spPr bwMode="auto">
          <a:xfrm>
            <a:off x="6258152" y="2862954"/>
            <a:ext cx="509588"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15" name="Line 1296"/>
          <p:cNvSpPr>
            <a:spLocks noChangeShapeType="1"/>
          </p:cNvSpPr>
          <p:nvPr/>
        </p:nvSpPr>
        <p:spPr bwMode="auto">
          <a:xfrm>
            <a:off x="5824765" y="2678804"/>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16" name="Freeform 1297"/>
          <p:cNvSpPr>
            <a:spLocks/>
          </p:cNvSpPr>
          <p:nvPr/>
        </p:nvSpPr>
        <p:spPr bwMode="auto">
          <a:xfrm>
            <a:off x="5032602" y="4653654"/>
            <a:ext cx="3079750" cy="1665287"/>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017" name="Line 1298"/>
          <p:cNvSpPr>
            <a:spLocks noChangeShapeType="1"/>
          </p:cNvSpPr>
          <p:nvPr/>
        </p:nvSpPr>
        <p:spPr bwMode="auto">
          <a:xfrm rot="16200000" flipV="1">
            <a:off x="7332096" y="5525985"/>
            <a:ext cx="474662" cy="6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018" name="Line 1299"/>
          <p:cNvSpPr>
            <a:spLocks noChangeShapeType="1"/>
          </p:cNvSpPr>
          <p:nvPr/>
        </p:nvSpPr>
        <p:spPr bwMode="auto">
          <a:xfrm rot="5400000" flipV="1">
            <a:off x="7526565" y="5715691"/>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019" name="Line 1300"/>
          <p:cNvSpPr>
            <a:spLocks noChangeShapeType="1"/>
          </p:cNvSpPr>
          <p:nvPr/>
        </p:nvSpPr>
        <p:spPr bwMode="auto">
          <a:xfrm rot="16200000" flipH="1">
            <a:off x="7634514" y="5314054"/>
            <a:ext cx="193675"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020" name="Line 1301"/>
          <p:cNvSpPr>
            <a:spLocks noChangeShapeType="1"/>
          </p:cNvSpPr>
          <p:nvPr/>
        </p:nvSpPr>
        <p:spPr bwMode="auto">
          <a:xfrm>
            <a:off x="6893152" y="4972741"/>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21" name="Line 1302"/>
          <p:cNvSpPr>
            <a:spLocks noChangeShapeType="1"/>
          </p:cNvSpPr>
          <p:nvPr/>
        </p:nvSpPr>
        <p:spPr bwMode="auto">
          <a:xfrm flipV="1">
            <a:off x="6272440" y="4960041"/>
            <a:ext cx="322262"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22" name="Line 1303"/>
          <p:cNvSpPr>
            <a:spLocks noChangeShapeType="1"/>
          </p:cNvSpPr>
          <p:nvPr/>
        </p:nvSpPr>
        <p:spPr bwMode="auto">
          <a:xfrm flipV="1">
            <a:off x="6315302" y="5252141"/>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23" name="Line 1305"/>
          <p:cNvSpPr>
            <a:spLocks noChangeShapeType="1"/>
          </p:cNvSpPr>
          <p:nvPr/>
        </p:nvSpPr>
        <p:spPr bwMode="auto">
          <a:xfrm>
            <a:off x="5635852" y="5048941"/>
            <a:ext cx="233363"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24" name="Line 1306"/>
          <p:cNvSpPr>
            <a:spLocks noChangeShapeType="1"/>
          </p:cNvSpPr>
          <p:nvPr/>
        </p:nvSpPr>
        <p:spPr bwMode="auto">
          <a:xfrm flipV="1">
            <a:off x="5377090" y="5285479"/>
            <a:ext cx="403225"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25" name="Line 1309"/>
          <p:cNvSpPr>
            <a:spLocks noChangeShapeType="1"/>
          </p:cNvSpPr>
          <p:nvPr/>
        </p:nvSpPr>
        <p:spPr bwMode="auto">
          <a:xfrm flipH="1">
            <a:off x="5802540" y="5341041"/>
            <a:ext cx="1778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26" name="Line 1310"/>
          <p:cNvSpPr>
            <a:spLocks noChangeShapeType="1"/>
          </p:cNvSpPr>
          <p:nvPr/>
        </p:nvSpPr>
        <p:spPr bwMode="auto">
          <a:xfrm flipH="1" flipV="1">
            <a:off x="6196240" y="5325166"/>
            <a:ext cx="1587"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27" name="Line 1311"/>
          <p:cNvSpPr>
            <a:spLocks noChangeShapeType="1"/>
          </p:cNvSpPr>
          <p:nvPr/>
        </p:nvSpPr>
        <p:spPr bwMode="auto">
          <a:xfrm>
            <a:off x="6278790" y="5328341"/>
            <a:ext cx="503237"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28" name="Line 1313"/>
          <p:cNvSpPr>
            <a:spLocks noChangeShapeType="1"/>
          </p:cNvSpPr>
          <p:nvPr/>
        </p:nvSpPr>
        <p:spPr bwMode="auto">
          <a:xfrm>
            <a:off x="5816827" y="3797991"/>
            <a:ext cx="0" cy="131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29" name="Line 1314"/>
          <p:cNvSpPr>
            <a:spLocks noChangeShapeType="1"/>
          </p:cNvSpPr>
          <p:nvPr/>
        </p:nvSpPr>
        <p:spPr bwMode="auto">
          <a:xfrm flipV="1">
            <a:off x="7112227" y="2767704"/>
            <a:ext cx="123825" cy="87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30" name="Line 1315"/>
          <p:cNvSpPr>
            <a:spLocks noChangeShapeType="1"/>
          </p:cNvSpPr>
          <p:nvPr/>
        </p:nvSpPr>
        <p:spPr bwMode="auto">
          <a:xfrm>
            <a:off x="6940777" y="2940741"/>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31" name="Line 1316"/>
          <p:cNvSpPr>
            <a:spLocks noChangeShapeType="1"/>
          </p:cNvSpPr>
          <p:nvPr/>
        </p:nvSpPr>
        <p:spPr bwMode="auto">
          <a:xfrm flipV="1">
            <a:off x="7112227" y="2837554"/>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32" name="Line 1317"/>
          <p:cNvSpPr>
            <a:spLocks noChangeShapeType="1"/>
          </p:cNvSpPr>
          <p:nvPr/>
        </p:nvSpPr>
        <p:spPr bwMode="auto">
          <a:xfrm>
            <a:off x="7477352" y="2835966"/>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33" name="Line 1318"/>
          <p:cNvSpPr>
            <a:spLocks noChangeShapeType="1"/>
          </p:cNvSpPr>
          <p:nvPr/>
        </p:nvSpPr>
        <p:spPr bwMode="auto">
          <a:xfrm>
            <a:off x="7131277" y="3142354"/>
            <a:ext cx="1889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34" name="Line 1319"/>
          <p:cNvSpPr>
            <a:spLocks noChangeShapeType="1"/>
          </p:cNvSpPr>
          <p:nvPr/>
        </p:nvSpPr>
        <p:spPr bwMode="auto">
          <a:xfrm flipV="1">
            <a:off x="5426302" y="4009129"/>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35" name="Line 1320"/>
          <p:cNvSpPr>
            <a:spLocks noChangeShapeType="1"/>
          </p:cNvSpPr>
          <p:nvPr/>
        </p:nvSpPr>
        <p:spPr bwMode="auto">
          <a:xfrm>
            <a:off x="7685315" y="3132829"/>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36" name="Line 1321"/>
          <p:cNvSpPr>
            <a:spLocks noChangeShapeType="1"/>
          </p:cNvSpPr>
          <p:nvPr/>
        </p:nvSpPr>
        <p:spPr bwMode="auto">
          <a:xfrm flipH="1">
            <a:off x="6831240" y="3209029"/>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37" name="Line 1322"/>
          <p:cNvSpPr>
            <a:spLocks noChangeShapeType="1"/>
          </p:cNvSpPr>
          <p:nvPr/>
        </p:nvSpPr>
        <p:spPr bwMode="auto">
          <a:xfrm flipH="1">
            <a:off x="7423377" y="3209029"/>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38" name="Line 1323"/>
          <p:cNvSpPr>
            <a:spLocks noChangeShapeType="1"/>
          </p:cNvSpPr>
          <p:nvPr/>
        </p:nvSpPr>
        <p:spPr bwMode="auto">
          <a:xfrm flipV="1">
            <a:off x="6807427" y="4350441"/>
            <a:ext cx="227013" cy="436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grpSp>
        <p:nvGrpSpPr>
          <p:cNvPr id="2039" name="Group 1324"/>
          <p:cNvGrpSpPr>
            <a:grpSpLocks/>
          </p:cNvGrpSpPr>
          <p:nvPr/>
        </p:nvGrpSpPr>
        <p:grpSpPr bwMode="auto">
          <a:xfrm flipH="1">
            <a:off x="5310415" y="4809229"/>
            <a:ext cx="414337" cy="373062"/>
            <a:chOff x="2839" y="3501"/>
            <a:chExt cx="755" cy="803"/>
          </a:xfrm>
        </p:grpSpPr>
        <p:pic>
          <p:nvPicPr>
            <p:cNvPr id="2040" name="Picture 132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1" name="Freeform 132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GB">
                <a:solidFill>
                  <a:prstClr val="black"/>
                </a:solidFill>
              </a:endParaRPr>
            </a:p>
          </p:txBody>
        </p:sp>
      </p:grpSp>
      <p:grpSp>
        <p:nvGrpSpPr>
          <p:cNvPr id="2042" name="Group 1327"/>
          <p:cNvGrpSpPr>
            <a:grpSpLocks/>
          </p:cNvGrpSpPr>
          <p:nvPr/>
        </p:nvGrpSpPr>
        <p:grpSpPr bwMode="auto">
          <a:xfrm flipH="1">
            <a:off x="4992915" y="5229916"/>
            <a:ext cx="482600" cy="406400"/>
            <a:chOff x="2839" y="3501"/>
            <a:chExt cx="755" cy="803"/>
          </a:xfrm>
        </p:grpSpPr>
        <p:pic>
          <p:nvPicPr>
            <p:cNvPr id="2043" name="Picture 1328"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4" name="Freeform 132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GB">
                <a:solidFill>
                  <a:prstClr val="black"/>
                </a:solidFill>
              </a:endParaRPr>
            </a:p>
          </p:txBody>
        </p:sp>
      </p:grpSp>
      <p:grpSp>
        <p:nvGrpSpPr>
          <p:cNvPr id="2045" name="Group 1330"/>
          <p:cNvGrpSpPr>
            <a:grpSpLocks/>
          </p:cNvGrpSpPr>
          <p:nvPr/>
        </p:nvGrpSpPr>
        <p:grpSpPr bwMode="auto">
          <a:xfrm flipH="1">
            <a:off x="5470752" y="5531541"/>
            <a:ext cx="427038" cy="349250"/>
            <a:chOff x="2839" y="3501"/>
            <a:chExt cx="755" cy="803"/>
          </a:xfrm>
        </p:grpSpPr>
        <p:pic>
          <p:nvPicPr>
            <p:cNvPr id="2046" name="Picture 1331"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7" name="Freeform 133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GB">
                <a:solidFill>
                  <a:prstClr val="black"/>
                </a:solidFill>
              </a:endParaRPr>
            </a:p>
          </p:txBody>
        </p:sp>
      </p:grpSp>
      <p:grpSp>
        <p:nvGrpSpPr>
          <p:cNvPr id="2048" name="Group 1333"/>
          <p:cNvGrpSpPr>
            <a:grpSpLocks/>
          </p:cNvGrpSpPr>
          <p:nvPr/>
        </p:nvGrpSpPr>
        <p:grpSpPr bwMode="auto">
          <a:xfrm>
            <a:off x="6085115" y="5514079"/>
            <a:ext cx="427037" cy="350837"/>
            <a:chOff x="2839" y="3501"/>
            <a:chExt cx="755" cy="803"/>
          </a:xfrm>
        </p:grpSpPr>
        <p:pic>
          <p:nvPicPr>
            <p:cNvPr id="2049" name="Picture 1334"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 name="Freeform 133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GB">
                <a:solidFill>
                  <a:prstClr val="black"/>
                </a:solidFill>
              </a:endParaRPr>
            </a:p>
          </p:txBody>
        </p:sp>
      </p:grpSp>
      <p:pic>
        <p:nvPicPr>
          <p:cNvPr id="2051" name="Picture 1336" descr="car_icon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7152" y="1996179"/>
            <a:ext cx="8493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2" name="Group 1337"/>
          <p:cNvGrpSpPr>
            <a:grpSpLocks/>
          </p:cNvGrpSpPr>
          <p:nvPr/>
        </p:nvGrpSpPr>
        <p:grpSpPr bwMode="auto">
          <a:xfrm>
            <a:off x="5148490" y="1821554"/>
            <a:ext cx="415925" cy="385762"/>
            <a:chOff x="2751" y="1851"/>
            <a:chExt cx="462" cy="478"/>
          </a:xfrm>
        </p:grpSpPr>
        <p:pic>
          <p:nvPicPr>
            <p:cNvPr id="2053" name="Picture 1338" descr="iphone_stylized_smal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1339"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55" name="Group 1340"/>
          <p:cNvGrpSpPr>
            <a:grpSpLocks/>
          </p:cNvGrpSpPr>
          <p:nvPr/>
        </p:nvGrpSpPr>
        <p:grpSpPr bwMode="auto">
          <a:xfrm>
            <a:off x="7224940" y="2670866"/>
            <a:ext cx="390525" cy="169863"/>
            <a:chOff x="4650" y="1129"/>
            <a:chExt cx="246" cy="95"/>
          </a:xfrm>
        </p:grpSpPr>
        <p:sp>
          <p:nvSpPr>
            <p:cNvPr id="20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0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05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grpSp>
          <p:nvGrpSpPr>
            <p:cNvPr id="2059" name="Group 1344"/>
            <p:cNvGrpSpPr>
              <a:grpSpLocks/>
            </p:cNvGrpSpPr>
            <p:nvPr/>
          </p:nvGrpSpPr>
          <p:grpSpPr bwMode="auto">
            <a:xfrm>
              <a:off x="4699" y="1145"/>
              <a:ext cx="138" cy="29"/>
              <a:chOff x="2468" y="1332"/>
              <a:chExt cx="310" cy="60"/>
            </a:xfrm>
          </p:grpSpPr>
          <p:sp>
            <p:nvSpPr>
              <p:cNvPr id="2062" name="Freeform 13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sp>
            <p:nvSpPr>
              <p:cNvPr id="2063" name="Freeform 13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grpSp>
        <p:sp>
          <p:nvSpPr>
            <p:cNvPr id="2060" name="Line 134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61" name="Line 134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grpSp>
      <p:grpSp>
        <p:nvGrpSpPr>
          <p:cNvPr id="2064" name="Group 1349"/>
          <p:cNvGrpSpPr>
            <a:grpSpLocks/>
          </p:cNvGrpSpPr>
          <p:nvPr/>
        </p:nvGrpSpPr>
        <p:grpSpPr bwMode="auto">
          <a:xfrm>
            <a:off x="7297965" y="3032816"/>
            <a:ext cx="390525" cy="176213"/>
            <a:chOff x="4650" y="1129"/>
            <a:chExt cx="246" cy="95"/>
          </a:xfrm>
        </p:grpSpPr>
        <p:sp>
          <p:nvSpPr>
            <p:cNvPr id="20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0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0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grpSp>
          <p:nvGrpSpPr>
            <p:cNvPr id="2068" name="Group 1353"/>
            <p:cNvGrpSpPr>
              <a:grpSpLocks/>
            </p:cNvGrpSpPr>
            <p:nvPr/>
          </p:nvGrpSpPr>
          <p:grpSpPr bwMode="auto">
            <a:xfrm>
              <a:off x="4699" y="1145"/>
              <a:ext cx="138" cy="29"/>
              <a:chOff x="2468" y="1332"/>
              <a:chExt cx="310" cy="60"/>
            </a:xfrm>
          </p:grpSpPr>
          <p:sp>
            <p:nvSpPr>
              <p:cNvPr id="2071" name="Freeform 13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sp>
            <p:nvSpPr>
              <p:cNvPr id="2072" name="Freeform 13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grpSp>
        <p:sp>
          <p:nvSpPr>
            <p:cNvPr id="2069" name="Line 135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70" name="Line 135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grpSp>
      <p:grpSp>
        <p:nvGrpSpPr>
          <p:cNvPr id="2073" name="Group 1358"/>
          <p:cNvGrpSpPr>
            <a:grpSpLocks/>
          </p:cNvGrpSpPr>
          <p:nvPr/>
        </p:nvGrpSpPr>
        <p:grpSpPr bwMode="auto">
          <a:xfrm>
            <a:off x="6739165" y="2769291"/>
            <a:ext cx="390525" cy="169863"/>
            <a:chOff x="4650" y="1129"/>
            <a:chExt cx="246" cy="95"/>
          </a:xfrm>
        </p:grpSpPr>
        <p:sp>
          <p:nvSpPr>
            <p:cNvPr id="20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0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0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grpSp>
          <p:nvGrpSpPr>
            <p:cNvPr id="2077" name="Group 1362"/>
            <p:cNvGrpSpPr>
              <a:grpSpLocks/>
            </p:cNvGrpSpPr>
            <p:nvPr/>
          </p:nvGrpSpPr>
          <p:grpSpPr bwMode="auto">
            <a:xfrm>
              <a:off x="4699" y="1145"/>
              <a:ext cx="138" cy="29"/>
              <a:chOff x="2468" y="1332"/>
              <a:chExt cx="310" cy="60"/>
            </a:xfrm>
          </p:grpSpPr>
          <p:sp>
            <p:nvSpPr>
              <p:cNvPr id="2080" name="Freeform 136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sp>
            <p:nvSpPr>
              <p:cNvPr id="2081" name="Freeform 136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grpSp>
        <p:sp>
          <p:nvSpPr>
            <p:cNvPr id="2078" name="Line 136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79" name="Line 136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grpSp>
      <p:grpSp>
        <p:nvGrpSpPr>
          <p:cNvPr id="2082" name="Group 1367"/>
          <p:cNvGrpSpPr>
            <a:grpSpLocks/>
          </p:cNvGrpSpPr>
          <p:nvPr/>
        </p:nvGrpSpPr>
        <p:grpSpPr bwMode="auto">
          <a:xfrm>
            <a:off x="6750277" y="3032816"/>
            <a:ext cx="390525" cy="169863"/>
            <a:chOff x="4650" y="1129"/>
            <a:chExt cx="246" cy="95"/>
          </a:xfrm>
        </p:grpSpPr>
        <p:sp>
          <p:nvSpPr>
            <p:cNvPr id="20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0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0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grpSp>
          <p:nvGrpSpPr>
            <p:cNvPr id="2086" name="Group 1371"/>
            <p:cNvGrpSpPr>
              <a:grpSpLocks/>
            </p:cNvGrpSpPr>
            <p:nvPr/>
          </p:nvGrpSpPr>
          <p:grpSpPr bwMode="auto">
            <a:xfrm>
              <a:off x="4699" y="1145"/>
              <a:ext cx="138" cy="29"/>
              <a:chOff x="2468" y="1332"/>
              <a:chExt cx="310" cy="60"/>
            </a:xfrm>
          </p:grpSpPr>
          <p:sp>
            <p:nvSpPr>
              <p:cNvPr id="2089" name="Freeform 13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sp>
            <p:nvSpPr>
              <p:cNvPr id="2090" name="Freeform 13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grpSp>
        <p:sp>
          <p:nvSpPr>
            <p:cNvPr id="2087" name="Line 13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88" name="Line 13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grpSp>
      <p:sp>
        <p:nvSpPr>
          <p:cNvPr id="2091" name="Line 1376"/>
          <p:cNvSpPr>
            <a:spLocks noChangeShapeType="1"/>
          </p:cNvSpPr>
          <p:nvPr/>
        </p:nvSpPr>
        <p:spPr bwMode="auto">
          <a:xfrm>
            <a:off x="7880577" y="3131241"/>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grpSp>
        <p:nvGrpSpPr>
          <p:cNvPr id="2092" name="Group 1377"/>
          <p:cNvGrpSpPr>
            <a:grpSpLocks/>
          </p:cNvGrpSpPr>
          <p:nvPr/>
        </p:nvGrpSpPr>
        <p:grpSpPr bwMode="auto">
          <a:xfrm>
            <a:off x="6936015" y="4186929"/>
            <a:ext cx="485775" cy="203200"/>
            <a:chOff x="4650" y="1129"/>
            <a:chExt cx="246" cy="95"/>
          </a:xfrm>
        </p:grpSpPr>
        <p:sp>
          <p:nvSpPr>
            <p:cNvPr id="209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09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09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grpSp>
          <p:nvGrpSpPr>
            <p:cNvPr id="2096" name="Group 1381"/>
            <p:cNvGrpSpPr>
              <a:grpSpLocks/>
            </p:cNvGrpSpPr>
            <p:nvPr/>
          </p:nvGrpSpPr>
          <p:grpSpPr bwMode="auto">
            <a:xfrm>
              <a:off x="4699" y="1145"/>
              <a:ext cx="138" cy="29"/>
              <a:chOff x="2468" y="1332"/>
              <a:chExt cx="310" cy="60"/>
            </a:xfrm>
          </p:grpSpPr>
          <p:sp>
            <p:nvSpPr>
              <p:cNvPr id="2099" name="Freeform 138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sp>
            <p:nvSpPr>
              <p:cNvPr id="2100" name="Freeform 138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grpSp>
        <p:sp>
          <p:nvSpPr>
            <p:cNvPr id="2097" name="Line 138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098" name="Line 138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grpSp>
      <p:grpSp>
        <p:nvGrpSpPr>
          <p:cNvPr id="2101" name="Group 1386"/>
          <p:cNvGrpSpPr>
            <a:grpSpLocks/>
          </p:cNvGrpSpPr>
          <p:nvPr/>
        </p:nvGrpSpPr>
        <p:grpSpPr bwMode="auto">
          <a:xfrm>
            <a:off x="6616927" y="3905941"/>
            <a:ext cx="485775" cy="203200"/>
            <a:chOff x="4650" y="1129"/>
            <a:chExt cx="246" cy="95"/>
          </a:xfrm>
        </p:grpSpPr>
        <p:sp>
          <p:nvSpPr>
            <p:cNvPr id="210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10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10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grpSp>
          <p:nvGrpSpPr>
            <p:cNvPr id="2105" name="Group 1390"/>
            <p:cNvGrpSpPr>
              <a:grpSpLocks/>
            </p:cNvGrpSpPr>
            <p:nvPr/>
          </p:nvGrpSpPr>
          <p:grpSpPr bwMode="auto">
            <a:xfrm>
              <a:off x="4699" y="1145"/>
              <a:ext cx="138" cy="29"/>
              <a:chOff x="2468" y="1332"/>
              <a:chExt cx="310" cy="60"/>
            </a:xfrm>
          </p:grpSpPr>
          <p:sp>
            <p:nvSpPr>
              <p:cNvPr id="2108" name="Freeform 139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sp>
            <p:nvSpPr>
              <p:cNvPr id="2109" name="Freeform 139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grpSp>
        <p:sp>
          <p:nvSpPr>
            <p:cNvPr id="2106" name="Line 139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107" name="Line 139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grpSp>
      <p:grpSp>
        <p:nvGrpSpPr>
          <p:cNvPr id="2110" name="Group 1395"/>
          <p:cNvGrpSpPr>
            <a:grpSpLocks/>
          </p:cNvGrpSpPr>
          <p:nvPr/>
        </p:nvGrpSpPr>
        <p:grpSpPr bwMode="auto">
          <a:xfrm>
            <a:off x="7278915" y="3918641"/>
            <a:ext cx="485775" cy="203200"/>
            <a:chOff x="4650" y="1129"/>
            <a:chExt cx="246" cy="95"/>
          </a:xfrm>
        </p:grpSpPr>
        <p:sp>
          <p:nvSpPr>
            <p:cNvPr id="211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11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11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grpSp>
          <p:nvGrpSpPr>
            <p:cNvPr id="2114" name="Group 1399"/>
            <p:cNvGrpSpPr>
              <a:grpSpLocks/>
            </p:cNvGrpSpPr>
            <p:nvPr/>
          </p:nvGrpSpPr>
          <p:grpSpPr bwMode="auto">
            <a:xfrm>
              <a:off x="4699" y="1145"/>
              <a:ext cx="138" cy="29"/>
              <a:chOff x="2468" y="1332"/>
              <a:chExt cx="310" cy="60"/>
            </a:xfrm>
          </p:grpSpPr>
          <p:sp>
            <p:nvSpPr>
              <p:cNvPr id="2117" name="Freeform 140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sp>
            <p:nvSpPr>
              <p:cNvPr id="2118" name="Freeform 140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grpSp>
        <p:sp>
          <p:nvSpPr>
            <p:cNvPr id="2115" name="Line 140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116" name="Line 140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grpSp>
      <p:grpSp>
        <p:nvGrpSpPr>
          <p:cNvPr id="2119" name="Group 1404"/>
          <p:cNvGrpSpPr>
            <a:grpSpLocks/>
          </p:cNvGrpSpPr>
          <p:nvPr/>
        </p:nvGrpSpPr>
        <p:grpSpPr bwMode="auto">
          <a:xfrm>
            <a:off x="6497865" y="4780654"/>
            <a:ext cx="619125" cy="242887"/>
            <a:chOff x="4650" y="1129"/>
            <a:chExt cx="246" cy="95"/>
          </a:xfrm>
        </p:grpSpPr>
        <p:sp>
          <p:nvSpPr>
            <p:cNvPr id="212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12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12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grpSp>
          <p:nvGrpSpPr>
            <p:cNvPr id="2123" name="Group 1408"/>
            <p:cNvGrpSpPr>
              <a:grpSpLocks/>
            </p:cNvGrpSpPr>
            <p:nvPr/>
          </p:nvGrpSpPr>
          <p:grpSpPr bwMode="auto">
            <a:xfrm>
              <a:off x="4699" y="1145"/>
              <a:ext cx="138" cy="29"/>
              <a:chOff x="2468" y="1332"/>
              <a:chExt cx="310" cy="60"/>
            </a:xfrm>
          </p:grpSpPr>
          <p:sp>
            <p:nvSpPr>
              <p:cNvPr id="2126" name="Freeform 140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sp>
            <p:nvSpPr>
              <p:cNvPr id="2127" name="Freeform 141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grpSp>
        <p:sp>
          <p:nvSpPr>
            <p:cNvPr id="2124" name="Line 141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125" name="Line 141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grpSp>
      <p:grpSp>
        <p:nvGrpSpPr>
          <p:cNvPr id="2128" name="Group 1413"/>
          <p:cNvGrpSpPr>
            <a:grpSpLocks/>
          </p:cNvGrpSpPr>
          <p:nvPr/>
        </p:nvGrpSpPr>
        <p:grpSpPr bwMode="auto">
          <a:xfrm>
            <a:off x="7131277" y="5079104"/>
            <a:ext cx="619125" cy="242887"/>
            <a:chOff x="4650" y="1129"/>
            <a:chExt cx="246" cy="95"/>
          </a:xfrm>
        </p:grpSpPr>
        <p:sp>
          <p:nvSpPr>
            <p:cNvPr id="212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13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13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grpSp>
          <p:nvGrpSpPr>
            <p:cNvPr id="2132" name="Group 1417"/>
            <p:cNvGrpSpPr>
              <a:grpSpLocks/>
            </p:cNvGrpSpPr>
            <p:nvPr/>
          </p:nvGrpSpPr>
          <p:grpSpPr bwMode="auto">
            <a:xfrm>
              <a:off x="4699" y="1145"/>
              <a:ext cx="138" cy="29"/>
              <a:chOff x="2468" y="1332"/>
              <a:chExt cx="310" cy="60"/>
            </a:xfrm>
          </p:grpSpPr>
          <p:sp>
            <p:nvSpPr>
              <p:cNvPr id="2135" name="Freeform 141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sp>
            <p:nvSpPr>
              <p:cNvPr id="2136" name="Freeform 141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grpSp>
        <p:sp>
          <p:nvSpPr>
            <p:cNvPr id="2133" name="Line 142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134" name="Line 142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grpSp>
      <p:grpSp>
        <p:nvGrpSpPr>
          <p:cNvPr id="2137" name="Group 1422"/>
          <p:cNvGrpSpPr>
            <a:grpSpLocks/>
          </p:cNvGrpSpPr>
          <p:nvPr/>
        </p:nvGrpSpPr>
        <p:grpSpPr bwMode="auto">
          <a:xfrm>
            <a:off x="5781902" y="5123554"/>
            <a:ext cx="619125" cy="242887"/>
            <a:chOff x="4650" y="1129"/>
            <a:chExt cx="246" cy="95"/>
          </a:xfrm>
        </p:grpSpPr>
        <p:sp>
          <p:nvSpPr>
            <p:cNvPr id="213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13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14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grpSp>
          <p:nvGrpSpPr>
            <p:cNvPr id="2141" name="Group 1426"/>
            <p:cNvGrpSpPr>
              <a:grpSpLocks/>
            </p:cNvGrpSpPr>
            <p:nvPr/>
          </p:nvGrpSpPr>
          <p:grpSpPr bwMode="auto">
            <a:xfrm>
              <a:off x="4699" y="1145"/>
              <a:ext cx="138" cy="29"/>
              <a:chOff x="2468" y="1332"/>
              <a:chExt cx="310" cy="60"/>
            </a:xfrm>
          </p:grpSpPr>
          <p:sp>
            <p:nvSpPr>
              <p:cNvPr id="2144" name="Freeform 142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sp>
            <p:nvSpPr>
              <p:cNvPr id="2145" name="Freeform 142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grpSp>
        <p:sp>
          <p:nvSpPr>
            <p:cNvPr id="2142" name="Line 142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143" name="Line 143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grpSp>
      <p:grpSp>
        <p:nvGrpSpPr>
          <p:cNvPr id="2146" name="Group 1431"/>
          <p:cNvGrpSpPr>
            <a:grpSpLocks/>
          </p:cNvGrpSpPr>
          <p:nvPr/>
        </p:nvGrpSpPr>
        <p:grpSpPr bwMode="auto">
          <a:xfrm>
            <a:off x="5588227" y="3915466"/>
            <a:ext cx="390525" cy="169863"/>
            <a:chOff x="4650" y="1129"/>
            <a:chExt cx="246" cy="95"/>
          </a:xfrm>
        </p:grpSpPr>
        <p:sp>
          <p:nvSpPr>
            <p:cNvPr id="214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14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14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grpSp>
          <p:nvGrpSpPr>
            <p:cNvPr id="2150" name="Group 1435"/>
            <p:cNvGrpSpPr>
              <a:grpSpLocks/>
            </p:cNvGrpSpPr>
            <p:nvPr/>
          </p:nvGrpSpPr>
          <p:grpSpPr bwMode="auto">
            <a:xfrm>
              <a:off x="4699" y="1145"/>
              <a:ext cx="138" cy="29"/>
              <a:chOff x="2468" y="1332"/>
              <a:chExt cx="310" cy="60"/>
            </a:xfrm>
          </p:grpSpPr>
          <p:sp>
            <p:nvSpPr>
              <p:cNvPr id="2153" name="Freeform 143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sp>
            <p:nvSpPr>
              <p:cNvPr id="2154" name="Freeform 143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grpSp>
        <p:sp>
          <p:nvSpPr>
            <p:cNvPr id="2151" name="Line 143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152" name="Line 143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grpSp>
      <p:grpSp>
        <p:nvGrpSpPr>
          <p:cNvPr id="2155" name="Group 1440"/>
          <p:cNvGrpSpPr>
            <a:grpSpLocks/>
          </p:cNvGrpSpPr>
          <p:nvPr/>
        </p:nvGrpSpPr>
        <p:grpSpPr bwMode="auto">
          <a:xfrm>
            <a:off x="5888265" y="2762941"/>
            <a:ext cx="390525" cy="169863"/>
            <a:chOff x="4650" y="1129"/>
            <a:chExt cx="246" cy="95"/>
          </a:xfrm>
        </p:grpSpPr>
        <p:sp>
          <p:nvSpPr>
            <p:cNvPr id="21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1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sp>
          <p:nvSpPr>
            <p:cNvPr id="215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prstClr val="black"/>
                </a:solidFill>
                <a:latin typeface="Times New Roman" panose="02020603050405020304" pitchFamily="18" charset="0"/>
                <a:cs typeface="Arial" panose="020B0604020202020204" pitchFamily="34" charset="0"/>
              </a:endParaRPr>
            </a:p>
          </p:txBody>
        </p:sp>
        <p:grpSp>
          <p:nvGrpSpPr>
            <p:cNvPr id="2159" name="Group 1444"/>
            <p:cNvGrpSpPr>
              <a:grpSpLocks/>
            </p:cNvGrpSpPr>
            <p:nvPr/>
          </p:nvGrpSpPr>
          <p:grpSpPr bwMode="auto">
            <a:xfrm>
              <a:off x="4699" y="1145"/>
              <a:ext cx="138" cy="29"/>
              <a:chOff x="2468" y="1332"/>
              <a:chExt cx="310" cy="60"/>
            </a:xfrm>
          </p:grpSpPr>
          <p:sp>
            <p:nvSpPr>
              <p:cNvPr id="2162" name="Freeform 14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sp>
            <p:nvSpPr>
              <p:cNvPr id="2163" name="Freeform 14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grpSp>
        <p:sp>
          <p:nvSpPr>
            <p:cNvPr id="2160" name="Line 144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161" name="Line 144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grpSp>
      <p:grpSp>
        <p:nvGrpSpPr>
          <p:cNvPr id="2164" name="Group 1449"/>
          <p:cNvGrpSpPr>
            <a:grpSpLocks/>
          </p:cNvGrpSpPr>
          <p:nvPr/>
        </p:nvGrpSpPr>
        <p:grpSpPr bwMode="auto">
          <a:xfrm>
            <a:off x="5146902" y="3775766"/>
            <a:ext cx="506413" cy="352425"/>
            <a:chOff x="2967" y="478"/>
            <a:chExt cx="788" cy="625"/>
          </a:xfrm>
        </p:grpSpPr>
        <p:pic>
          <p:nvPicPr>
            <p:cNvPr id="2165" name="Picture 1450"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6" name="Picture 1451" descr="antenna_radiation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7" name="Group 1452"/>
          <p:cNvGrpSpPr>
            <a:grpSpLocks/>
          </p:cNvGrpSpPr>
          <p:nvPr/>
        </p:nvGrpSpPr>
        <p:grpSpPr bwMode="auto">
          <a:xfrm>
            <a:off x="6667727" y="5279129"/>
            <a:ext cx="563563" cy="420687"/>
            <a:chOff x="2967" y="478"/>
            <a:chExt cx="788" cy="625"/>
          </a:xfrm>
        </p:grpSpPr>
        <p:pic>
          <p:nvPicPr>
            <p:cNvPr id="2168" name="Picture 1453"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9" name="Picture 1454"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70" name="Group 1455"/>
          <p:cNvGrpSpPr>
            <a:grpSpLocks/>
          </p:cNvGrpSpPr>
          <p:nvPr/>
        </p:nvGrpSpPr>
        <p:grpSpPr bwMode="auto">
          <a:xfrm>
            <a:off x="5596165" y="2120004"/>
            <a:ext cx="457200" cy="631825"/>
            <a:chOff x="742" y="2409"/>
            <a:chExt cx="576" cy="881"/>
          </a:xfrm>
        </p:grpSpPr>
        <p:grpSp>
          <p:nvGrpSpPr>
            <p:cNvPr id="2171" name="Group 1456"/>
            <p:cNvGrpSpPr>
              <a:grpSpLocks/>
            </p:cNvGrpSpPr>
            <p:nvPr/>
          </p:nvGrpSpPr>
          <p:grpSpPr bwMode="auto">
            <a:xfrm>
              <a:off x="832" y="2643"/>
              <a:ext cx="376" cy="647"/>
              <a:chOff x="3130" y="3288"/>
              <a:chExt cx="410" cy="742"/>
            </a:xfrm>
          </p:grpSpPr>
          <p:sp>
            <p:nvSpPr>
              <p:cNvPr id="2174"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GB">
                  <a:solidFill>
                    <a:prstClr val="black"/>
                  </a:solidFill>
                </a:endParaRPr>
              </a:p>
            </p:txBody>
          </p:sp>
          <p:sp>
            <p:nvSpPr>
              <p:cNvPr id="2175"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GB">
                  <a:solidFill>
                    <a:prstClr val="black"/>
                  </a:solidFill>
                </a:endParaRPr>
              </a:p>
            </p:txBody>
          </p:sp>
          <p:sp>
            <p:nvSpPr>
              <p:cNvPr id="2176"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GB">
                  <a:solidFill>
                    <a:prstClr val="black"/>
                  </a:solidFill>
                </a:endParaRPr>
              </a:p>
            </p:txBody>
          </p:sp>
          <p:sp>
            <p:nvSpPr>
              <p:cNvPr id="2177"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GB">
                  <a:solidFill>
                    <a:prstClr val="black"/>
                  </a:solidFill>
                </a:endParaRPr>
              </a:p>
            </p:txBody>
          </p:sp>
          <p:sp>
            <p:nvSpPr>
              <p:cNvPr id="2178"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GB">
                  <a:solidFill>
                    <a:prstClr val="black"/>
                  </a:solidFill>
                </a:endParaRPr>
              </a:p>
            </p:txBody>
          </p:sp>
          <p:sp>
            <p:nvSpPr>
              <p:cNvPr id="2179"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GB">
                  <a:solidFill>
                    <a:prstClr val="black"/>
                  </a:solidFill>
                </a:endParaRPr>
              </a:p>
            </p:txBody>
          </p:sp>
          <p:sp>
            <p:nvSpPr>
              <p:cNvPr id="2180"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GB">
                  <a:solidFill>
                    <a:prstClr val="black"/>
                  </a:solidFill>
                </a:endParaRPr>
              </a:p>
            </p:txBody>
          </p:sp>
          <p:sp>
            <p:nvSpPr>
              <p:cNvPr id="2181"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GB">
                  <a:solidFill>
                    <a:prstClr val="black"/>
                  </a:solidFill>
                </a:endParaRPr>
              </a:p>
            </p:txBody>
          </p:sp>
          <p:sp>
            <p:nvSpPr>
              <p:cNvPr id="2182"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GB">
                  <a:solidFill>
                    <a:prstClr val="black"/>
                  </a:solidFill>
                </a:endParaRPr>
              </a:p>
            </p:txBody>
          </p:sp>
          <p:sp>
            <p:nvSpPr>
              <p:cNvPr id="2183"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GB">
                  <a:solidFill>
                    <a:prstClr val="black"/>
                  </a:solidFill>
                </a:endParaRPr>
              </a:p>
            </p:txBody>
          </p:sp>
          <p:sp>
            <p:nvSpPr>
              <p:cNvPr id="2184"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GB">
                  <a:solidFill>
                    <a:prstClr val="black"/>
                  </a:solidFill>
                </a:endParaRPr>
              </a:p>
            </p:txBody>
          </p:sp>
          <p:sp>
            <p:nvSpPr>
              <p:cNvPr id="2185"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GB">
                  <a:solidFill>
                    <a:prstClr val="black"/>
                  </a:solidFill>
                </a:endParaRPr>
              </a:p>
            </p:txBody>
          </p:sp>
          <p:sp>
            <p:nvSpPr>
              <p:cNvPr id="2186"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GB">
                  <a:solidFill>
                    <a:prstClr val="black"/>
                  </a:solidFill>
                </a:endParaRPr>
              </a:p>
            </p:txBody>
          </p:sp>
          <p:sp>
            <p:nvSpPr>
              <p:cNvPr id="2187"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GB">
                  <a:solidFill>
                    <a:prstClr val="black"/>
                  </a:solidFill>
                </a:endParaRPr>
              </a:p>
            </p:txBody>
          </p:sp>
          <p:sp>
            <p:nvSpPr>
              <p:cNvPr id="2188"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GB">
                  <a:solidFill>
                    <a:prstClr val="black"/>
                  </a:solidFill>
                </a:endParaRPr>
              </a:p>
            </p:txBody>
          </p:sp>
        </p:grpSp>
        <p:pic>
          <p:nvPicPr>
            <p:cNvPr id="2172" name="Picture 1472"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3" name="Oval 1473"/>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grpSp>
        <p:nvGrpSpPr>
          <p:cNvPr id="2189" name="Group 1474"/>
          <p:cNvGrpSpPr>
            <a:grpSpLocks/>
          </p:cNvGrpSpPr>
          <p:nvPr/>
        </p:nvGrpSpPr>
        <p:grpSpPr bwMode="auto">
          <a:xfrm>
            <a:off x="7775802" y="5277541"/>
            <a:ext cx="227013" cy="481013"/>
            <a:chOff x="4140" y="429"/>
            <a:chExt cx="1425" cy="2396"/>
          </a:xfrm>
        </p:grpSpPr>
        <p:sp>
          <p:nvSpPr>
            <p:cNvPr id="2190" name="Freeform 1475"/>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191" name="Rectangle 1476"/>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192" name="Freeform 1477"/>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193" name="Freeform 1478"/>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194" name="Rectangle 1479"/>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2195" name="Group 1480"/>
            <p:cNvGrpSpPr>
              <a:grpSpLocks/>
            </p:cNvGrpSpPr>
            <p:nvPr/>
          </p:nvGrpSpPr>
          <p:grpSpPr bwMode="auto">
            <a:xfrm>
              <a:off x="4749" y="668"/>
              <a:ext cx="581" cy="145"/>
              <a:chOff x="614" y="2568"/>
              <a:chExt cx="725" cy="139"/>
            </a:xfrm>
          </p:grpSpPr>
          <p:sp>
            <p:nvSpPr>
              <p:cNvPr id="2220" name="AutoShape 1481"/>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221" name="AutoShape 1482"/>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sp>
          <p:nvSpPr>
            <p:cNvPr id="2196" name="Rectangle 1483"/>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2197" name="Group 1484"/>
            <p:cNvGrpSpPr>
              <a:grpSpLocks/>
            </p:cNvGrpSpPr>
            <p:nvPr/>
          </p:nvGrpSpPr>
          <p:grpSpPr bwMode="auto">
            <a:xfrm>
              <a:off x="4747" y="994"/>
              <a:ext cx="581" cy="134"/>
              <a:chOff x="614" y="2568"/>
              <a:chExt cx="725" cy="139"/>
            </a:xfrm>
          </p:grpSpPr>
          <p:sp>
            <p:nvSpPr>
              <p:cNvPr id="2218" name="AutoShape 1485"/>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219" name="AutoShape 1486"/>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sp>
          <p:nvSpPr>
            <p:cNvPr id="2198" name="Rectangle 1487"/>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199" name="Rectangle 1488"/>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2200" name="Group 1489"/>
            <p:cNvGrpSpPr>
              <a:grpSpLocks/>
            </p:cNvGrpSpPr>
            <p:nvPr/>
          </p:nvGrpSpPr>
          <p:grpSpPr bwMode="auto">
            <a:xfrm>
              <a:off x="4735" y="1627"/>
              <a:ext cx="582" cy="151"/>
              <a:chOff x="614" y="2568"/>
              <a:chExt cx="725" cy="139"/>
            </a:xfrm>
          </p:grpSpPr>
          <p:sp>
            <p:nvSpPr>
              <p:cNvPr id="2216" name="AutoShape 1490"/>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217" name="AutoShape 1491"/>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sp>
          <p:nvSpPr>
            <p:cNvPr id="2201" name="Freeform 1492"/>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grpSp>
          <p:nvGrpSpPr>
            <p:cNvPr id="2202" name="Group 1493"/>
            <p:cNvGrpSpPr>
              <a:grpSpLocks/>
            </p:cNvGrpSpPr>
            <p:nvPr/>
          </p:nvGrpSpPr>
          <p:grpSpPr bwMode="auto">
            <a:xfrm>
              <a:off x="4739" y="1327"/>
              <a:ext cx="582" cy="139"/>
              <a:chOff x="614" y="2568"/>
              <a:chExt cx="725" cy="139"/>
            </a:xfrm>
          </p:grpSpPr>
          <p:sp>
            <p:nvSpPr>
              <p:cNvPr id="2214" name="AutoShape 1494"/>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215" name="AutoShape 1495"/>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sp>
          <p:nvSpPr>
            <p:cNvPr id="2203" name="Rectangle 1496"/>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204" name="Freeform 1497"/>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05" name="Freeform 1498"/>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06" name="Oval 1499"/>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207" name="Freeform 1500"/>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08" name="AutoShape 1501"/>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209" name="AutoShape 1502"/>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210" name="Oval 1503"/>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211" name="Oval 1504"/>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1800">
                <a:solidFill>
                  <a:srgbClr val="FF0000"/>
                </a:solidFill>
                <a:latin typeface="Arial" panose="020B0604020202020204" pitchFamily="34" charset="0"/>
                <a:cs typeface="Arial" panose="020B0604020202020204" pitchFamily="34" charset="0"/>
              </a:endParaRPr>
            </a:p>
          </p:txBody>
        </p:sp>
        <p:sp>
          <p:nvSpPr>
            <p:cNvPr id="2212" name="Oval 1505"/>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213" name="Rectangle 1506"/>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grpSp>
        <p:nvGrpSpPr>
          <p:cNvPr id="2222" name="Group 1507"/>
          <p:cNvGrpSpPr>
            <a:grpSpLocks/>
          </p:cNvGrpSpPr>
          <p:nvPr/>
        </p:nvGrpSpPr>
        <p:grpSpPr bwMode="auto">
          <a:xfrm>
            <a:off x="7459890" y="5579166"/>
            <a:ext cx="227012" cy="481013"/>
            <a:chOff x="4140" y="429"/>
            <a:chExt cx="1425" cy="2396"/>
          </a:xfrm>
        </p:grpSpPr>
        <p:sp>
          <p:nvSpPr>
            <p:cNvPr id="2223" name="Freeform 1508"/>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24" name="Rectangle 1509"/>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225" name="Freeform 1510"/>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26" name="Freeform 1511"/>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27" name="Rectangle 1512"/>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2228" name="Group 1513"/>
            <p:cNvGrpSpPr>
              <a:grpSpLocks/>
            </p:cNvGrpSpPr>
            <p:nvPr/>
          </p:nvGrpSpPr>
          <p:grpSpPr bwMode="auto">
            <a:xfrm>
              <a:off x="4749" y="668"/>
              <a:ext cx="581" cy="145"/>
              <a:chOff x="614" y="2568"/>
              <a:chExt cx="725" cy="139"/>
            </a:xfrm>
          </p:grpSpPr>
          <p:sp>
            <p:nvSpPr>
              <p:cNvPr id="2253" name="AutoShape 1514"/>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254" name="AutoShape 1515"/>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sp>
          <p:nvSpPr>
            <p:cNvPr id="2229" name="Rectangle 1516"/>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2230" name="Group 1517"/>
            <p:cNvGrpSpPr>
              <a:grpSpLocks/>
            </p:cNvGrpSpPr>
            <p:nvPr/>
          </p:nvGrpSpPr>
          <p:grpSpPr bwMode="auto">
            <a:xfrm>
              <a:off x="4747" y="994"/>
              <a:ext cx="581" cy="134"/>
              <a:chOff x="614" y="2568"/>
              <a:chExt cx="725" cy="139"/>
            </a:xfrm>
          </p:grpSpPr>
          <p:sp>
            <p:nvSpPr>
              <p:cNvPr id="2251" name="AutoShape 1518"/>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252" name="AutoShape 1519"/>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sp>
          <p:nvSpPr>
            <p:cNvPr id="2231" name="Rectangle 1520"/>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232" name="Rectangle 1521"/>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2233" name="Group 1522"/>
            <p:cNvGrpSpPr>
              <a:grpSpLocks/>
            </p:cNvGrpSpPr>
            <p:nvPr/>
          </p:nvGrpSpPr>
          <p:grpSpPr bwMode="auto">
            <a:xfrm>
              <a:off x="4735" y="1627"/>
              <a:ext cx="582" cy="151"/>
              <a:chOff x="614" y="2568"/>
              <a:chExt cx="725" cy="139"/>
            </a:xfrm>
          </p:grpSpPr>
          <p:sp>
            <p:nvSpPr>
              <p:cNvPr id="2249" name="AutoShape 1523"/>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250" name="AutoShape 1524"/>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sp>
          <p:nvSpPr>
            <p:cNvPr id="2234" name="Freeform 1525"/>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grpSp>
          <p:nvGrpSpPr>
            <p:cNvPr id="2235" name="Group 1526"/>
            <p:cNvGrpSpPr>
              <a:grpSpLocks/>
            </p:cNvGrpSpPr>
            <p:nvPr/>
          </p:nvGrpSpPr>
          <p:grpSpPr bwMode="auto">
            <a:xfrm>
              <a:off x="4739" y="1327"/>
              <a:ext cx="582" cy="139"/>
              <a:chOff x="614" y="2568"/>
              <a:chExt cx="725" cy="139"/>
            </a:xfrm>
          </p:grpSpPr>
          <p:sp>
            <p:nvSpPr>
              <p:cNvPr id="2247" name="AutoShape 1527"/>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248" name="AutoShape 1528"/>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sp>
          <p:nvSpPr>
            <p:cNvPr id="2236" name="Rectangle 1529"/>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237" name="Freeform 1530"/>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38" name="Freeform 1531"/>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39" name="Oval 1532"/>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240" name="Freeform 1533"/>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41" name="AutoShape 1534"/>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242" name="AutoShape 1535"/>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243" name="Oval 1536"/>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244" name="Oval 1537"/>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1800">
                <a:solidFill>
                  <a:srgbClr val="FF0000"/>
                </a:solidFill>
                <a:latin typeface="Arial" panose="020B0604020202020204" pitchFamily="34" charset="0"/>
                <a:cs typeface="Arial" panose="020B0604020202020204" pitchFamily="34" charset="0"/>
              </a:endParaRPr>
            </a:p>
          </p:txBody>
        </p:sp>
        <p:sp>
          <p:nvSpPr>
            <p:cNvPr id="2245" name="Oval 1538"/>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246" name="Rectangle 1539"/>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grpSp>
        <p:nvGrpSpPr>
          <p:cNvPr id="2255" name="Group 1540"/>
          <p:cNvGrpSpPr>
            <a:grpSpLocks/>
          </p:cNvGrpSpPr>
          <p:nvPr/>
        </p:nvGrpSpPr>
        <p:grpSpPr bwMode="auto">
          <a:xfrm>
            <a:off x="4837340" y="2318441"/>
            <a:ext cx="534987" cy="407988"/>
            <a:chOff x="877" y="1008"/>
            <a:chExt cx="2747" cy="2591"/>
          </a:xfrm>
        </p:grpSpPr>
        <p:pic>
          <p:nvPicPr>
            <p:cNvPr id="2256" name="Picture 1541"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 name="Picture 1542"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8" name="Freeform 1543"/>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GB">
                <a:solidFill>
                  <a:prstClr val="black"/>
                </a:solidFill>
              </a:endParaRPr>
            </a:p>
          </p:txBody>
        </p:sp>
        <p:pic>
          <p:nvPicPr>
            <p:cNvPr id="2259" name="Picture 1544" descr="scree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0" name="Freeform 1545"/>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61" name="Freeform 1546"/>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62" name="Freeform 1547"/>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63" name="Freeform 1548"/>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64" name="Freeform 1549"/>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65" name="Freeform 1550"/>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grpSp>
          <p:nvGrpSpPr>
            <p:cNvPr id="2266" name="Group 1551"/>
            <p:cNvGrpSpPr>
              <a:grpSpLocks/>
            </p:cNvGrpSpPr>
            <p:nvPr/>
          </p:nvGrpSpPr>
          <p:grpSpPr bwMode="auto">
            <a:xfrm>
              <a:off x="1709" y="3008"/>
              <a:ext cx="507" cy="234"/>
              <a:chOff x="1740" y="2642"/>
              <a:chExt cx="752" cy="327"/>
            </a:xfrm>
          </p:grpSpPr>
          <p:sp>
            <p:nvSpPr>
              <p:cNvPr id="2273" name="Freeform 155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74" name="Freeform 155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75" name="Freeform 155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76" name="Freeform 155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77" name="Freeform 155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78" name="Freeform 155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grpSp>
        <p:sp>
          <p:nvSpPr>
            <p:cNvPr id="2267" name="Freeform 1558"/>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68" name="Freeform 1559"/>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69" name="Freeform 1560"/>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70" name="Freeform 1561"/>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71" name="Freeform 1562"/>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72" name="Freeform 1563"/>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grpSp>
      <p:grpSp>
        <p:nvGrpSpPr>
          <p:cNvPr id="2279" name="Group 1564"/>
          <p:cNvGrpSpPr>
            <a:grpSpLocks/>
          </p:cNvGrpSpPr>
          <p:nvPr/>
        </p:nvGrpSpPr>
        <p:grpSpPr bwMode="auto">
          <a:xfrm>
            <a:off x="6407377" y="5761729"/>
            <a:ext cx="474663" cy="407987"/>
            <a:chOff x="877" y="1008"/>
            <a:chExt cx="2747" cy="2591"/>
          </a:xfrm>
        </p:grpSpPr>
        <p:pic>
          <p:nvPicPr>
            <p:cNvPr id="2280" name="Picture 1565"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1" name="Picture 1566"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2" name="Freeform 156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GB">
                <a:solidFill>
                  <a:prstClr val="black"/>
                </a:solidFill>
              </a:endParaRPr>
            </a:p>
          </p:txBody>
        </p:sp>
        <p:pic>
          <p:nvPicPr>
            <p:cNvPr id="2283" name="Picture 1568"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4" name="Freeform 156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85" name="Freeform 157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86" name="Freeform 157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87" name="Freeform 157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88" name="Freeform 157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89" name="Freeform 157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grpSp>
          <p:nvGrpSpPr>
            <p:cNvPr id="2290" name="Group 1575"/>
            <p:cNvGrpSpPr>
              <a:grpSpLocks/>
            </p:cNvGrpSpPr>
            <p:nvPr/>
          </p:nvGrpSpPr>
          <p:grpSpPr bwMode="auto">
            <a:xfrm>
              <a:off x="1709" y="3008"/>
              <a:ext cx="507" cy="234"/>
              <a:chOff x="1740" y="2642"/>
              <a:chExt cx="752" cy="327"/>
            </a:xfrm>
          </p:grpSpPr>
          <p:sp>
            <p:nvSpPr>
              <p:cNvPr id="2297" name="Freeform 15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98" name="Freeform 15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99" name="Freeform 15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00" name="Freeform 15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01" name="Freeform 15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02" name="Freeform 15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grpSp>
        <p:sp>
          <p:nvSpPr>
            <p:cNvPr id="2291" name="Freeform 158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92" name="Freeform 158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93" name="Freeform 158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94" name="Freeform 158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95" name="Freeform 158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296" name="Freeform 158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grpSp>
      <p:grpSp>
        <p:nvGrpSpPr>
          <p:cNvPr id="2303" name="Group 1588"/>
          <p:cNvGrpSpPr>
            <a:grpSpLocks/>
          </p:cNvGrpSpPr>
          <p:nvPr/>
        </p:nvGrpSpPr>
        <p:grpSpPr bwMode="auto">
          <a:xfrm>
            <a:off x="5096102" y="3316979"/>
            <a:ext cx="444500" cy="407987"/>
            <a:chOff x="877" y="1008"/>
            <a:chExt cx="2747" cy="2591"/>
          </a:xfrm>
        </p:grpSpPr>
        <p:pic>
          <p:nvPicPr>
            <p:cNvPr id="2304" name="Picture 1589"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5" name="Picture 1590"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6" name="Freeform 1591"/>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GB">
                <a:solidFill>
                  <a:prstClr val="black"/>
                </a:solidFill>
              </a:endParaRPr>
            </a:p>
          </p:txBody>
        </p:sp>
        <p:pic>
          <p:nvPicPr>
            <p:cNvPr id="2307" name="Picture 1592" descr="scree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8" name="Freeform 1593"/>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09" name="Freeform 1594"/>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10" name="Freeform 1595"/>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11" name="Freeform 1596"/>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12" name="Freeform 1597"/>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13" name="Freeform 1598"/>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grpSp>
          <p:nvGrpSpPr>
            <p:cNvPr id="2314" name="Group 1599"/>
            <p:cNvGrpSpPr>
              <a:grpSpLocks/>
            </p:cNvGrpSpPr>
            <p:nvPr/>
          </p:nvGrpSpPr>
          <p:grpSpPr bwMode="auto">
            <a:xfrm>
              <a:off x="1709" y="3008"/>
              <a:ext cx="507" cy="234"/>
              <a:chOff x="1740" y="2642"/>
              <a:chExt cx="752" cy="327"/>
            </a:xfrm>
          </p:grpSpPr>
          <p:sp>
            <p:nvSpPr>
              <p:cNvPr id="2321" name="Freeform 16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22" name="Freeform 16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23" name="Freeform 16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24" name="Freeform 16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25" name="Freeform 16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26" name="Freeform 16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grpSp>
        <p:sp>
          <p:nvSpPr>
            <p:cNvPr id="2315" name="Freeform 1606"/>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16" name="Freeform 1607"/>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17" name="Freeform 1608"/>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18" name="Freeform 1609"/>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19" name="Freeform 1610"/>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20" name="Freeform 1611"/>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grpSp>
      <p:grpSp>
        <p:nvGrpSpPr>
          <p:cNvPr id="2327" name="Group 1612"/>
          <p:cNvGrpSpPr>
            <a:grpSpLocks/>
          </p:cNvGrpSpPr>
          <p:nvPr/>
        </p:nvGrpSpPr>
        <p:grpSpPr bwMode="auto">
          <a:xfrm flipH="1">
            <a:off x="5475515" y="3497954"/>
            <a:ext cx="414337" cy="373062"/>
            <a:chOff x="2839" y="3501"/>
            <a:chExt cx="755" cy="803"/>
          </a:xfrm>
        </p:grpSpPr>
        <p:pic>
          <p:nvPicPr>
            <p:cNvPr id="2328" name="Picture 1613"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9" name="Freeform 161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GB">
                <a:solidFill>
                  <a:prstClr val="black"/>
                </a:solidFill>
              </a:endParaRPr>
            </a:p>
          </p:txBody>
        </p:sp>
      </p:grpSp>
      <p:grpSp>
        <p:nvGrpSpPr>
          <p:cNvPr id="2330" name="Group 1615"/>
          <p:cNvGrpSpPr>
            <a:grpSpLocks/>
          </p:cNvGrpSpPr>
          <p:nvPr/>
        </p:nvGrpSpPr>
        <p:grpSpPr bwMode="auto">
          <a:xfrm>
            <a:off x="6842352" y="5698229"/>
            <a:ext cx="474663" cy="407987"/>
            <a:chOff x="877" y="1008"/>
            <a:chExt cx="2747" cy="2591"/>
          </a:xfrm>
        </p:grpSpPr>
        <p:pic>
          <p:nvPicPr>
            <p:cNvPr id="2331" name="Picture 1616"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2" name="Picture 1617"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3" name="Freeform 1618"/>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GB">
                <a:solidFill>
                  <a:prstClr val="black"/>
                </a:solidFill>
              </a:endParaRPr>
            </a:p>
          </p:txBody>
        </p:sp>
        <p:pic>
          <p:nvPicPr>
            <p:cNvPr id="2334" name="Picture 1619"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5" name="Freeform 1620"/>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36" name="Freeform 1621"/>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37" name="Freeform 1622"/>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38" name="Freeform 1623"/>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39" name="Freeform 1624"/>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40" name="Freeform 1625"/>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grpSp>
          <p:nvGrpSpPr>
            <p:cNvPr id="2341" name="Group 1626"/>
            <p:cNvGrpSpPr>
              <a:grpSpLocks/>
            </p:cNvGrpSpPr>
            <p:nvPr/>
          </p:nvGrpSpPr>
          <p:grpSpPr bwMode="auto">
            <a:xfrm>
              <a:off x="1709" y="3008"/>
              <a:ext cx="507" cy="234"/>
              <a:chOff x="1740" y="2642"/>
              <a:chExt cx="752" cy="327"/>
            </a:xfrm>
          </p:grpSpPr>
          <p:sp>
            <p:nvSpPr>
              <p:cNvPr id="2348" name="Freeform 162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49" name="Freeform 162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50" name="Freeform 162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51" name="Freeform 163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52" name="Freeform 163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53" name="Freeform 163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grpSp>
        <p:sp>
          <p:nvSpPr>
            <p:cNvPr id="2342" name="Freeform 1633"/>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43" name="Freeform 1634"/>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44" name="Freeform 1635"/>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45" name="Freeform 1636"/>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46" name="Freeform 1637"/>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347" name="Freeform 1638"/>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grpSp>
      <p:grpSp>
        <p:nvGrpSpPr>
          <p:cNvPr id="2354" name="Group 1046"/>
          <p:cNvGrpSpPr>
            <a:grpSpLocks/>
          </p:cNvGrpSpPr>
          <p:nvPr/>
        </p:nvGrpSpPr>
        <p:grpSpPr bwMode="auto">
          <a:xfrm>
            <a:off x="5191352" y="1427854"/>
            <a:ext cx="1047750" cy="996950"/>
            <a:chOff x="3402" y="719"/>
            <a:chExt cx="660" cy="628"/>
          </a:xfrm>
        </p:grpSpPr>
        <p:sp>
          <p:nvSpPr>
            <p:cNvPr id="2355" name="Freeform 1030"/>
            <p:cNvSpPr>
              <a:spLocks/>
            </p:cNvSpPr>
            <p:nvPr/>
          </p:nvSpPr>
          <p:spPr bwMode="auto">
            <a:xfrm>
              <a:off x="3402" y="753"/>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en-GB">
                <a:solidFill>
                  <a:prstClr val="black"/>
                </a:solidFill>
              </a:endParaRPr>
            </a:p>
          </p:txBody>
        </p:sp>
        <p:grpSp>
          <p:nvGrpSpPr>
            <p:cNvPr id="2356" name="Group 310"/>
            <p:cNvGrpSpPr>
              <a:grpSpLocks/>
            </p:cNvGrpSpPr>
            <p:nvPr/>
          </p:nvGrpSpPr>
          <p:grpSpPr bwMode="auto">
            <a:xfrm>
              <a:off x="3549" y="719"/>
              <a:ext cx="513" cy="547"/>
              <a:chOff x="2956" y="969"/>
              <a:chExt cx="513" cy="547"/>
            </a:xfrm>
          </p:grpSpPr>
          <p:sp>
            <p:nvSpPr>
              <p:cNvPr id="2357" name="Rectangle 311"/>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358" name="Rectangle 312"/>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359" name="Rectangle 313"/>
              <p:cNvSpPr>
                <a:spLocks noChangeArrowheads="1"/>
              </p:cNvSpPr>
              <p:nvPr/>
            </p:nvSpPr>
            <p:spPr bwMode="auto">
              <a:xfrm>
                <a:off x="3000" y="1185"/>
                <a:ext cx="432" cy="10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360" name="Text Box 314"/>
              <p:cNvSpPr txBox="1">
                <a:spLocks noChangeArrowheads="1"/>
              </p:cNvSpPr>
              <p:nvPr/>
            </p:nvSpPr>
            <p:spPr bwMode="auto">
              <a:xfrm>
                <a:off x="2956" y="97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000">
                    <a:solidFill>
                      <a:prstClr val="black"/>
                    </a:solidFill>
                    <a:latin typeface="Arial" panose="020B0604020202020204" pitchFamily="34" charset="0"/>
                  </a:rPr>
                  <a:t>application</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transport</a:t>
                </a:r>
              </a:p>
              <a:p>
                <a:pPr algn="ctr">
                  <a:lnSpc>
                    <a:spcPct val="100000"/>
                  </a:lnSpc>
                  <a:spcBef>
                    <a:spcPct val="0"/>
                  </a:spcBef>
                  <a:buClrTx/>
                  <a:buSzTx/>
                  <a:buFontTx/>
                  <a:buNone/>
                </a:pPr>
                <a:r>
                  <a:rPr lang="en-US" altLang="en-US" sz="1000">
                    <a:solidFill>
                      <a:prstClr val="white"/>
                    </a:solidFill>
                    <a:latin typeface="Arial" panose="020B0604020202020204" pitchFamily="34" charset="0"/>
                  </a:rPr>
                  <a:t>network</a:t>
                </a:r>
                <a:endParaRPr lang="en-US" altLang="en-US" sz="1000">
                  <a:solidFill>
                    <a:prstClr val="black"/>
                  </a:solidFill>
                  <a:latin typeface="Arial" panose="020B0604020202020204" pitchFamily="34" charset="0"/>
                </a:endParaRPr>
              </a:p>
              <a:p>
                <a:pPr algn="ctr">
                  <a:lnSpc>
                    <a:spcPct val="100000"/>
                  </a:lnSpc>
                  <a:spcBef>
                    <a:spcPct val="0"/>
                  </a:spcBef>
                  <a:buClrTx/>
                  <a:buSzTx/>
                  <a:buFontTx/>
                  <a:buNone/>
                </a:pPr>
                <a:r>
                  <a:rPr lang="en-US" altLang="en-US" sz="1000">
                    <a:solidFill>
                      <a:prstClr val="black"/>
                    </a:solidFill>
                    <a:latin typeface="Arial" panose="020B0604020202020204" pitchFamily="34" charset="0"/>
                  </a:rPr>
                  <a:t>data link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physical</a:t>
                </a:r>
                <a:endParaRPr lang="en-US" altLang="en-US" sz="2400">
                  <a:solidFill>
                    <a:prstClr val="black"/>
                  </a:solidFill>
                  <a:latin typeface="Arial" panose="020B0604020202020204" pitchFamily="34" charset="0"/>
                </a:endParaRPr>
              </a:p>
            </p:txBody>
          </p:sp>
          <p:sp>
            <p:nvSpPr>
              <p:cNvPr id="2361" name="Line 315"/>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362" name="Line 316"/>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363" name="Line 317"/>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364" name="Line 318"/>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grpSp>
        <p:nvGrpSpPr>
          <p:cNvPr id="2365" name="Group 1047"/>
          <p:cNvGrpSpPr>
            <a:grpSpLocks/>
          </p:cNvGrpSpPr>
          <p:nvPr/>
        </p:nvGrpSpPr>
        <p:grpSpPr bwMode="auto">
          <a:xfrm>
            <a:off x="7886927" y="4434579"/>
            <a:ext cx="1047750" cy="996950"/>
            <a:chOff x="3402" y="719"/>
            <a:chExt cx="660" cy="628"/>
          </a:xfrm>
        </p:grpSpPr>
        <p:sp>
          <p:nvSpPr>
            <p:cNvPr id="2366" name="Freeform 1048"/>
            <p:cNvSpPr>
              <a:spLocks/>
            </p:cNvSpPr>
            <p:nvPr/>
          </p:nvSpPr>
          <p:spPr bwMode="auto">
            <a:xfrm>
              <a:off x="3402" y="753"/>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en-GB">
                <a:solidFill>
                  <a:prstClr val="black"/>
                </a:solidFill>
              </a:endParaRPr>
            </a:p>
          </p:txBody>
        </p:sp>
        <p:grpSp>
          <p:nvGrpSpPr>
            <p:cNvPr id="2367" name="Group 1049"/>
            <p:cNvGrpSpPr>
              <a:grpSpLocks/>
            </p:cNvGrpSpPr>
            <p:nvPr/>
          </p:nvGrpSpPr>
          <p:grpSpPr bwMode="auto">
            <a:xfrm>
              <a:off x="3549" y="719"/>
              <a:ext cx="513" cy="547"/>
              <a:chOff x="2956" y="969"/>
              <a:chExt cx="513" cy="547"/>
            </a:xfrm>
          </p:grpSpPr>
          <p:sp>
            <p:nvSpPr>
              <p:cNvPr id="2368" name="Rectangle 1050"/>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369" name="Rectangle 1051"/>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370" name="Rectangle 1052"/>
              <p:cNvSpPr>
                <a:spLocks noChangeArrowheads="1"/>
              </p:cNvSpPr>
              <p:nvPr/>
            </p:nvSpPr>
            <p:spPr bwMode="auto">
              <a:xfrm>
                <a:off x="3000" y="1185"/>
                <a:ext cx="432" cy="10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371" name="Text Box 1053"/>
              <p:cNvSpPr txBox="1">
                <a:spLocks noChangeArrowheads="1"/>
              </p:cNvSpPr>
              <p:nvPr/>
            </p:nvSpPr>
            <p:spPr bwMode="auto">
              <a:xfrm>
                <a:off x="2956" y="97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000">
                    <a:solidFill>
                      <a:prstClr val="black"/>
                    </a:solidFill>
                    <a:latin typeface="Arial" panose="020B0604020202020204" pitchFamily="34" charset="0"/>
                  </a:rPr>
                  <a:t>application</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transport</a:t>
                </a:r>
              </a:p>
              <a:p>
                <a:pPr algn="ctr">
                  <a:lnSpc>
                    <a:spcPct val="100000"/>
                  </a:lnSpc>
                  <a:spcBef>
                    <a:spcPct val="0"/>
                  </a:spcBef>
                  <a:buClrTx/>
                  <a:buSzTx/>
                  <a:buFontTx/>
                  <a:buNone/>
                </a:pPr>
                <a:r>
                  <a:rPr lang="en-US" altLang="en-US" sz="1000">
                    <a:solidFill>
                      <a:prstClr val="white"/>
                    </a:solidFill>
                    <a:latin typeface="Arial" panose="020B0604020202020204" pitchFamily="34" charset="0"/>
                  </a:rPr>
                  <a:t>network</a:t>
                </a:r>
                <a:endParaRPr lang="en-US" altLang="en-US" sz="1000">
                  <a:solidFill>
                    <a:prstClr val="black"/>
                  </a:solidFill>
                  <a:latin typeface="Arial" panose="020B0604020202020204" pitchFamily="34" charset="0"/>
                </a:endParaRPr>
              </a:p>
              <a:p>
                <a:pPr algn="ctr">
                  <a:lnSpc>
                    <a:spcPct val="100000"/>
                  </a:lnSpc>
                  <a:spcBef>
                    <a:spcPct val="0"/>
                  </a:spcBef>
                  <a:buClrTx/>
                  <a:buSzTx/>
                  <a:buFontTx/>
                  <a:buNone/>
                </a:pPr>
                <a:r>
                  <a:rPr lang="en-US" altLang="en-US" sz="1000">
                    <a:solidFill>
                      <a:prstClr val="black"/>
                    </a:solidFill>
                    <a:latin typeface="Arial" panose="020B0604020202020204" pitchFamily="34" charset="0"/>
                  </a:rPr>
                  <a:t>data link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physical</a:t>
                </a:r>
                <a:endParaRPr lang="en-US" altLang="en-US" sz="2400">
                  <a:solidFill>
                    <a:prstClr val="black"/>
                  </a:solidFill>
                  <a:latin typeface="Arial" panose="020B0604020202020204" pitchFamily="34" charset="0"/>
                </a:endParaRPr>
              </a:p>
            </p:txBody>
          </p:sp>
          <p:sp>
            <p:nvSpPr>
              <p:cNvPr id="2372" name="Line 1054"/>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373" name="Line 1055"/>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374" name="Line 1056"/>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375" name="Line 1057"/>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grpSp>
        <p:nvGrpSpPr>
          <p:cNvPr id="2376" name="Group 1278"/>
          <p:cNvGrpSpPr>
            <a:grpSpLocks/>
          </p:cNvGrpSpPr>
          <p:nvPr/>
        </p:nvGrpSpPr>
        <p:grpSpPr bwMode="auto">
          <a:xfrm>
            <a:off x="5643790" y="2050154"/>
            <a:ext cx="2546350" cy="3429000"/>
            <a:chOff x="3674" y="1148"/>
            <a:chExt cx="1604" cy="2160"/>
          </a:xfrm>
        </p:grpSpPr>
        <p:grpSp>
          <p:nvGrpSpPr>
            <p:cNvPr id="2377" name="Group 433"/>
            <p:cNvGrpSpPr>
              <a:grpSpLocks/>
            </p:cNvGrpSpPr>
            <p:nvPr/>
          </p:nvGrpSpPr>
          <p:grpSpPr bwMode="auto">
            <a:xfrm>
              <a:off x="3701" y="1305"/>
              <a:ext cx="513" cy="442"/>
              <a:chOff x="3937" y="633"/>
              <a:chExt cx="513" cy="442"/>
            </a:xfrm>
          </p:grpSpPr>
          <p:sp>
            <p:nvSpPr>
              <p:cNvPr id="2598" name="Line 434"/>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99" name="Line 435"/>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600" name="Oval 436"/>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601" name="Line 437"/>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602" name="Line 438"/>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603" name="Rectangle 439"/>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Arial" panose="020B0604020202020204" pitchFamily="34" charset="0"/>
                </a:endParaRPr>
              </a:p>
            </p:txBody>
          </p:sp>
          <p:sp>
            <p:nvSpPr>
              <p:cNvPr id="2604" name="Oval 440"/>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2605" name="Group 441"/>
              <p:cNvGrpSpPr>
                <a:grpSpLocks/>
              </p:cNvGrpSpPr>
              <p:nvPr/>
            </p:nvGrpSpPr>
            <p:grpSpPr bwMode="auto">
              <a:xfrm>
                <a:off x="4120" y="809"/>
                <a:ext cx="156" cy="55"/>
                <a:chOff x="2848" y="848"/>
                <a:chExt cx="140" cy="98"/>
              </a:xfrm>
            </p:grpSpPr>
            <p:sp>
              <p:nvSpPr>
                <p:cNvPr id="2616" name="Line 4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617" name="Line 44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618" name="Line 44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nvGrpSpPr>
              <p:cNvPr id="2606" name="Group 445"/>
              <p:cNvGrpSpPr>
                <a:grpSpLocks/>
              </p:cNvGrpSpPr>
              <p:nvPr/>
            </p:nvGrpSpPr>
            <p:grpSpPr bwMode="auto">
              <a:xfrm flipV="1">
                <a:off x="4120" y="808"/>
                <a:ext cx="156" cy="56"/>
                <a:chOff x="2848" y="848"/>
                <a:chExt cx="140" cy="98"/>
              </a:xfrm>
            </p:grpSpPr>
            <p:sp>
              <p:nvSpPr>
                <p:cNvPr id="2613" name="Line 44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614" name="Line 4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615" name="Line 44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sp>
            <p:nvSpPr>
              <p:cNvPr id="2607" name="Rectangle 449"/>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608" name="Rectangle 450"/>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609" name="Line 451"/>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610" name="Line 452"/>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611" name="Rectangle 453"/>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1800">
                  <a:solidFill>
                    <a:srgbClr val="CC0000"/>
                  </a:solidFill>
                  <a:latin typeface="Comic Sans MS" panose="030F0702030302020204" pitchFamily="66" charset="0"/>
                </a:endParaRPr>
              </a:p>
            </p:txBody>
          </p:sp>
          <p:sp>
            <p:nvSpPr>
              <p:cNvPr id="2612" name="Text Box 454"/>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1000">
                  <a:solidFill>
                    <a:prstClr val="black"/>
                  </a:solidFill>
                  <a:latin typeface="Arial" panose="020B0604020202020204" pitchFamily="34" charset="0"/>
                </a:endParaRPr>
              </a:p>
              <a:p>
                <a:pPr algn="ctr">
                  <a:lnSpc>
                    <a:spcPct val="100000"/>
                  </a:lnSpc>
                  <a:spcBef>
                    <a:spcPct val="0"/>
                  </a:spcBef>
                  <a:buClrTx/>
                  <a:buSzTx/>
                  <a:buFontTx/>
                  <a:buNone/>
                </a:pPr>
                <a:r>
                  <a:rPr lang="en-US" altLang="en-US" sz="1000">
                    <a:solidFill>
                      <a:prstClr val="white"/>
                    </a:solidFill>
                    <a:latin typeface="Arial" panose="020B0604020202020204" pitchFamily="34" charset="0"/>
                  </a:rPr>
                  <a:t>network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data link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physical</a:t>
                </a:r>
                <a:endParaRPr lang="en-US" altLang="en-US" sz="2400">
                  <a:solidFill>
                    <a:prstClr val="black"/>
                  </a:solidFill>
                  <a:latin typeface="Arial" panose="020B0604020202020204" pitchFamily="34" charset="0"/>
                </a:endParaRPr>
              </a:p>
            </p:txBody>
          </p:sp>
        </p:grpSp>
        <p:grpSp>
          <p:nvGrpSpPr>
            <p:cNvPr id="2378" name="Group 1058"/>
            <p:cNvGrpSpPr>
              <a:grpSpLocks/>
            </p:cNvGrpSpPr>
            <p:nvPr/>
          </p:nvGrpSpPr>
          <p:grpSpPr bwMode="auto">
            <a:xfrm>
              <a:off x="4207" y="1532"/>
              <a:ext cx="513" cy="442"/>
              <a:chOff x="3937" y="633"/>
              <a:chExt cx="513" cy="442"/>
            </a:xfrm>
          </p:grpSpPr>
          <p:sp>
            <p:nvSpPr>
              <p:cNvPr id="2577" name="Line 1059"/>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78" name="Line 1060"/>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79" name="Oval 106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580" name="Line 1062"/>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81" name="Line 1063"/>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82" name="Rectangle 1064"/>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Arial" panose="020B0604020202020204" pitchFamily="34" charset="0"/>
                </a:endParaRPr>
              </a:p>
            </p:txBody>
          </p:sp>
          <p:sp>
            <p:nvSpPr>
              <p:cNvPr id="2583" name="Oval 106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2584" name="Group 1066"/>
              <p:cNvGrpSpPr>
                <a:grpSpLocks/>
              </p:cNvGrpSpPr>
              <p:nvPr/>
            </p:nvGrpSpPr>
            <p:grpSpPr bwMode="auto">
              <a:xfrm>
                <a:off x="4120" y="809"/>
                <a:ext cx="156" cy="55"/>
                <a:chOff x="2848" y="848"/>
                <a:chExt cx="140" cy="98"/>
              </a:xfrm>
            </p:grpSpPr>
            <p:sp>
              <p:nvSpPr>
                <p:cNvPr id="2595" name="Line 106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96" name="Line 106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97" name="Line 106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nvGrpSpPr>
              <p:cNvPr id="2585" name="Group 1070"/>
              <p:cNvGrpSpPr>
                <a:grpSpLocks/>
              </p:cNvGrpSpPr>
              <p:nvPr/>
            </p:nvGrpSpPr>
            <p:grpSpPr bwMode="auto">
              <a:xfrm flipV="1">
                <a:off x="4120" y="808"/>
                <a:ext cx="156" cy="56"/>
                <a:chOff x="2848" y="848"/>
                <a:chExt cx="140" cy="98"/>
              </a:xfrm>
            </p:grpSpPr>
            <p:sp>
              <p:nvSpPr>
                <p:cNvPr id="2592" name="Line 107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93" name="Line 107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94" name="Line 107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sp>
            <p:nvSpPr>
              <p:cNvPr id="2586" name="Rectangle 1074"/>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587" name="Rectangle 1075"/>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588" name="Line 1076"/>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89" name="Line 1077"/>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90" name="Rectangle 1078"/>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591" name="Text Box 1079"/>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1000">
                  <a:solidFill>
                    <a:prstClr val="black"/>
                  </a:solidFill>
                  <a:latin typeface="Arial" panose="020B0604020202020204" pitchFamily="34" charset="0"/>
                </a:endParaRPr>
              </a:p>
              <a:p>
                <a:pPr algn="ctr">
                  <a:lnSpc>
                    <a:spcPct val="100000"/>
                  </a:lnSpc>
                  <a:spcBef>
                    <a:spcPct val="0"/>
                  </a:spcBef>
                  <a:buClrTx/>
                  <a:buSzTx/>
                  <a:buFontTx/>
                  <a:buNone/>
                </a:pPr>
                <a:r>
                  <a:rPr lang="en-US" altLang="en-US" sz="1000">
                    <a:solidFill>
                      <a:prstClr val="white"/>
                    </a:solidFill>
                    <a:latin typeface="Arial" panose="020B0604020202020204" pitchFamily="34" charset="0"/>
                  </a:rPr>
                  <a:t>network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data link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physical</a:t>
                </a:r>
                <a:endParaRPr lang="en-US" altLang="en-US" sz="2400">
                  <a:solidFill>
                    <a:prstClr val="black"/>
                  </a:solidFill>
                  <a:latin typeface="Arial" panose="020B0604020202020204" pitchFamily="34" charset="0"/>
                </a:endParaRPr>
              </a:p>
            </p:txBody>
          </p:sp>
        </p:grpSp>
        <p:grpSp>
          <p:nvGrpSpPr>
            <p:cNvPr id="2379" name="Group 1080"/>
            <p:cNvGrpSpPr>
              <a:grpSpLocks/>
            </p:cNvGrpSpPr>
            <p:nvPr/>
          </p:nvGrpSpPr>
          <p:grpSpPr bwMode="auto">
            <a:xfrm>
              <a:off x="4661" y="1148"/>
              <a:ext cx="513" cy="442"/>
              <a:chOff x="3937" y="633"/>
              <a:chExt cx="513" cy="442"/>
            </a:xfrm>
          </p:grpSpPr>
          <p:sp>
            <p:nvSpPr>
              <p:cNvPr id="2556" name="Line 1081"/>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57" name="Line 1082"/>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58" name="Oval 1083"/>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559" name="Line 1084"/>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60" name="Line 1085"/>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61" name="Rectangle 1086"/>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Arial" panose="020B0604020202020204" pitchFamily="34" charset="0"/>
                </a:endParaRPr>
              </a:p>
            </p:txBody>
          </p:sp>
          <p:sp>
            <p:nvSpPr>
              <p:cNvPr id="2562" name="Oval 1087"/>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2563" name="Group 1088"/>
              <p:cNvGrpSpPr>
                <a:grpSpLocks/>
              </p:cNvGrpSpPr>
              <p:nvPr/>
            </p:nvGrpSpPr>
            <p:grpSpPr bwMode="auto">
              <a:xfrm>
                <a:off x="4120" y="809"/>
                <a:ext cx="156" cy="55"/>
                <a:chOff x="2848" y="848"/>
                <a:chExt cx="140" cy="98"/>
              </a:xfrm>
            </p:grpSpPr>
            <p:sp>
              <p:nvSpPr>
                <p:cNvPr id="2574" name="Line 108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75" name="Line 109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76" name="Line 109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nvGrpSpPr>
              <p:cNvPr id="2564" name="Group 1092"/>
              <p:cNvGrpSpPr>
                <a:grpSpLocks/>
              </p:cNvGrpSpPr>
              <p:nvPr/>
            </p:nvGrpSpPr>
            <p:grpSpPr bwMode="auto">
              <a:xfrm flipV="1">
                <a:off x="4120" y="808"/>
                <a:ext cx="156" cy="56"/>
                <a:chOff x="2848" y="848"/>
                <a:chExt cx="140" cy="98"/>
              </a:xfrm>
            </p:grpSpPr>
            <p:sp>
              <p:nvSpPr>
                <p:cNvPr id="2571" name="Line 109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72" name="Line 109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73" name="Line 109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sp>
            <p:nvSpPr>
              <p:cNvPr id="2565" name="Rectangle 1096"/>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566" name="Rectangle 1097"/>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567" name="Line 1098"/>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68" name="Line 1099"/>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69" name="Rectangle 1100"/>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570" name="Text Box 1101"/>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1000">
                  <a:solidFill>
                    <a:prstClr val="black"/>
                  </a:solidFill>
                  <a:latin typeface="Arial" panose="020B0604020202020204" pitchFamily="34" charset="0"/>
                </a:endParaRPr>
              </a:p>
              <a:p>
                <a:pPr algn="ctr">
                  <a:lnSpc>
                    <a:spcPct val="100000"/>
                  </a:lnSpc>
                  <a:spcBef>
                    <a:spcPct val="0"/>
                  </a:spcBef>
                  <a:buClrTx/>
                  <a:buSzTx/>
                  <a:buFontTx/>
                  <a:buNone/>
                </a:pPr>
                <a:r>
                  <a:rPr lang="en-US" altLang="en-US" sz="1000">
                    <a:solidFill>
                      <a:prstClr val="white"/>
                    </a:solidFill>
                    <a:latin typeface="Arial" panose="020B0604020202020204" pitchFamily="34" charset="0"/>
                  </a:rPr>
                  <a:t>network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data link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physical</a:t>
                </a:r>
                <a:endParaRPr lang="en-US" altLang="en-US" sz="2400">
                  <a:solidFill>
                    <a:prstClr val="black"/>
                  </a:solidFill>
                  <a:latin typeface="Arial" panose="020B0604020202020204" pitchFamily="34" charset="0"/>
                </a:endParaRPr>
              </a:p>
            </p:txBody>
          </p:sp>
        </p:grpSp>
        <p:grpSp>
          <p:nvGrpSpPr>
            <p:cNvPr id="2380" name="Group 1102"/>
            <p:cNvGrpSpPr>
              <a:grpSpLocks/>
            </p:cNvGrpSpPr>
            <p:nvPr/>
          </p:nvGrpSpPr>
          <p:grpSpPr bwMode="auto">
            <a:xfrm>
              <a:off x="4702" y="1523"/>
              <a:ext cx="513" cy="442"/>
              <a:chOff x="3937" y="633"/>
              <a:chExt cx="513" cy="442"/>
            </a:xfrm>
          </p:grpSpPr>
          <p:sp>
            <p:nvSpPr>
              <p:cNvPr id="2535" name="Line 1103"/>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36" name="Line 1104"/>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37" name="Oval 1105"/>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538" name="Line 1106"/>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39" name="Line 1107"/>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40" name="Rectangle 1108"/>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Arial" panose="020B0604020202020204" pitchFamily="34" charset="0"/>
                </a:endParaRPr>
              </a:p>
            </p:txBody>
          </p:sp>
          <p:sp>
            <p:nvSpPr>
              <p:cNvPr id="2541" name="Oval 1109"/>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2542" name="Group 1110"/>
              <p:cNvGrpSpPr>
                <a:grpSpLocks/>
              </p:cNvGrpSpPr>
              <p:nvPr/>
            </p:nvGrpSpPr>
            <p:grpSpPr bwMode="auto">
              <a:xfrm>
                <a:off x="4120" y="809"/>
                <a:ext cx="156" cy="55"/>
                <a:chOff x="2848" y="848"/>
                <a:chExt cx="140" cy="98"/>
              </a:xfrm>
            </p:grpSpPr>
            <p:sp>
              <p:nvSpPr>
                <p:cNvPr id="2553" name="Line 11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54" name="Line 11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55" name="Line 11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nvGrpSpPr>
              <p:cNvPr id="2543" name="Group 1114"/>
              <p:cNvGrpSpPr>
                <a:grpSpLocks/>
              </p:cNvGrpSpPr>
              <p:nvPr/>
            </p:nvGrpSpPr>
            <p:grpSpPr bwMode="auto">
              <a:xfrm flipV="1">
                <a:off x="4120" y="808"/>
                <a:ext cx="156" cy="56"/>
                <a:chOff x="2848" y="848"/>
                <a:chExt cx="140" cy="98"/>
              </a:xfrm>
            </p:grpSpPr>
            <p:sp>
              <p:nvSpPr>
                <p:cNvPr id="2550" name="Line 11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51" name="Line 11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52" name="Line 11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sp>
            <p:nvSpPr>
              <p:cNvPr id="2544" name="Rectangle 1118"/>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545" name="Rectangle 1119"/>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546" name="Line 1120"/>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47" name="Line 1121"/>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48" name="Rectangle 1122"/>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549" name="Text Box 1123"/>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1000">
                  <a:solidFill>
                    <a:prstClr val="black"/>
                  </a:solidFill>
                  <a:latin typeface="Arial" panose="020B0604020202020204" pitchFamily="34" charset="0"/>
                </a:endParaRPr>
              </a:p>
              <a:p>
                <a:pPr algn="ctr">
                  <a:lnSpc>
                    <a:spcPct val="100000"/>
                  </a:lnSpc>
                  <a:spcBef>
                    <a:spcPct val="0"/>
                  </a:spcBef>
                  <a:buClrTx/>
                  <a:buSzTx/>
                  <a:buFontTx/>
                  <a:buNone/>
                </a:pPr>
                <a:r>
                  <a:rPr lang="en-US" altLang="en-US" sz="1000">
                    <a:solidFill>
                      <a:prstClr val="white"/>
                    </a:solidFill>
                    <a:latin typeface="Arial" panose="020B0604020202020204" pitchFamily="34" charset="0"/>
                  </a:rPr>
                  <a:t>network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data link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physical</a:t>
                </a:r>
                <a:endParaRPr lang="en-US" altLang="en-US" sz="2400">
                  <a:solidFill>
                    <a:prstClr val="black"/>
                  </a:solidFill>
                  <a:latin typeface="Arial" panose="020B0604020202020204" pitchFamily="34" charset="0"/>
                </a:endParaRPr>
              </a:p>
            </p:txBody>
          </p:sp>
        </p:grpSp>
        <p:grpSp>
          <p:nvGrpSpPr>
            <p:cNvPr id="2381" name="Group 1124"/>
            <p:cNvGrpSpPr>
              <a:grpSpLocks/>
            </p:cNvGrpSpPr>
            <p:nvPr/>
          </p:nvGrpSpPr>
          <p:grpSpPr bwMode="auto">
            <a:xfrm>
              <a:off x="4197" y="1157"/>
              <a:ext cx="513" cy="442"/>
              <a:chOff x="3937" y="633"/>
              <a:chExt cx="513" cy="442"/>
            </a:xfrm>
          </p:grpSpPr>
          <p:sp>
            <p:nvSpPr>
              <p:cNvPr id="2514" name="Line 1125"/>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15" name="Line 1126"/>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16" name="Oval 112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517" name="Line 1128"/>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18" name="Line 1129"/>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19" name="Rectangle 1130"/>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Arial" panose="020B0604020202020204" pitchFamily="34" charset="0"/>
                </a:endParaRPr>
              </a:p>
            </p:txBody>
          </p:sp>
          <p:sp>
            <p:nvSpPr>
              <p:cNvPr id="2520" name="Oval 113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2521" name="Group 1132"/>
              <p:cNvGrpSpPr>
                <a:grpSpLocks/>
              </p:cNvGrpSpPr>
              <p:nvPr/>
            </p:nvGrpSpPr>
            <p:grpSpPr bwMode="auto">
              <a:xfrm>
                <a:off x="4120" y="809"/>
                <a:ext cx="156" cy="55"/>
                <a:chOff x="2848" y="848"/>
                <a:chExt cx="140" cy="98"/>
              </a:xfrm>
            </p:grpSpPr>
            <p:sp>
              <p:nvSpPr>
                <p:cNvPr id="2532" name="Line 11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33" name="Line 11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34" name="Line 11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nvGrpSpPr>
              <p:cNvPr id="2522" name="Group 1136"/>
              <p:cNvGrpSpPr>
                <a:grpSpLocks/>
              </p:cNvGrpSpPr>
              <p:nvPr/>
            </p:nvGrpSpPr>
            <p:grpSpPr bwMode="auto">
              <a:xfrm flipV="1">
                <a:off x="4120" y="808"/>
                <a:ext cx="156" cy="56"/>
                <a:chOff x="2848" y="848"/>
                <a:chExt cx="140" cy="98"/>
              </a:xfrm>
            </p:grpSpPr>
            <p:sp>
              <p:nvSpPr>
                <p:cNvPr id="2529" name="Line 113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30" name="Line 113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31" name="Line 113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sp>
            <p:nvSpPr>
              <p:cNvPr id="2523" name="Rectangle 1140"/>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524" name="Rectangle 114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525" name="Line 1142"/>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26" name="Line 1143"/>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27" name="Rectangle 1144"/>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528" name="Text Box 1145"/>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1000">
                  <a:solidFill>
                    <a:prstClr val="black"/>
                  </a:solidFill>
                  <a:latin typeface="Arial" panose="020B0604020202020204" pitchFamily="34" charset="0"/>
                </a:endParaRPr>
              </a:p>
              <a:p>
                <a:pPr algn="ctr">
                  <a:lnSpc>
                    <a:spcPct val="100000"/>
                  </a:lnSpc>
                  <a:spcBef>
                    <a:spcPct val="0"/>
                  </a:spcBef>
                  <a:buClrTx/>
                  <a:buSzTx/>
                  <a:buFontTx/>
                  <a:buNone/>
                </a:pPr>
                <a:r>
                  <a:rPr lang="en-US" altLang="en-US" sz="1000">
                    <a:solidFill>
                      <a:prstClr val="white"/>
                    </a:solidFill>
                    <a:latin typeface="Arial" panose="020B0604020202020204" pitchFamily="34" charset="0"/>
                  </a:rPr>
                  <a:t>network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data link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physical</a:t>
                </a:r>
                <a:endParaRPr lang="en-US" altLang="en-US" sz="2400">
                  <a:solidFill>
                    <a:prstClr val="black"/>
                  </a:solidFill>
                  <a:latin typeface="Arial" panose="020B0604020202020204" pitchFamily="34" charset="0"/>
                </a:endParaRPr>
              </a:p>
            </p:txBody>
          </p:sp>
        </p:grpSp>
        <p:grpSp>
          <p:nvGrpSpPr>
            <p:cNvPr id="2382" name="Group 1146"/>
            <p:cNvGrpSpPr>
              <a:grpSpLocks/>
            </p:cNvGrpSpPr>
            <p:nvPr/>
          </p:nvGrpSpPr>
          <p:grpSpPr bwMode="auto">
            <a:xfrm>
              <a:off x="4389" y="2239"/>
              <a:ext cx="513" cy="442"/>
              <a:chOff x="3937" y="633"/>
              <a:chExt cx="513" cy="442"/>
            </a:xfrm>
          </p:grpSpPr>
          <p:sp>
            <p:nvSpPr>
              <p:cNvPr id="2493" name="Line 1147"/>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94" name="Line 1148"/>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95" name="Oval 114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496" name="Line 1150"/>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97" name="Line 1151"/>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98" name="Rectangle 1152"/>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Arial" panose="020B0604020202020204" pitchFamily="34" charset="0"/>
                </a:endParaRPr>
              </a:p>
            </p:txBody>
          </p:sp>
          <p:sp>
            <p:nvSpPr>
              <p:cNvPr id="2499" name="Oval 115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2500" name="Group 1154"/>
              <p:cNvGrpSpPr>
                <a:grpSpLocks/>
              </p:cNvGrpSpPr>
              <p:nvPr/>
            </p:nvGrpSpPr>
            <p:grpSpPr bwMode="auto">
              <a:xfrm>
                <a:off x="4120" y="809"/>
                <a:ext cx="156" cy="55"/>
                <a:chOff x="2848" y="848"/>
                <a:chExt cx="140" cy="98"/>
              </a:xfrm>
            </p:grpSpPr>
            <p:sp>
              <p:nvSpPr>
                <p:cNvPr id="2511" name="Line 115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12" name="Line 115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13" name="Line 115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nvGrpSpPr>
              <p:cNvPr id="2501" name="Group 1158"/>
              <p:cNvGrpSpPr>
                <a:grpSpLocks/>
              </p:cNvGrpSpPr>
              <p:nvPr/>
            </p:nvGrpSpPr>
            <p:grpSpPr bwMode="auto">
              <a:xfrm flipV="1">
                <a:off x="4120" y="808"/>
                <a:ext cx="156" cy="56"/>
                <a:chOff x="2848" y="848"/>
                <a:chExt cx="140" cy="98"/>
              </a:xfrm>
            </p:grpSpPr>
            <p:sp>
              <p:nvSpPr>
                <p:cNvPr id="2508" name="Line 115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09" name="Line 116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10" name="Line 116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sp>
            <p:nvSpPr>
              <p:cNvPr id="2502" name="Rectangle 1162"/>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503" name="Rectangle 116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504" name="Line 1164"/>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05" name="Line 1165"/>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06" name="Rectangle 1166"/>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507" name="Text Box 1167"/>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1000">
                  <a:solidFill>
                    <a:prstClr val="black"/>
                  </a:solidFill>
                  <a:latin typeface="Arial" panose="020B0604020202020204" pitchFamily="34" charset="0"/>
                </a:endParaRPr>
              </a:p>
              <a:p>
                <a:pPr algn="ctr">
                  <a:lnSpc>
                    <a:spcPct val="100000"/>
                  </a:lnSpc>
                  <a:spcBef>
                    <a:spcPct val="0"/>
                  </a:spcBef>
                  <a:buClrTx/>
                  <a:buSzTx/>
                  <a:buFontTx/>
                  <a:buNone/>
                </a:pPr>
                <a:r>
                  <a:rPr lang="en-US" altLang="en-US" sz="1000">
                    <a:solidFill>
                      <a:prstClr val="white"/>
                    </a:solidFill>
                    <a:latin typeface="Arial" panose="020B0604020202020204" pitchFamily="34" charset="0"/>
                  </a:rPr>
                  <a:t>network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data link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physical</a:t>
                </a:r>
                <a:endParaRPr lang="en-US" altLang="en-US" sz="2400">
                  <a:solidFill>
                    <a:prstClr val="black"/>
                  </a:solidFill>
                  <a:latin typeface="Arial" panose="020B0604020202020204" pitchFamily="34" charset="0"/>
                </a:endParaRPr>
              </a:p>
            </p:txBody>
          </p:sp>
        </p:grpSp>
        <p:grpSp>
          <p:nvGrpSpPr>
            <p:cNvPr id="2383" name="Group 1168"/>
            <p:cNvGrpSpPr>
              <a:grpSpLocks/>
            </p:cNvGrpSpPr>
            <p:nvPr/>
          </p:nvGrpSpPr>
          <p:grpSpPr bwMode="auto">
            <a:xfrm>
              <a:off x="4765" y="1995"/>
              <a:ext cx="513" cy="442"/>
              <a:chOff x="3937" y="633"/>
              <a:chExt cx="513" cy="442"/>
            </a:xfrm>
          </p:grpSpPr>
          <p:sp>
            <p:nvSpPr>
              <p:cNvPr id="2472" name="Line 1169"/>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73" name="Line 1170"/>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74" name="Oval 117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475" name="Line 1172"/>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76" name="Line 1173"/>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77" name="Rectangle 1174"/>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Arial" panose="020B0604020202020204" pitchFamily="34" charset="0"/>
                </a:endParaRPr>
              </a:p>
            </p:txBody>
          </p:sp>
          <p:sp>
            <p:nvSpPr>
              <p:cNvPr id="2478" name="Oval 117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2479" name="Group 1176"/>
              <p:cNvGrpSpPr>
                <a:grpSpLocks/>
              </p:cNvGrpSpPr>
              <p:nvPr/>
            </p:nvGrpSpPr>
            <p:grpSpPr bwMode="auto">
              <a:xfrm>
                <a:off x="4120" y="809"/>
                <a:ext cx="156" cy="55"/>
                <a:chOff x="2848" y="848"/>
                <a:chExt cx="140" cy="98"/>
              </a:xfrm>
            </p:grpSpPr>
            <p:sp>
              <p:nvSpPr>
                <p:cNvPr id="2490" name="Line 117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91" name="Line 117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92" name="Line 117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nvGrpSpPr>
              <p:cNvPr id="2480" name="Group 1180"/>
              <p:cNvGrpSpPr>
                <a:grpSpLocks/>
              </p:cNvGrpSpPr>
              <p:nvPr/>
            </p:nvGrpSpPr>
            <p:grpSpPr bwMode="auto">
              <a:xfrm flipV="1">
                <a:off x="4120" y="808"/>
                <a:ext cx="156" cy="56"/>
                <a:chOff x="2848" y="848"/>
                <a:chExt cx="140" cy="98"/>
              </a:xfrm>
            </p:grpSpPr>
            <p:sp>
              <p:nvSpPr>
                <p:cNvPr id="2487" name="Line 118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88" name="Line 118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89" name="Line 118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sp>
            <p:nvSpPr>
              <p:cNvPr id="2481" name="Rectangle 1184"/>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482" name="Rectangle 1185"/>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483" name="Line 1186"/>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84" name="Line 1187"/>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85" name="Rectangle 1188"/>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486" name="Text Box 1189"/>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1000">
                  <a:solidFill>
                    <a:prstClr val="black"/>
                  </a:solidFill>
                  <a:latin typeface="Arial" panose="020B0604020202020204" pitchFamily="34" charset="0"/>
                </a:endParaRPr>
              </a:p>
              <a:p>
                <a:pPr algn="ctr">
                  <a:lnSpc>
                    <a:spcPct val="100000"/>
                  </a:lnSpc>
                  <a:spcBef>
                    <a:spcPct val="0"/>
                  </a:spcBef>
                  <a:buClrTx/>
                  <a:buSzTx/>
                  <a:buFontTx/>
                  <a:buNone/>
                </a:pPr>
                <a:r>
                  <a:rPr lang="en-US" altLang="en-US" sz="1000">
                    <a:solidFill>
                      <a:prstClr val="white"/>
                    </a:solidFill>
                    <a:latin typeface="Arial" panose="020B0604020202020204" pitchFamily="34" charset="0"/>
                  </a:rPr>
                  <a:t>network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data link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physical</a:t>
                </a:r>
                <a:endParaRPr lang="en-US" altLang="en-US" sz="2400">
                  <a:solidFill>
                    <a:prstClr val="black"/>
                  </a:solidFill>
                  <a:latin typeface="Arial" panose="020B0604020202020204" pitchFamily="34" charset="0"/>
                </a:endParaRPr>
              </a:p>
            </p:txBody>
          </p:sp>
        </p:grpSp>
        <p:grpSp>
          <p:nvGrpSpPr>
            <p:cNvPr id="2384" name="Group 1190"/>
            <p:cNvGrpSpPr>
              <a:grpSpLocks/>
            </p:cNvGrpSpPr>
            <p:nvPr/>
          </p:nvGrpSpPr>
          <p:grpSpPr bwMode="auto">
            <a:xfrm>
              <a:off x="4128" y="2003"/>
              <a:ext cx="513" cy="442"/>
              <a:chOff x="3937" y="633"/>
              <a:chExt cx="513" cy="442"/>
            </a:xfrm>
          </p:grpSpPr>
          <p:sp>
            <p:nvSpPr>
              <p:cNvPr id="2451" name="Line 1191"/>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52" name="Line 1192"/>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53" name="Oval 1193"/>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454" name="Line 1194"/>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55" name="Line 1195"/>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56" name="Rectangle 1196"/>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Arial" panose="020B0604020202020204" pitchFamily="34" charset="0"/>
                </a:endParaRPr>
              </a:p>
            </p:txBody>
          </p:sp>
          <p:sp>
            <p:nvSpPr>
              <p:cNvPr id="2457" name="Oval 1197"/>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2458" name="Group 1198"/>
              <p:cNvGrpSpPr>
                <a:grpSpLocks/>
              </p:cNvGrpSpPr>
              <p:nvPr/>
            </p:nvGrpSpPr>
            <p:grpSpPr bwMode="auto">
              <a:xfrm>
                <a:off x="4120" y="809"/>
                <a:ext cx="156" cy="55"/>
                <a:chOff x="2848" y="848"/>
                <a:chExt cx="140" cy="98"/>
              </a:xfrm>
            </p:grpSpPr>
            <p:sp>
              <p:nvSpPr>
                <p:cNvPr id="2469" name="Line 119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70" name="Line 120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71" name="Line 120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nvGrpSpPr>
              <p:cNvPr id="2459" name="Group 1202"/>
              <p:cNvGrpSpPr>
                <a:grpSpLocks/>
              </p:cNvGrpSpPr>
              <p:nvPr/>
            </p:nvGrpSpPr>
            <p:grpSpPr bwMode="auto">
              <a:xfrm flipV="1">
                <a:off x="4120" y="808"/>
                <a:ext cx="156" cy="56"/>
                <a:chOff x="2848" y="848"/>
                <a:chExt cx="140" cy="98"/>
              </a:xfrm>
            </p:grpSpPr>
            <p:sp>
              <p:nvSpPr>
                <p:cNvPr id="2466" name="Line 120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67" name="Line 120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68" name="Line 120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sp>
            <p:nvSpPr>
              <p:cNvPr id="2460" name="Rectangle 1206"/>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461" name="Rectangle 1207"/>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462" name="Line 1208"/>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63" name="Line 1209"/>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64" name="Rectangle 1210"/>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465" name="Text Box 1211"/>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1000">
                  <a:solidFill>
                    <a:prstClr val="black"/>
                  </a:solidFill>
                  <a:latin typeface="Arial" panose="020B0604020202020204" pitchFamily="34" charset="0"/>
                </a:endParaRPr>
              </a:p>
              <a:p>
                <a:pPr algn="ctr">
                  <a:lnSpc>
                    <a:spcPct val="100000"/>
                  </a:lnSpc>
                  <a:spcBef>
                    <a:spcPct val="0"/>
                  </a:spcBef>
                  <a:buClrTx/>
                  <a:buSzTx/>
                  <a:buFontTx/>
                  <a:buNone/>
                </a:pPr>
                <a:r>
                  <a:rPr lang="en-US" altLang="en-US" sz="1000">
                    <a:solidFill>
                      <a:prstClr val="white"/>
                    </a:solidFill>
                    <a:latin typeface="Arial" panose="020B0604020202020204" pitchFamily="34" charset="0"/>
                  </a:rPr>
                  <a:t>network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data link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physical</a:t>
                </a:r>
                <a:endParaRPr lang="en-US" altLang="en-US" sz="2400">
                  <a:solidFill>
                    <a:prstClr val="black"/>
                  </a:solidFill>
                  <a:latin typeface="Arial" panose="020B0604020202020204" pitchFamily="34" charset="0"/>
                </a:endParaRPr>
              </a:p>
            </p:txBody>
          </p:sp>
        </p:grpSp>
        <p:grpSp>
          <p:nvGrpSpPr>
            <p:cNvPr id="2385" name="Group 1212"/>
            <p:cNvGrpSpPr>
              <a:grpSpLocks/>
            </p:cNvGrpSpPr>
            <p:nvPr/>
          </p:nvGrpSpPr>
          <p:grpSpPr bwMode="auto">
            <a:xfrm>
              <a:off x="4608" y="2771"/>
              <a:ext cx="513" cy="442"/>
              <a:chOff x="3937" y="633"/>
              <a:chExt cx="513" cy="442"/>
            </a:xfrm>
          </p:grpSpPr>
          <p:sp>
            <p:nvSpPr>
              <p:cNvPr id="2430" name="Line 1213"/>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31" name="Line 1214"/>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32" name="Oval 1215"/>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433" name="Line 1216"/>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34" name="Line 1217"/>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35" name="Rectangle 1218"/>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Arial" panose="020B0604020202020204" pitchFamily="34" charset="0"/>
                </a:endParaRPr>
              </a:p>
            </p:txBody>
          </p:sp>
          <p:sp>
            <p:nvSpPr>
              <p:cNvPr id="2436" name="Oval 1219"/>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2437" name="Group 1220"/>
              <p:cNvGrpSpPr>
                <a:grpSpLocks/>
              </p:cNvGrpSpPr>
              <p:nvPr/>
            </p:nvGrpSpPr>
            <p:grpSpPr bwMode="auto">
              <a:xfrm>
                <a:off x="4120" y="809"/>
                <a:ext cx="156" cy="55"/>
                <a:chOff x="2848" y="848"/>
                <a:chExt cx="140" cy="98"/>
              </a:xfrm>
            </p:grpSpPr>
            <p:sp>
              <p:nvSpPr>
                <p:cNvPr id="2448" name="Line 122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49" name="Line 122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50" name="Line 122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nvGrpSpPr>
              <p:cNvPr id="2438" name="Group 1224"/>
              <p:cNvGrpSpPr>
                <a:grpSpLocks/>
              </p:cNvGrpSpPr>
              <p:nvPr/>
            </p:nvGrpSpPr>
            <p:grpSpPr bwMode="auto">
              <a:xfrm flipV="1">
                <a:off x="4120" y="808"/>
                <a:ext cx="156" cy="56"/>
                <a:chOff x="2848" y="848"/>
                <a:chExt cx="140" cy="98"/>
              </a:xfrm>
            </p:grpSpPr>
            <p:sp>
              <p:nvSpPr>
                <p:cNvPr id="2445" name="Line 122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46" name="Line 122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47" name="Line 122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sp>
            <p:nvSpPr>
              <p:cNvPr id="2439" name="Rectangle 1228"/>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440" name="Rectangle 1229"/>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441" name="Line 1230"/>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42" name="Line 1231"/>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43" name="Rectangle 1232"/>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444" name="Text Box 1233"/>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1000">
                  <a:solidFill>
                    <a:prstClr val="black"/>
                  </a:solidFill>
                  <a:latin typeface="Arial" panose="020B0604020202020204" pitchFamily="34" charset="0"/>
                </a:endParaRPr>
              </a:p>
              <a:p>
                <a:pPr algn="ctr">
                  <a:lnSpc>
                    <a:spcPct val="100000"/>
                  </a:lnSpc>
                  <a:spcBef>
                    <a:spcPct val="0"/>
                  </a:spcBef>
                  <a:buClrTx/>
                  <a:buSzTx/>
                  <a:buFontTx/>
                  <a:buNone/>
                </a:pPr>
                <a:r>
                  <a:rPr lang="en-US" altLang="en-US" sz="1000">
                    <a:solidFill>
                      <a:prstClr val="white"/>
                    </a:solidFill>
                    <a:latin typeface="Arial" panose="020B0604020202020204" pitchFamily="34" charset="0"/>
                  </a:rPr>
                  <a:t>network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data link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physical</a:t>
                </a:r>
                <a:endParaRPr lang="en-US" altLang="en-US" sz="2400">
                  <a:solidFill>
                    <a:prstClr val="black"/>
                  </a:solidFill>
                  <a:latin typeface="Arial" panose="020B0604020202020204" pitchFamily="34" charset="0"/>
                </a:endParaRPr>
              </a:p>
            </p:txBody>
          </p:sp>
        </p:grpSp>
        <p:grpSp>
          <p:nvGrpSpPr>
            <p:cNvPr id="2386" name="Group 1234"/>
            <p:cNvGrpSpPr>
              <a:grpSpLocks/>
            </p:cNvGrpSpPr>
            <p:nvPr/>
          </p:nvGrpSpPr>
          <p:grpSpPr bwMode="auto">
            <a:xfrm>
              <a:off x="4119" y="2640"/>
              <a:ext cx="513" cy="442"/>
              <a:chOff x="3937" y="633"/>
              <a:chExt cx="513" cy="442"/>
            </a:xfrm>
          </p:grpSpPr>
          <p:sp>
            <p:nvSpPr>
              <p:cNvPr id="2409" name="Line 1235"/>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10" name="Line 1236"/>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11" name="Oval 123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412" name="Line 1238"/>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13" name="Line 1239"/>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14" name="Rectangle 1240"/>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Arial" panose="020B0604020202020204" pitchFamily="34" charset="0"/>
                </a:endParaRPr>
              </a:p>
            </p:txBody>
          </p:sp>
          <p:sp>
            <p:nvSpPr>
              <p:cNvPr id="2415" name="Oval 124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2416" name="Group 1242"/>
              <p:cNvGrpSpPr>
                <a:grpSpLocks/>
              </p:cNvGrpSpPr>
              <p:nvPr/>
            </p:nvGrpSpPr>
            <p:grpSpPr bwMode="auto">
              <a:xfrm>
                <a:off x="4120" y="809"/>
                <a:ext cx="156" cy="55"/>
                <a:chOff x="2848" y="848"/>
                <a:chExt cx="140" cy="98"/>
              </a:xfrm>
            </p:grpSpPr>
            <p:sp>
              <p:nvSpPr>
                <p:cNvPr id="2427" name="Line 124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28" name="Line 124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29" name="Line 124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nvGrpSpPr>
              <p:cNvPr id="2417" name="Group 1246"/>
              <p:cNvGrpSpPr>
                <a:grpSpLocks/>
              </p:cNvGrpSpPr>
              <p:nvPr/>
            </p:nvGrpSpPr>
            <p:grpSpPr bwMode="auto">
              <a:xfrm flipV="1">
                <a:off x="4120" y="808"/>
                <a:ext cx="156" cy="56"/>
                <a:chOff x="2848" y="848"/>
                <a:chExt cx="140" cy="98"/>
              </a:xfrm>
            </p:grpSpPr>
            <p:sp>
              <p:nvSpPr>
                <p:cNvPr id="2424" name="Line 124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25" name="Line 124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26" name="Line 124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sp>
            <p:nvSpPr>
              <p:cNvPr id="2418" name="Rectangle 1250"/>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419" name="Rectangle 125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420" name="Line 1252"/>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21" name="Line 1253"/>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22" name="Rectangle 1254"/>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423" name="Text Box 1255"/>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1000">
                  <a:solidFill>
                    <a:prstClr val="black"/>
                  </a:solidFill>
                  <a:latin typeface="Arial" panose="020B0604020202020204" pitchFamily="34" charset="0"/>
                </a:endParaRPr>
              </a:p>
              <a:p>
                <a:pPr algn="ctr">
                  <a:lnSpc>
                    <a:spcPct val="100000"/>
                  </a:lnSpc>
                  <a:spcBef>
                    <a:spcPct val="0"/>
                  </a:spcBef>
                  <a:buClrTx/>
                  <a:buSzTx/>
                  <a:buFontTx/>
                  <a:buNone/>
                </a:pPr>
                <a:r>
                  <a:rPr lang="en-US" altLang="en-US" sz="1000">
                    <a:solidFill>
                      <a:prstClr val="white"/>
                    </a:solidFill>
                    <a:latin typeface="Arial" panose="020B0604020202020204" pitchFamily="34" charset="0"/>
                  </a:rPr>
                  <a:t>network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data link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physical</a:t>
                </a:r>
                <a:endParaRPr lang="en-US" altLang="en-US" sz="2400">
                  <a:solidFill>
                    <a:prstClr val="black"/>
                  </a:solidFill>
                  <a:latin typeface="Arial" panose="020B0604020202020204" pitchFamily="34" charset="0"/>
                </a:endParaRPr>
              </a:p>
            </p:txBody>
          </p:sp>
        </p:grpSp>
        <p:grpSp>
          <p:nvGrpSpPr>
            <p:cNvPr id="2387" name="Group 1256"/>
            <p:cNvGrpSpPr>
              <a:grpSpLocks/>
            </p:cNvGrpSpPr>
            <p:nvPr/>
          </p:nvGrpSpPr>
          <p:grpSpPr bwMode="auto">
            <a:xfrm>
              <a:off x="3674" y="2866"/>
              <a:ext cx="513" cy="442"/>
              <a:chOff x="3937" y="633"/>
              <a:chExt cx="513" cy="442"/>
            </a:xfrm>
          </p:grpSpPr>
          <p:sp>
            <p:nvSpPr>
              <p:cNvPr id="2388" name="Line 1257"/>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389" name="Line 1258"/>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390" name="Oval 125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391" name="Line 1260"/>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392" name="Line 1261"/>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393" name="Rectangle 1262"/>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Arial" panose="020B0604020202020204" pitchFamily="34" charset="0"/>
                </a:endParaRPr>
              </a:p>
            </p:txBody>
          </p:sp>
          <p:sp>
            <p:nvSpPr>
              <p:cNvPr id="2394" name="Oval 126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2395" name="Group 1264"/>
              <p:cNvGrpSpPr>
                <a:grpSpLocks/>
              </p:cNvGrpSpPr>
              <p:nvPr/>
            </p:nvGrpSpPr>
            <p:grpSpPr bwMode="auto">
              <a:xfrm>
                <a:off x="4120" y="809"/>
                <a:ext cx="156" cy="55"/>
                <a:chOff x="2848" y="848"/>
                <a:chExt cx="140" cy="98"/>
              </a:xfrm>
            </p:grpSpPr>
            <p:sp>
              <p:nvSpPr>
                <p:cNvPr id="2406" name="Line 12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07" name="Line 12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08" name="Line 12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nvGrpSpPr>
              <p:cNvPr id="2396" name="Group 1268"/>
              <p:cNvGrpSpPr>
                <a:grpSpLocks/>
              </p:cNvGrpSpPr>
              <p:nvPr/>
            </p:nvGrpSpPr>
            <p:grpSpPr bwMode="auto">
              <a:xfrm flipV="1">
                <a:off x="4120" y="808"/>
                <a:ext cx="156" cy="56"/>
                <a:chOff x="2848" y="848"/>
                <a:chExt cx="140" cy="98"/>
              </a:xfrm>
            </p:grpSpPr>
            <p:sp>
              <p:nvSpPr>
                <p:cNvPr id="2403" name="Line 12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04" name="Line 12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05" name="Line 12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sp>
            <p:nvSpPr>
              <p:cNvPr id="2397" name="Rectangle 1272"/>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398" name="Rectangle 127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399" name="Line 1274"/>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00" name="Line 1275"/>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401" name="Rectangle 1276"/>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402" name="Text Box 1277"/>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1000">
                  <a:solidFill>
                    <a:prstClr val="black"/>
                  </a:solidFill>
                  <a:latin typeface="Arial" panose="020B0604020202020204" pitchFamily="34" charset="0"/>
                </a:endParaRPr>
              </a:p>
              <a:p>
                <a:pPr algn="ctr">
                  <a:lnSpc>
                    <a:spcPct val="100000"/>
                  </a:lnSpc>
                  <a:spcBef>
                    <a:spcPct val="0"/>
                  </a:spcBef>
                  <a:buClrTx/>
                  <a:buSzTx/>
                  <a:buFontTx/>
                  <a:buNone/>
                </a:pPr>
                <a:r>
                  <a:rPr lang="en-US" altLang="en-US" sz="1000">
                    <a:solidFill>
                      <a:prstClr val="white"/>
                    </a:solidFill>
                    <a:latin typeface="Arial" panose="020B0604020202020204" pitchFamily="34" charset="0"/>
                  </a:rPr>
                  <a:t>network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data link</a:t>
                </a:r>
              </a:p>
              <a:p>
                <a:pPr algn="ctr">
                  <a:lnSpc>
                    <a:spcPct val="100000"/>
                  </a:lnSpc>
                  <a:spcBef>
                    <a:spcPct val="0"/>
                  </a:spcBef>
                  <a:buClrTx/>
                  <a:buSzTx/>
                  <a:buFontTx/>
                  <a:buNone/>
                </a:pPr>
                <a:r>
                  <a:rPr lang="en-US" altLang="en-US" sz="1000">
                    <a:solidFill>
                      <a:prstClr val="black"/>
                    </a:solidFill>
                    <a:latin typeface="Arial" panose="020B0604020202020204" pitchFamily="34" charset="0"/>
                  </a:rPr>
                  <a:t>physical</a:t>
                </a:r>
                <a:endParaRPr lang="en-US" altLang="en-US" sz="2400">
                  <a:solidFill>
                    <a:prstClr val="black"/>
                  </a:solidFill>
                  <a:latin typeface="Arial" panose="020B0604020202020204" pitchFamily="34" charset="0"/>
                </a:endParaRPr>
              </a:p>
            </p:txBody>
          </p:sp>
        </p:grpSp>
      </p:grpSp>
      <p:sp>
        <p:nvSpPr>
          <p:cNvPr id="2619" name="Rectangle 1280"/>
          <p:cNvSpPr>
            <a:spLocks noChangeArrowheads="1"/>
          </p:cNvSpPr>
          <p:nvPr/>
        </p:nvSpPr>
        <p:spPr bwMode="auto">
          <a:xfrm>
            <a:off x="5512027" y="1145279"/>
            <a:ext cx="388938" cy="138112"/>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620" name="Rectangle 1281"/>
          <p:cNvSpPr>
            <a:spLocks noChangeArrowheads="1"/>
          </p:cNvSpPr>
          <p:nvPr/>
        </p:nvSpPr>
        <p:spPr bwMode="auto">
          <a:xfrm>
            <a:off x="5442177" y="1796154"/>
            <a:ext cx="596900" cy="138112"/>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2621" name="Rectangle 1282"/>
          <p:cNvSpPr>
            <a:spLocks noChangeArrowheads="1"/>
          </p:cNvSpPr>
          <p:nvPr/>
        </p:nvSpPr>
        <p:spPr bwMode="auto">
          <a:xfrm>
            <a:off x="8267927" y="4774304"/>
            <a:ext cx="388938" cy="138112"/>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Tree>
    <p:extLst>
      <p:ext uri="{BB962C8B-B14F-4D97-AF65-F5344CB8AC3E}">
        <p14:creationId xmlns:p14="http://schemas.microsoft.com/office/powerpoint/2010/main" val="149167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54"/>
                                        </p:tgtEl>
                                        <p:attrNameLst>
                                          <p:attrName>style.visibility</p:attrName>
                                        </p:attrNameLst>
                                      </p:cBhvr>
                                      <p:to>
                                        <p:strVal val="visible"/>
                                      </p:to>
                                    </p:set>
                                    <p:animEffect transition="in" filter="wipe(left)">
                                      <p:cBhvr>
                                        <p:cTn id="7" dur="500"/>
                                        <p:tgtEl>
                                          <p:spTgt spid="2354"/>
                                        </p:tgtEl>
                                      </p:cBhvr>
                                    </p:animEffect>
                                  </p:childTnLst>
                                </p:cTn>
                              </p:par>
                              <p:par>
                                <p:cTn id="8" presetID="22" presetClass="entr" presetSubtype="8" fill="hold" nodeType="withEffect">
                                  <p:stCondLst>
                                    <p:cond delay="0"/>
                                  </p:stCondLst>
                                  <p:childTnLst>
                                    <p:set>
                                      <p:cBhvr>
                                        <p:cTn id="9" dur="1" fill="hold">
                                          <p:stCondLst>
                                            <p:cond delay="0"/>
                                          </p:stCondLst>
                                        </p:cTn>
                                        <p:tgtEl>
                                          <p:spTgt spid="2365"/>
                                        </p:tgtEl>
                                        <p:attrNameLst>
                                          <p:attrName>style.visibility</p:attrName>
                                        </p:attrNameLst>
                                      </p:cBhvr>
                                      <p:to>
                                        <p:strVal val="visible"/>
                                      </p:to>
                                    </p:set>
                                    <p:animEffect transition="in" filter="wipe(left)">
                                      <p:cBhvr>
                                        <p:cTn id="10" dur="500"/>
                                        <p:tgtEl>
                                          <p:spTgt spid="236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376"/>
                                        </p:tgtEl>
                                        <p:attrNameLst>
                                          <p:attrName>style.visibility</p:attrName>
                                        </p:attrNameLst>
                                      </p:cBhvr>
                                      <p:to>
                                        <p:strVal val="visible"/>
                                      </p:to>
                                    </p:set>
                                    <p:animEffect transition="in" filter="dissolve">
                                      <p:cBhvr>
                                        <p:cTn id="15" dur="1000"/>
                                        <p:tgtEl>
                                          <p:spTgt spid="237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619"/>
                                        </p:tgtEl>
                                        <p:attrNameLst>
                                          <p:attrName>style.visibility</p:attrName>
                                        </p:attrNameLst>
                                      </p:cBhvr>
                                      <p:to>
                                        <p:strVal val="visible"/>
                                      </p:to>
                                    </p:set>
                                  </p:childTnLst>
                                </p:cTn>
                              </p:par>
                            </p:childTnLst>
                          </p:cTn>
                        </p:par>
                        <p:par>
                          <p:cTn id="20" fill="hold">
                            <p:stCondLst>
                              <p:cond delay="0"/>
                            </p:stCondLst>
                            <p:childTnLst>
                              <p:par>
                                <p:cTn id="21" presetID="42" presetClass="path" presetSubtype="0" accel="50000" decel="50000" fill="hold" grpId="1" nodeType="afterEffect">
                                  <p:stCondLst>
                                    <p:cond delay="0"/>
                                  </p:stCondLst>
                                  <p:childTnLst>
                                    <p:animMotion origin="layout" path="M 0.00243 0.01227 L 0.00382 0.09491 " pathEditMode="relative" rAng="0" ptsTypes="AA">
                                      <p:cBhvr>
                                        <p:cTn id="22" dur="2000" fill="hold"/>
                                        <p:tgtEl>
                                          <p:spTgt spid="2619"/>
                                        </p:tgtEl>
                                        <p:attrNameLst>
                                          <p:attrName>ppt_x</p:attrName>
                                          <p:attrName>ppt_y</p:attrName>
                                        </p:attrNameLst>
                                      </p:cBhvr>
                                      <p:rCtr x="69" y="4120"/>
                                    </p:animMotion>
                                  </p:childTnLst>
                                </p:cTn>
                              </p:par>
                            </p:childTnLst>
                          </p:cTn>
                        </p:par>
                        <p:par>
                          <p:cTn id="23" fill="hold">
                            <p:stCondLst>
                              <p:cond delay="2000"/>
                            </p:stCondLst>
                            <p:childTnLst>
                              <p:par>
                                <p:cTn id="24" presetID="1" presetClass="exit" presetSubtype="0" fill="hold" grpId="2" nodeType="afterEffect">
                                  <p:stCondLst>
                                    <p:cond delay="0"/>
                                  </p:stCondLst>
                                  <p:childTnLst>
                                    <p:set>
                                      <p:cBhvr>
                                        <p:cTn id="25" dur="1" fill="hold">
                                          <p:stCondLst>
                                            <p:cond delay="0"/>
                                          </p:stCondLst>
                                        </p:cTn>
                                        <p:tgtEl>
                                          <p:spTgt spid="2619"/>
                                        </p:tgtEl>
                                        <p:attrNameLst>
                                          <p:attrName>style.visibility</p:attrName>
                                        </p:attrNameLst>
                                      </p:cBhvr>
                                      <p:to>
                                        <p:strVal val="hidden"/>
                                      </p:to>
                                    </p:se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620"/>
                                        </p:tgtEl>
                                        <p:attrNameLst>
                                          <p:attrName>style.visibility</p:attrName>
                                        </p:attrNameLst>
                                      </p:cBhvr>
                                      <p:to>
                                        <p:strVal val="visible"/>
                                      </p:to>
                                    </p:set>
                                  </p:childTnLst>
                                </p:cTn>
                              </p:par>
                            </p:childTnLst>
                          </p:cTn>
                        </p:par>
                        <p:par>
                          <p:cTn id="29" fill="hold">
                            <p:stCondLst>
                              <p:cond delay="2000"/>
                            </p:stCondLst>
                            <p:childTnLst>
                              <p:par>
                                <p:cTn id="30" presetID="0" presetClass="path" presetSubtype="0" accel="50000" decel="50000" fill="hold" grpId="1" nodeType="afterEffect">
                                  <p:stCondLst>
                                    <p:cond delay="0"/>
                                  </p:stCondLst>
                                  <p:childTnLst>
                                    <p:animMotion origin="layout" path="M 2.22222E-6 7.40741E-7 L 2.22222E-6 0.07268 L 0.02725 0.18981 L 0.02725 0.11319 L 0.07118 0.11111 L 0.07257 0.18981 L 0.11666 0.14143 L 0.11666 0.0787 L 0.16059 0.07685 L 0.10903 0.23426 L 0.1151 0.15949 L 0.1559 0.15949 L 0.15746 0.23634 L 0.1059 0.34537 L 0.10295 0.2706 L 0.14236 0.26875 L 0.14687 0.39583 L 0.1559 0.3213 L 0.19236 0.31921 L 0.19687 0.39792 L 0.1059 0.49907 L 0.1059 0.4162 L 0.14236 0.4162 L 0.14236 0.49699 L 0.18785 0.53542 L 0.18785 0.44653 L 0.22569 0.44653 L 0.22864 0.52731 L 0.31198 0.50301 L 0.31198 0.43843 " pathEditMode="relative" rAng="0" ptsTypes="AAAAAAAAAAAAAAAAAAAAAAAAAAAAAA">
                                      <p:cBhvr>
                                        <p:cTn id="31" dur="5000" fill="hold"/>
                                        <p:tgtEl>
                                          <p:spTgt spid="2620"/>
                                        </p:tgtEl>
                                        <p:attrNameLst>
                                          <p:attrName>ppt_x</p:attrName>
                                          <p:attrName>ppt_y</p:attrName>
                                        </p:attrNameLst>
                                      </p:cBhvr>
                                      <p:rCtr x="15590" y="26759"/>
                                    </p:animMotion>
                                  </p:childTnLst>
                                </p:cTn>
                              </p:par>
                            </p:childTnLst>
                          </p:cTn>
                        </p:par>
                        <p:par>
                          <p:cTn id="32" fill="hold">
                            <p:stCondLst>
                              <p:cond delay="7000"/>
                            </p:stCondLst>
                            <p:childTnLst>
                              <p:par>
                                <p:cTn id="33" presetID="1" presetClass="exit" presetSubtype="0" fill="hold" grpId="2" nodeType="afterEffect">
                                  <p:stCondLst>
                                    <p:cond delay="0"/>
                                  </p:stCondLst>
                                  <p:childTnLst>
                                    <p:set>
                                      <p:cBhvr>
                                        <p:cTn id="34" dur="1" fill="hold">
                                          <p:stCondLst>
                                            <p:cond delay="0"/>
                                          </p:stCondLst>
                                        </p:cTn>
                                        <p:tgtEl>
                                          <p:spTgt spid="2620"/>
                                        </p:tgtEl>
                                        <p:attrNameLst>
                                          <p:attrName>style.visibility</p:attrName>
                                        </p:attrNameLst>
                                      </p:cBhvr>
                                      <p:to>
                                        <p:strVal val="hidden"/>
                                      </p:to>
                                    </p:set>
                                  </p:childTnLst>
                                </p:cTn>
                              </p:par>
                            </p:childTnLst>
                          </p:cTn>
                        </p:par>
                        <p:par>
                          <p:cTn id="35" fill="hold">
                            <p:stCondLst>
                              <p:cond delay="7000"/>
                            </p:stCondLst>
                            <p:childTnLst>
                              <p:par>
                                <p:cTn id="36" presetID="1" presetClass="entr" presetSubtype="0" fill="hold" grpId="0" nodeType="afterEffect">
                                  <p:stCondLst>
                                    <p:cond delay="0"/>
                                  </p:stCondLst>
                                  <p:childTnLst>
                                    <p:set>
                                      <p:cBhvr>
                                        <p:cTn id="37" dur="1" fill="hold">
                                          <p:stCondLst>
                                            <p:cond delay="0"/>
                                          </p:stCondLst>
                                        </p:cTn>
                                        <p:tgtEl>
                                          <p:spTgt spid="2621"/>
                                        </p:tgtEl>
                                        <p:attrNameLst>
                                          <p:attrName>style.visibility</p:attrName>
                                        </p:attrNameLst>
                                      </p:cBhvr>
                                      <p:to>
                                        <p:strVal val="visible"/>
                                      </p:to>
                                    </p:set>
                                  </p:childTnLst>
                                </p:cTn>
                              </p:par>
                            </p:childTnLst>
                          </p:cTn>
                        </p:par>
                        <p:par>
                          <p:cTn id="38" fill="hold">
                            <p:stCondLst>
                              <p:cond delay="7000"/>
                            </p:stCondLst>
                            <p:childTnLst>
                              <p:par>
                                <p:cTn id="39" presetID="1" presetClass="entr" presetSubtype="0" fill="hold" grpId="1" nodeType="afterEffect">
                                  <p:stCondLst>
                                    <p:cond delay="0"/>
                                  </p:stCondLst>
                                  <p:childTnLst>
                                    <p:set>
                                      <p:cBhvr>
                                        <p:cTn id="40" dur="1" fill="hold">
                                          <p:stCondLst>
                                            <p:cond delay="0"/>
                                          </p:stCondLst>
                                        </p:cTn>
                                        <p:tgtEl>
                                          <p:spTgt spid="2621"/>
                                        </p:tgtEl>
                                        <p:attrNameLst>
                                          <p:attrName>style.visibility</p:attrName>
                                        </p:attrNameLst>
                                      </p:cBhvr>
                                      <p:to>
                                        <p:strVal val="visible"/>
                                      </p:to>
                                    </p:set>
                                  </p:childTnLst>
                                </p:cTn>
                              </p:par>
                            </p:childTnLst>
                          </p:cTn>
                        </p:par>
                        <p:par>
                          <p:cTn id="41" fill="hold">
                            <p:stCondLst>
                              <p:cond delay="7000"/>
                            </p:stCondLst>
                            <p:childTnLst>
                              <p:par>
                                <p:cTn id="42" presetID="42" presetClass="path" presetSubtype="0" accel="50000" decel="50000" fill="hold" grpId="2" nodeType="afterEffect">
                                  <p:stCondLst>
                                    <p:cond delay="0"/>
                                  </p:stCondLst>
                                  <p:childTnLst>
                                    <p:animMotion origin="layout" path="M 2.77778E-6 1.48148E-6 L -0.00157 -0.07107 " pathEditMode="relative" rAng="0" ptsTypes="AA">
                                      <p:cBhvr>
                                        <p:cTn id="43" dur="2000" fill="hold"/>
                                        <p:tgtEl>
                                          <p:spTgt spid="2621"/>
                                        </p:tgtEl>
                                        <p:attrNameLst>
                                          <p:attrName>ppt_x</p:attrName>
                                          <p:attrName>ppt_y</p:attrName>
                                        </p:attrNameLst>
                                      </p:cBhvr>
                                      <p:rCtr x="-87" y="-3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9" grpId="0" animBg="1"/>
      <p:bldP spid="2619" grpId="1" animBg="1"/>
      <p:bldP spid="2619" grpId="2" animBg="1"/>
      <p:bldP spid="2620" grpId="0" animBg="1"/>
      <p:bldP spid="2620" grpId="1" animBg="1"/>
      <p:bldP spid="2620" grpId="2" animBg="1"/>
      <p:bldP spid="2621" grpId="0" animBg="1"/>
      <p:bldP spid="2621" grpId="1" animBg="1"/>
      <p:bldP spid="2621" grpId="2"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Two key </a:t>
            </a:r>
            <a:r>
              <a:rPr lang="en-GB" dirty="0" smtClean="0"/>
              <a:t>network layer </a:t>
            </a:r>
            <a:r>
              <a:rPr lang="en-GB" dirty="0"/>
              <a:t>functions</a:t>
            </a:r>
          </a:p>
        </p:txBody>
      </p:sp>
      <p:sp>
        <p:nvSpPr>
          <p:cNvPr id="5" name="Rectangle 3"/>
          <p:cNvSpPr txBox="1">
            <a:spLocks noChangeArrowheads="1"/>
          </p:cNvSpPr>
          <p:nvPr/>
        </p:nvSpPr>
        <p:spPr>
          <a:xfrm>
            <a:off x="379413" y="1625600"/>
            <a:ext cx="4192587" cy="464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i="1" dirty="0" smtClean="0">
                <a:solidFill>
                  <a:srgbClr val="CC0000"/>
                </a:solidFill>
              </a:rPr>
              <a:t>network layer functions:</a:t>
            </a:r>
            <a:endParaRPr lang="en-US" altLang="en-US" i="1" dirty="0">
              <a:solidFill>
                <a:srgbClr val="CC0000"/>
              </a:solidFill>
            </a:endParaRPr>
          </a:p>
          <a:p>
            <a:r>
              <a:rPr lang="en-US" altLang="en-US" i="1" dirty="0" smtClean="0">
                <a:solidFill>
                  <a:srgbClr val="000099"/>
                </a:solidFill>
                <a:ea typeface="ＭＳ Ｐゴシック" panose="020B0600070205080204" pitchFamily="34" charset="-128"/>
              </a:rPr>
              <a:t>forwarding:</a:t>
            </a:r>
            <a:r>
              <a:rPr lang="en-US" altLang="en-US" dirty="0" smtClean="0">
                <a:solidFill>
                  <a:prstClr val="black"/>
                </a:solidFill>
                <a:ea typeface="ＭＳ Ｐゴシック" panose="020B0600070205080204" pitchFamily="34" charset="-128"/>
              </a:rPr>
              <a:t> move packets from router</a:t>
            </a:r>
            <a:r>
              <a:rPr lang="ja-JP" altLang="en-US" dirty="0" smtClean="0">
                <a:solidFill>
                  <a:prstClr val="black"/>
                </a:solidFill>
              </a:rPr>
              <a:t>’</a:t>
            </a:r>
            <a:r>
              <a:rPr lang="en-US" altLang="ja-JP" dirty="0" smtClean="0">
                <a:solidFill>
                  <a:prstClr val="black"/>
                </a:solidFill>
              </a:rPr>
              <a:t>s input to appropriate router output</a:t>
            </a:r>
          </a:p>
          <a:p>
            <a:pPr>
              <a:spcBef>
                <a:spcPct val="70000"/>
              </a:spcBef>
            </a:pPr>
            <a:r>
              <a:rPr lang="en-US" altLang="en-US" i="1" dirty="0" smtClean="0">
                <a:solidFill>
                  <a:srgbClr val="000099"/>
                </a:solidFill>
                <a:ea typeface="ＭＳ Ｐゴシック" panose="020B0600070205080204" pitchFamily="34" charset="-128"/>
              </a:rPr>
              <a:t>routing:</a:t>
            </a:r>
            <a:r>
              <a:rPr lang="en-US" altLang="en-US" dirty="0" smtClean="0">
                <a:solidFill>
                  <a:prstClr val="black"/>
                </a:solidFill>
                <a:ea typeface="ＭＳ Ｐゴシック" panose="020B0600070205080204" pitchFamily="34" charset="-128"/>
              </a:rPr>
              <a:t> determine route taken by packets from source to destination </a:t>
            </a:r>
          </a:p>
          <a:p>
            <a:pPr lvl="1">
              <a:spcBef>
                <a:spcPct val="70000"/>
              </a:spcBef>
            </a:pPr>
            <a:r>
              <a:rPr lang="en-US" altLang="en-US" i="1" dirty="0" smtClean="0">
                <a:solidFill>
                  <a:prstClr val="black"/>
                </a:solidFill>
                <a:ea typeface="ＭＳ Ｐゴシック" panose="020B0600070205080204" pitchFamily="34" charset="-128"/>
              </a:rPr>
              <a:t>using routing algorithms</a:t>
            </a:r>
            <a:endParaRPr lang="en-US" altLang="en-US" dirty="0" smtClean="0">
              <a:solidFill>
                <a:prstClr val="black"/>
              </a:solidFill>
              <a:ea typeface="ＭＳ Ｐゴシック" panose="020B0600070205080204" pitchFamily="34" charset="-128"/>
            </a:endParaRPr>
          </a:p>
          <a:p>
            <a:pPr>
              <a:buFont typeface="Wingdings" panose="05000000000000000000" pitchFamily="2" charset="2"/>
              <a:buNone/>
            </a:pPr>
            <a:endParaRPr lang="en-US" altLang="en-US" dirty="0" smtClean="0">
              <a:solidFill>
                <a:prstClr val="black"/>
              </a:solidFill>
              <a:ea typeface="ＭＳ Ｐゴシック" panose="020B0600070205080204" pitchFamily="34" charset="-128"/>
            </a:endParaRPr>
          </a:p>
        </p:txBody>
      </p:sp>
      <p:sp>
        <p:nvSpPr>
          <p:cNvPr id="6" name="Rectangle 4"/>
          <p:cNvSpPr>
            <a:spLocks noChangeArrowheads="1"/>
          </p:cNvSpPr>
          <p:nvPr/>
        </p:nvSpPr>
        <p:spPr bwMode="auto">
          <a:xfrm>
            <a:off x="4784725" y="1577975"/>
            <a:ext cx="419258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70000"/>
              </a:spcBef>
              <a:buFont typeface="Wingdings" panose="05000000000000000000" pitchFamily="2" charset="2"/>
              <a:buNone/>
            </a:pPr>
            <a:r>
              <a:rPr lang="en-US" altLang="en-US" sz="3200" i="1" dirty="0">
                <a:solidFill>
                  <a:srgbClr val="CC0000"/>
                </a:solidFill>
                <a:latin typeface="Calibri" panose="020F0502020204030204"/>
              </a:rPr>
              <a:t>analogy:</a:t>
            </a:r>
          </a:p>
          <a:p>
            <a:pPr>
              <a:spcBef>
                <a:spcPct val="70000"/>
              </a:spcBef>
              <a:buSzPct val="100000"/>
              <a:buFont typeface="Arial" panose="020B0604020202020204" pitchFamily="34" charset="0"/>
              <a:buChar char="•"/>
            </a:pPr>
            <a:r>
              <a:rPr lang="en-US" altLang="en-US" i="1" dirty="0">
                <a:solidFill>
                  <a:srgbClr val="000099"/>
                </a:solidFill>
                <a:latin typeface="Calibri" panose="020F0502020204030204"/>
              </a:rPr>
              <a:t>forwarding:</a:t>
            </a:r>
            <a:r>
              <a:rPr lang="en-US" altLang="en-US" dirty="0">
                <a:solidFill>
                  <a:prstClr val="black"/>
                </a:solidFill>
                <a:latin typeface="Calibri" panose="020F0502020204030204"/>
              </a:rPr>
              <a:t> process of getting through single interchange</a:t>
            </a:r>
          </a:p>
          <a:p>
            <a:pPr>
              <a:spcBef>
                <a:spcPct val="70000"/>
              </a:spcBef>
              <a:buSzPct val="100000"/>
              <a:buFont typeface="Arial" panose="020B0604020202020204" pitchFamily="34" charset="0"/>
              <a:buChar char="•"/>
            </a:pPr>
            <a:r>
              <a:rPr lang="en-US" altLang="en-US" i="1" dirty="0" smtClean="0">
                <a:solidFill>
                  <a:srgbClr val="000099"/>
                </a:solidFill>
                <a:latin typeface="Calibri" panose="020F0502020204030204"/>
              </a:rPr>
              <a:t>routing</a:t>
            </a:r>
            <a:r>
              <a:rPr lang="en-US" altLang="en-US" i="1" dirty="0">
                <a:solidFill>
                  <a:srgbClr val="000099"/>
                </a:solidFill>
                <a:latin typeface="Calibri" panose="020F0502020204030204"/>
              </a:rPr>
              <a:t>:</a:t>
            </a:r>
            <a:r>
              <a:rPr lang="en-US" altLang="en-US" dirty="0">
                <a:solidFill>
                  <a:prstClr val="black"/>
                </a:solidFill>
                <a:latin typeface="Calibri" panose="020F0502020204030204"/>
              </a:rPr>
              <a:t> process of planning trip from source to </a:t>
            </a:r>
            <a:r>
              <a:rPr lang="en-US" altLang="en-US" dirty="0" smtClean="0">
                <a:solidFill>
                  <a:prstClr val="black"/>
                </a:solidFill>
                <a:latin typeface="Calibri" panose="020F0502020204030204"/>
              </a:rPr>
              <a:t>destination</a:t>
            </a:r>
            <a:endParaRPr lang="en-US" altLang="en-US" dirty="0">
              <a:solidFill>
                <a:prstClr val="black"/>
              </a:solidFill>
              <a:latin typeface="Calibri" panose="020F0502020204030204"/>
            </a:endParaRPr>
          </a:p>
          <a:p>
            <a:pPr marL="0" indent="0">
              <a:buFont typeface="Wingdings" panose="05000000000000000000" pitchFamily="2" charset="2"/>
              <a:buNone/>
            </a:pPr>
            <a:endParaRPr lang="en-US" altLang="en-US" dirty="0">
              <a:solidFill>
                <a:prstClr val="black"/>
              </a:solidFill>
              <a:latin typeface="Calibri" panose="020F0502020204030204"/>
            </a:endParaRPr>
          </a:p>
        </p:txBody>
      </p:sp>
    </p:spTree>
    <p:extLst>
      <p:ext uri="{BB962C8B-B14F-4D97-AF65-F5344CB8AC3E}">
        <p14:creationId xmlns:p14="http://schemas.microsoft.com/office/powerpoint/2010/main" val="401012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Routing </a:t>
            </a:r>
            <a:r>
              <a:rPr lang="en-GB" dirty="0"/>
              <a:t>and forwarding</a:t>
            </a:r>
          </a:p>
        </p:txBody>
      </p:sp>
      <p:grpSp>
        <p:nvGrpSpPr>
          <p:cNvPr id="593" name="Group 166"/>
          <p:cNvGrpSpPr>
            <a:grpSpLocks/>
          </p:cNvGrpSpPr>
          <p:nvPr/>
        </p:nvGrpSpPr>
        <p:grpSpPr bwMode="auto">
          <a:xfrm>
            <a:off x="1356835" y="1385852"/>
            <a:ext cx="5530850" cy="5245100"/>
            <a:chOff x="398" y="129"/>
            <a:chExt cx="3484" cy="3304"/>
          </a:xfrm>
        </p:grpSpPr>
        <p:sp>
          <p:nvSpPr>
            <p:cNvPr id="594" name="Freeform 2"/>
            <p:cNvSpPr>
              <a:spLocks/>
            </p:cNvSpPr>
            <p:nvPr/>
          </p:nvSpPr>
          <p:spPr bwMode="auto">
            <a:xfrm>
              <a:off x="2031" y="2058"/>
              <a:ext cx="1794" cy="933"/>
            </a:xfrm>
            <a:custGeom>
              <a:avLst/>
              <a:gdLst>
                <a:gd name="T0" fmla="*/ 6 w 1794"/>
                <a:gd name="T1" fmla="*/ 483 h 933"/>
                <a:gd name="T2" fmla="*/ 108 w 1794"/>
                <a:gd name="T3" fmla="*/ 125 h 933"/>
                <a:gd name="T4" fmla="*/ 559 w 1794"/>
                <a:gd name="T5" fmla="*/ 100 h 933"/>
                <a:gd name="T6" fmla="*/ 1128 w 1794"/>
                <a:gd name="T7" fmla="*/ 29 h 933"/>
                <a:gd name="T8" fmla="*/ 1716 w 1794"/>
                <a:gd name="T9" fmla="*/ 275 h 933"/>
                <a:gd name="T10" fmla="*/ 1596 w 1794"/>
                <a:gd name="T11" fmla="*/ 827 h 933"/>
                <a:gd name="T12" fmla="*/ 1380 w 1794"/>
                <a:gd name="T13" fmla="*/ 911 h 933"/>
                <a:gd name="T14" fmla="*/ 840 w 1794"/>
                <a:gd name="T15" fmla="*/ 929 h 933"/>
                <a:gd name="T16" fmla="*/ 414 w 1794"/>
                <a:gd name="T17" fmla="*/ 911 h 933"/>
                <a:gd name="T18" fmla="*/ 143 w 1794"/>
                <a:gd name="T19" fmla="*/ 832 h 933"/>
                <a:gd name="T20" fmla="*/ 6 w 1794"/>
                <a:gd name="T21" fmla="*/ 48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GB">
                <a:solidFill>
                  <a:prstClr val="black"/>
                </a:solidFill>
              </a:endParaRPr>
            </a:p>
          </p:txBody>
        </p:sp>
        <p:sp>
          <p:nvSpPr>
            <p:cNvPr id="595" name="Freeform 3"/>
            <p:cNvSpPr>
              <a:spLocks/>
            </p:cNvSpPr>
            <p:nvPr/>
          </p:nvSpPr>
          <p:spPr bwMode="auto">
            <a:xfrm>
              <a:off x="1090" y="1594"/>
              <a:ext cx="1443" cy="816"/>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596" name="Rectangle 4"/>
            <p:cNvSpPr>
              <a:spLocks noChangeArrowheads="1"/>
            </p:cNvSpPr>
            <p:nvPr/>
          </p:nvSpPr>
          <p:spPr bwMode="auto">
            <a:xfrm>
              <a:off x="1084" y="129"/>
              <a:ext cx="1460" cy="1470"/>
            </a:xfrm>
            <a:prstGeom prst="rect">
              <a:avLst/>
            </a:prstGeom>
            <a:solidFill>
              <a:schemeClr val="accent1"/>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597" name="Oval 5"/>
            <p:cNvSpPr>
              <a:spLocks noChangeArrowheads="1"/>
            </p:cNvSpPr>
            <p:nvPr/>
          </p:nvSpPr>
          <p:spPr bwMode="auto">
            <a:xfrm>
              <a:off x="1163" y="162"/>
              <a:ext cx="1320" cy="381"/>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598" name="Freeform 6"/>
            <p:cNvSpPr>
              <a:spLocks/>
            </p:cNvSpPr>
            <p:nvPr/>
          </p:nvSpPr>
          <p:spPr bwMode="auto">
            <a:xfrm>
              <a:off x="2433" y="2249"/>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solidFill>
                  <a:prstClr val="black"/>
                </a:solidFill>
              </a:endParaRPr>
            </a:p>
          </p:txBody>
        </p:sp>
        <p:grpSp>
          <p:nvGrpSpPr>
            <p:cNvPr id="599" name="Group 7"/>
            <p:cNvGrpSpPr>
              <a:grpSpLocks/>
            </p:cNvGrpSpPr>
            <p:nvPr/>
          </p:nvGrpSpPr>
          <p:grpSpPr bwMode="auto">
            <a:xfrm>
              <a:off x="2122" y="2359"/>
              <a:ext cx="316" cy="147"/>
              <a:chOff x="3600" y="219"/>
              <a:chExt cx="360" cy="175"/>
            </a:xfrm>
          </p:grpSpPr>
          <p:sp>
            <p:nvSpPr>
              <p:cNvPr id="744" name="Oval 8"/>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745" name="Line 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46"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47" name="Rectangle 11"/>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Times New Roman" panose="02020603050405020304" pitchFamily="18" charset="0"/>
                </a:endParaRPr>
              </a:p>
            </p:txBody>
          </p:sp>
          <p:sp>
            <p:nvSpPr>
              <p:cNvPr id="748" name="Oval 1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749" name="Group 13"/>
              <p:cNvGrpSpPr>
                <a:grpSpLocks/>
              </p:cNvGrpSpPr>
              <p:nvPr/>
            </p:nvGrpSpPr>
            <p:grpSpPr bwMode="auto">
              <a:xfrm>
                <a:off x="3686" y="244"/>
                <a:ext cx="177" cy="66"/>
                <a:chOff x="2848" y="848"/>
                <a:chExt cx="140" cy="98"/>
              </a:xfrm>
            </p:grpSpPr>
            <p:sp>
              <p:nvSpPr>
                <p:cNvPr id="754"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55" name="Line 15"/>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56"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nvGrpSpPr>
              <p:cNvPr id="750" name="Group 17"/>
              <p:cNvGrpSpPr>
                <a:grpSpLocks/>
              </p:cNvGrpSpPr>
              <p:nvPr/>
            </p:nvGrpSpPr>
            <p:grpSpPr bwMode="auto">
              <a:xfrm flipV="1">
                <a:off x="3686" y="243"/>
                <a:ext cx="177" cy="66"/>
                <a:chOff x="2848" y="848"/>
                <a:chExt cx="140" cy="98"/>
              </a:xfrm>
            </p:grpSpPr>
            <p:sp>
              <p:nvSpPr>
                <p:cNvPr id="751"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52"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53"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grpSp>
          <p:nvGrpSpPr>
            <p:cNvPr id="600" name="Group 21"/>
            <p:cNvGrpSpPr>
              <a:grpSpLocks/>
            </p:cNvGrpSpPr>
            <p:nvPr/>
          </p:nvGrpSpPr>
          <p:grpSpPr bwMode="auto">
            <a:xfrm>
              <a:off x="2344" y="2761"/>
              <a:ext cx="316" cy="147"/>
              <a:chOff x="3600" y="219"/>
              <a:chExt cx="360" cy="175"/>
            </a:xfrm>
          </p:grpSpPr>
          <p:sp>
            <p:nvSpPr>
              <p:cNvPr id="731" name="Oval 22"/>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732" name="Line 2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33"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34" name="Rectangle 25"/>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Times New Roman" panose="02020603050405020304" pitchFamily="18" charset="0"/>
                </a:endParaRPr>
              </a:p>
            </p:txBody>
          </p:sp>
          <p:sp>
            <p:nvSpPr>
              <p:cNvPr id="735" name="Oval 2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736" name="Group 27"/>
              <p:cNvGrpSpPr>
                <a:grpSpLocks/>
              </p:cNvGrpSpPr>
              <p:nvPr/>
            </p:nvGrpSpPr>
            <p:grpSpPr bwMode="auto">
              <a:xfrm>
                <a:off x="3686" y="244"/>
                <a:ext cx="177" cy="66"/>
                <a:chOff x="2848" y="848"/>
                <a:chExt cx="140" cy="98"/>
              </a:xfrm>
            </p:grpSpPr>
            <p:sp>
              <p:nvSpPr>
                <p:cNvPr id="741"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42" name="Line 29"/>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43"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nvGrpSpPr>
              <p:cNvPr id="737" name="Group 31"/>
              <p:cNvGrpSpPr>
                <a:grpSpLocks/>
              </p:cNvGrpSpPr>
              <p:nvPr/>
            </p:nvGrpSpPr>
            <p:grpSpPr bwMode="auto">
              <a:xfrm flipV="1">
                <a:off x="3686" y="243"/>
                <a:ext cx="177" cy="66"/>
                <a:chOff x="2848" y="848"/>
                <a:chExt cx="140" cy="98"/>
              </a:xfrm>
            </p:grpSpPr>
            <p:sp>
              <p:nvSpPr>
                <p:cNvPr id="738"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39"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40"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grpSp>
          <p:nvGrpSpPr>
            <p:cNvPr id="601" name="Group 35"/>
            <p:cNvGrpSpPr>
              <a:grpSpLocks/>
            </p:cNvGrpSpPr>
            <p:nvPr/>
          </p:nvGrpSpPr>
          <p:grpSpPr bwMode="auto">
            <a:xfrm>
              <a:off x="2769" y="2167"/>
              <a:ext cx="316" cy="147"/>
              <a:chOff x="3600" y="219"/>
              <a:chExt cx="360" cy="175"/>
            </a:xfrm>
          </p:grpSpPr>
          <p:sp>
            <p:nvSpPr>
              <p:cNvPr id="718" name="Oval 36"/>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719" name="Line 3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20"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21" name="Rectangle 39"/>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Times New Roman" panose="02020603050405020304" pitchFamily="18" charset="0"/>
                </a:endParaRPr>
              </a:p>
            </p:txBody>
          </p:sp>
          <p:sp>
            <p:nvSpPr>
              <p:cNvPr id="722" name="Oval 4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723" name="Group 41"/>
              <p:cNvGrpSpPr>
                <a:grpSpLocks/>
              </p:cNvGrpSpPr>
              <p:nvPr/>
            </p:nvGrpSpPr>
            <p:grpSpPr bwMode="auto">
              <a:xfrm>
                <a:off x="3686" y="244"/>
                <a:ext cx="177" cy="66"/>
                <a:chOff x="2848" y="848"/>
                <a:chExt cx="140" cy="98"/>
              </a:xfrm>
            </p:grpSpPr>
            <p:sp>
              <p:nvSpPr>
                <p:cNvPr id="728"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29" name="Line 43"/>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30"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nvGrpSpPr>
              <p:cNvPr id="724" name="Group 45"/>
              <p:cNvGrpSpPr>
                <a:grpSpLocks/>
              </p:cNvGrpSpPr>
              <p:nvPr/>
            </p:nvGrpSpPr>
            <p:grpSpPr bwMode="auto">
              <a:xfrm flipV="1">
                <a:off x="3686" y="243"/>
                <a:ext cx="177" cy="66"/>
                <a:chOff x="2848" y="848"/>
                <a:chExt cx="140" cy="98"/>
              </a:xfrm>
            </p:grpSpPr>
            <p:sp>
              <p:nvSpPr>
                <p:cNvPr id="725"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26"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27"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grpSp>
          <p:nvGrpSpPr>
            <p:cNvPr id="602" name="Group 49"/>
            <p:cNvGrpSpPr>
              <a:grpSpLocks/>
            </p:cNvGrpSpPr>
            <p:nvPr/>
          </p:nvGrpSpPr>
          <p:grpSpPr bwMode="auto">
            <a:xfrm>
              <a:off x="2720" y="2586"/>
              <a:ext cx="315" cy="147"/>
              <a:chOff x="3600" y="219"/>
              <a:chExt cx="360" cy="175"/>
            </a:xfrm>
          </p:grpSpPr>
          <p:sp>
            <p:nvSpPr>
              <p:cNvPr id="705" name="Oval 50"/>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706" name="Line 5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07"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08" name="Rectangle 53"/>
              <p:cNvSpPr>
                <a:spLocks noChangeArrowheads="1"/>
              </p:cNvSpPr>
              <p:nvPr/>
            </p:nvSpPr>
            <p:spPr bwMode="auto">
              <a:xfrm>
                <a:off x="3603" y="289"/>
                <a:ext cx="353"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Times New Roman" panose="02020603050405020304" pitchFamily="18" charset="0"/>
                </a:endParaRPr>
              </a:p>
            </p:txBody>
          </p:sp>
          <p:sp>
            <p:nvSpPr>
              <p:cNvPr id="709" name="Oval 5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710" name="Group 55"/>
              <p:cNvGrpSpPr>
                <a:grpSpLocks/>
              </p:cNvGrpSpPr>
              <p:nvPr/>
            </p:nvGrpSpPr>
            <p:grpSpPr bwMode="auto">
              <a:xfrm>
                <a:off x="3686" y="244"/>
                <a:ext cx="177" cy="66"/>
                <a:chOff x="2848" y="848"/>
                <a:chExt cx="140" cy="98"/>
              </a:xfrm>
            </p:grpSpPr>
            <p:sp>
              <p:nvSpPr>
                <p:cNvPr id="715"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16" name="Line 57"/>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17"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nvGrpSpPr>
              <p:cNvPr id="711" name="Group 59"/>
              <p:cNvGrpSpPr>
                <a:grpSpLocks/>
              </p:cNvGrpSpPr>
              <p:nvPr/>
            </p:nvGrpSpPr>
            <p:grpSpPr bwMode="auto">
              <a:xfrm flipV="1">
                <a:off x="3686" y="243"/>
                <a:ext cx="177" cy="66"/>
                <a:chOff x="2848" y="848"/>
                <a:chExt cx="140" cy="98"/>
              </a:xfrm>
            </p:grpSpPr>
            <p:sp>
              <p:nvSpPr>
                <p:cNvPr id="712"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13"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14"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grpSp>
          <p:nvGrpSpPr>
            <p:cNvPr id="603" name="Group 63"/>
            <p:cNvGrpSpPr>
              <a:grpSpLocks/>
            </p:cNvGrpSpPr>
            <p:nvPr/>
          </p:nvGrpSpPr>
          <p:grpSpPr bwMode="auto">
            <a:xfrm>
              <a:off x="3120" y="2773"/>
              <a:ext cx="316" cy="147"/>
              <a:chOff x="3600" y="219"/>
              <a:chExt cx="360" cy="175"/>
            </a:xfrm>
          </p:grpSpPr>
          <p:sp>
            <p:nvSpPr>
              <p:cNvPr id="692" name="Oval 64"/>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693" name="Line 6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694"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695" name="Rectangle 67"/>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Times New Roman" panose="02020603050405020304" pitchFamily="18" charset="0"/>
                </a:endParaRPr>
              </a:p>
            </p:txBody>
          </p:sp>
          <p:sp>
            <p:nvSpPr>
              <p:cNvPr id="696" name="Oval 6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697" name="Group 69"/>
              <p:cNvGrpSpPr>
                <a:grpSpLocks/>
              </p:cNvGrpSpPr>
              <p:nvPr/>
            </p:nvGrpSpPr>
            <p:grpSpPr bwMode="auto">
              <a:xfrm>
                <a:off x="3686" y="244"/>
                <a:ext cx="177" cy="66"/>
                <a:chOff x="2848" y="848"/>
                <a:chExt cx="140" cy="98"/>
              </a:xfrm>
            </p:grpSpPr>
            <p:sp>
              <p:nvSpPr>
                <p:cNvPr id="702"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03" name="Line 71"/>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04"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nvGrpSpPr>
              <p:cNvPr id="698" name="Group 73"/>
              <p:cNvGrpSpPr>
                <a:grpSpLocks/>
              </p:cNvGrpSpPr>
              <p:nvPr/>
            </p:nvGrpSpPr>
            <p:grpSpPr bwMode="auto">
              <a:xfrm flipV="1">
                <a:off x="3686" y="243"/>
                <a:ext cx="177" cy="66"/>
                <a:chOff x="2848" y="848"/>
                <a:chExt cx="140" cy="98"/>
              </a:xfrm>
            </p:grpSpPr>
            <p:sp>
              <p:nvSpPr>
                <p:cNvPr id="699"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00"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701"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grpSp>
          <p:nvGrpSpPr>
            <p:cNvPr id="604" name="Group 77"/>
            <p:cNvGrpSpPr>
              <a:grpSpLocks/>
            </p:cNvGrpSpPr>
            <p:nvPr/>
          </p:nvGrpSpPr>
          <p:grpSpPr bwMode="auto">
            <a:xfrm>
              <a:off x="3400" y="2360"/>
              <a:ext cx="316" cy="147"/>
              <a:chOff x="3600" y="219"/>
              <a:chExt cx="360" cy="175"/>
            </a:xfrm>
          </p:grpSpPr>
          <p:sp>
            <p:nvSpPr>
              <p:cNvPr id="679" name="Oval 78"/>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680" name="Line 7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681"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682" name="Rectangle 81"/>
              <p:cNvSpPr>
                <a:spLocks noChangeArrowheads="1"/>
              </p:cNvSpPr>
              <p:nvPr/>
            </p:nvSpPr>
            <p:spPr bwMode="auto">
              <a:xfrm>
                <a:off x="3603"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prstClr val="black"/>
                  </a:solidFill>
                  <a:latin typeface="Times New Roman" panose="02020603050405020304" pitchFamily="18" charset="0"/>
                </a:endParaRPr>
              </a:p>
            </p:txBody>
          </p:sp>
          <p:sp>
            <p:nvSpPr>
              <p:cNvPr id="683" name="Oval 8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nvGrpSpPr>
              <p:cNvPr id="684" name="Group 83"/>
              <p:cNvGrpSpPr>
                <a:grpSpLocks/>
              </p:cNvGrpSpPr>
              <p:nvPr/>
            </p:nvGrpSpPr>
            <p:grpSpPr bwMode="auto">
              <a:xfrm>
                <a:off x="3686" y="244"/>
                <a:ext cx="177" cy="66"/>
                <a:chOff x="2848" y="848"/>
                <a:chExt cx="140" cy="98"/>
              </a:xfrm>
            </p:grpSpPr>
            <p:sp>
              <p:nvSpPr>
                <p:cNvPr id="689"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690" name="Line 85"/>
                <p:cNvSpPr>
                  <a:spLocks noChangeShapeType="1"/>
                </p:cNvSpPr>
                <p:nvPr/>
              </p:nvSpPr>
              <p:spPr bwMode="auto">
                <a:xfrm>
                  <a:off x="2944" y="943"/>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691"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nvGrpSpPr>
              <p:cNvPr id="685" name="Group 87"/>
              <p:cNvGrpSpPr>
                <a:grpSpLocks/>
              </p:cNvGrpSpPr>
              <p:nvPr/>
            </p:nvGrpSpPr>
            <p:grpSpPr bwMode="auto">
              <a:xfrm flipV="1">
                <a:off x="3686" y="243"/>
                <a:ext cx="177" cy="66"/>
                <a:chOff x="2848" y="848"/>
                <a:chExt cx="140" cy="98"/>
              </a:xfrm>
            </p:grpSpPr>
            <p:sp>
              <p:nvSpPr>
                <p:cNvPr id="686"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687"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688"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grpSp>
        </p:grpSp>
        <p:sp>
          <p:nvSpPr>
            <p:cNvPr id="605" name="Freeform 91"/>
            <p:cNvSpPr>
              <a:spLocks/>
            </p:cNvSpPr>
            <p:nvPr/>
          </p:nvSpPr>
          <p:spPr bwMode="auto">
            <a:xfrm>
              <a:off x="3089" y="2245"/>
              <a:ext cx="318" cy="194"/>
            </a:xfrm>
            <a:custGeom>
              <a:avLst/>
              <a:gdLst>
                <a:gd name="T0" fmla="*/ 0 w 318"/>
                <a:gd name="T1" fmla="*/ 0 h 194"/>
                <a:gd name="T2" fmla="*/ 318 w 318"/>
                <a:gd name="T3" fmla="*/ 194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solidFill>
                  <a:prstClr val="black"/>
                </a:solidFill>
              </a:endParaRPr>
            </a:p>
          </p:txBody>
        </p:sp>
        <p:sp>
          <p:nvSpPr>
            <p:cNvPr id="606" name="Freeform 92"/>
            <p:cNvSpPr>
              <a:spLocks/>
            </p:cNvSpPr>
            <p:nvPr/>
          </p:nvSpPr>
          <p:spPr bwMode="auto">
            <a:xfrm>
              <a:off x="2418" y="2492"/>
              <a:ext cx="303" cy="150"/>
            </a:xfrm>
            <a:custGeom>
              <a:avLst/>
              <a:gdLst>
                <a:gd name="T0" fmla="*/ 0 w 294"/>
                <a:gd name="T1" fmla="*/ 0 h 174"/>
                <a:gd name="T2" fmla="*/ 397 w 294"/>
                <a:gd name="T3" fmla="*/ 40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solidFill>
                  <a:prstClr val="black"/>
                </a:solidFill>
              </a:endParaRPr>
            </a:p>
          </p:txBody>
        </p:sp>
        <p:sp>
          <p:nvSpPr>
            <p:cNvPr id="607" name="Freeform 93"/>
            <p:cNvSpPr>
              <a:spLocks/>
            </p:cNvSpPr>
            <p:nvPr/>
          </p:nvSpPr>
          <p:spPr bwMode="auto">
            <a:xfrm>
              <a:off x="3015" y="2477"/>
              <a:ext cx="396" cy="156"/>
            </a:xfrm>
            <a:custGeom>
              <a:avLst/>
              <a:gdLst>
                <a:gd name="T0" fmla="*/ 0 w 378"/>
                <a:gd name="T1" fmla="*/ 59 h 174"/>
                <a:gd name="T2" fmla="*/ 603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solidFill>
                  <a:prstClr val="black"/>
                </a:solidFill>
              </a:endParaRPr>
            </a:p>
          </p:txBody>
        </p:sp>
        <p:sp>
          <p:nvSpPr>
            <p:cNvPr id="608" name="Freeform 94"/>
            <p:cNvSpPr>
              <a:spLocks/>
            </p:cNvSpPr>
            <p:nvPr/>
          </p:nvSpPr>
          <p:spPr bwMode="auto">
            <a:xfrm>
              <a:off x="3435" y="2511"/>
              <a:ext cx="130" cy="320"/>
            </a:xfrm>
            <a:custGeom>
              <a:avLst/>
              <a:gdLst>
                <a:gd name="T0" fmla="*/ 0 w 118"/>
                <a:gd name="T1" fmla="*/ 6 h 500"/>
                <a:gd name="T2" fmla="*/ 313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solidFill>
                  <a:prstClr val="black"/>
                </a:solidFill>
              </a:endParaRPr>
            </a:p>
          </p:txBody>
        </p:sp>
        <p:sp>
          <p:nvSpPr>
            <p:cNvPr id="609" name="Freeform 95"/>
            <p:cNvSpPr>
              <a:spLocks/>
            </p:cNvSpPr>
            <p:nvPr/>
          </p:nvSpPr>
          <p:spPr bwMode="auto">
            <a:xfrm>
              <a:off x="2657" y="2847"/>
              <a:ext cx="464" cy="47"/>
            </a:xfrm>
            <a:custGeom>
              <a:avLst/>
              <a:gdLst>
                <a:gd name="T0" fmla="*/ 3555 w 370"/>
                <a:gd name="T1" fmla="*/ 148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solidFill>
                  <a:prstClr val="black"/>
                </a:solidFill>
              </a:endParaRPr>
            </a:p>
          </p:txBody>
        </p:sp>
        <p:sp>
          <p:nvSpPr>
            <p:cNvPr id="610" name="Freeform 96"/>
            <p:cNvSpPr>
              <a:spLocks/>
            </p:cNvSpPr>
            <p:nvPr/>
          </p:nvSpPr>
          <p:spPr bwMode="auto">
            <a:xfrm>
              <a:off x="2319" y="2507"/>
              <a:ext cx="122" cy="268"/>
            </a:xfrm>
            <a:custGeom>
              <a:avLst/>
              <a:gdLst>
                <a:gd name="T0" fmla="*/ 4 w 176"/>
                <a:gd name="T1" fmla="*/ 5 h 412"/>
                <a:gd name="T2" fmla="*/ 4 w 176"/>
                <a:gd name="T3" fmla="*/ 5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solidFill>
                  <a:prstClr val="black"/>
                </a:solidFill>
              </a:endParaRPr>
            </a:p>
          </p:txBody>
        </p:sp>
        <p:sp>
          <p:nvSpPr>
            <p:cNvPr id="611" name="Rectangle 97"/>
            <p:cNvSpPr>
              <a:spLocks noChangeArrowheads="1"/>
            </p:cNvSpPr>
            <p:nvPr/>
          </p:nvSpPr>
          <p:spPr bwMode="auto">
            <a:xfrm>
              <a:off x="1128" y="2264"/>
              <a:ext cx="728"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612" name="Rectangle 98"/>
            <p:cNvSpPr>
              <a:spLocks noChangeArrowheads="1"/>
            </p:cNvSpPr>
            <p:nvPr/>
          </p:nvSpPr>
          <p:spPr bwMode="auto">
            <a:xfrm>
              <a:off x="1113" y="2279"/>
              <a:ext cx="723" cy="150"/>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613" name="Line 99"/>
            <p:cNvSpPr>
              <a:spLocks noChangeShapeType="1"/>
            </p:cNvSpPr>
            <p:nvPr/>
          </p:nvSpPr>
          <p:spPr bwMode="auto">
            <a:xfrm>
              <a:off x="1759" y="2362"/>
              <a:ext cx="26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614" name="Text Box 100"/>
            <p:cNvSpPr txBox="1">
              <a:spLocks noChangeArrowheads="1"/>
            </p:cNvSpPr>
            <p:nvPr/>
          </p:nvSpPr>
          <p:spPr bwMode="auto">
            <a:xfrm>
              <a:off x="2390" y="218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a:solidFill>
                    <a:prstClr val="black"/>
                  </a:solidFill>
                  <a:latin typeface="Arial" panose="020B0604020202020204" pitchFamily="34" charset="0"/>
                </a:rPr>
                <a:t>1</a:t>
              </a:r>
            </a:p>
          </p:txBody>
        </p:sp>
        <p:sp>
          <p:nvSpPr>
            <p:cNvPr id="615" name="Text Box 101"/>
            <p:cNvSpPr txBox="1">
              <a:spLocks noChangeArrowheads="1"/>
            </p:cNvSpPr>
            <p:nvPr/>
          </p:nvSpPr>
          <p:spPr bwMode="auto">
            <a:xfrm>
              <a:off x="2336" y="2459"/>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solidFill>
                    <a:prstClr val="black"/>
                  </a:solidFill>
                  <a:latin typeface="Arial" panose="020B0604020202020204" pitchFamily="34" charset="0"/>
                </a:rPr>
                <a:t>2</a:t>
              </a:r>
            </a:p>
          </p:txBody>
        </p:sp>
        <p:sp>
          <p:nvSpPr>
            <p:cNvPr id="616" name="Text Box 102"/>
            <p:cNvSpPr txBox="1">
              <a:spLocks noChangeArrowheads="1"/>
            </p:cNvSpPr>
            <p:nvPr/>
          </p:nvSpPr>
          <p:spPr bwMode="auto">
            <a:xfrm>
              <a:off x="2178" y="2505"/>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solidFill>
                    <a:prstClr val="black"/>
                  </a:solidFill>
                  <a:latin typeface="Arial" panose="020B0604020202020204" pitchFamily="34" charset="0"/>
                </a:rPr>
                <a:t>3</a:t>
              </a:r>
            </a:p>
          </p:txBody>
        </p:sp>
        <p:sp>
          <p:nvSpPr>
            <p:cNvPr id="617" name="Rectangle 104"/>
            <p:cNvSpPr>
              <a:spLocks noChangeArrowheads="1"/>
            </p:cNvSpPr>
            <p:nvPr/>
          </p:nvSpPr>
          <p:spPr bwMode="auto">
            <a:xfrm>
              <a:off x="1509" y="2281"/>
              <a:ext cx="269" cy="151"/>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618" name="Text Box 105"/>
            <p:cNvSpPr txBox="1">
              <a:spLocks noChangeArrowheads="1"/>
            </p:cNvSpPr>
            <p:nvPr/>
          </p:nvSpPr>
          <p:spPr bwMode="auto">
            <a:xfrm>
              <a:off x="1479" y="2264"/>
              <a:ext cx="32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prstClr val="black"/>
                  </a:solidFill>
                  <a:latin typeface="Arial" panose="020B0604020202020204" pitchFamily="34" charset="0"/>
                </a:rPr>
                <a:t>0111</a:t>
              </a:r>
            </a:p>
          </p:txBody>
        </p:sp>
        <p:sp>
          <p:nvSpPr>
            <p:cNvPr id="619" name="Text Box 106"/>
            <p:cNvSpPr txBox="1">
              <a:spLocks noChangeArrowheads="1"/>
            </p:cNvSpPr>
            <p:nvPr/>
          </p:nvSpPr>
          <p:spPr bwMode="auto">
            <a:xfrm>
              <a:off x="398" y="1841"/>
              <a:ext cx="1019"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solidFill>
                    <a:prstClr val="black"/>
                  </a:solidFill>
                  <a:latin typeface="Arial" panose="020B0604020202020204" pitchFamily="34" charset="0"/>
                </a:rPr>
                <a:t>value in arriving</a:t>
              </a:r>
            </a:p>
            <a:p>
              <a:pPr>
                <a:lnSpc>
                  <a:spcPct val="100000"/>
                </a:lnSpc>
                <a:spcBef>
                  <a:spcPct val="0"/>
                </a:spcBef>
                <a:buClrTx/>
                <a:buSzTx/>
                <a:buFontTx/>
                <a:buNone/>
              </a:pPr>
              <a:r>
                <a:rPr lang="en-US" altLang="en-US" sz="1600">
                  <a:solidFill>
                    <a:prstClr val="black"/>
                  </a:solidFill>
                  <a:latin typeface="Arial" panose="020B0604020202020204" pitchFamily="34" charset="0"/>
                </a:rPr>
                <a:t>packet</a:t>
              </a:r>
              <a:r>
                <a:rPr lang="ja-JP" altLang="en-US" sz="1600">
                  <a:solidFill>
                    <a:prstClr val="black"/>
                  </a:solidFill>
                  <a:latin typeface="Arial" panose="020B0604020202020204" pitchFamily="34" charset="0"/>
                </a:rPr>
                <a:t>’</a:t>
              </a:r>
              <a:r>
                <a:rPr lang="en-US" altLang="ja-JP" sz="1600">
                  <a:solidFill>
                    <a:prstClr val="black"/>
                  </a:solidFill>
                  <a:latin typeface="Arial" panose="020B0604020202020204" pitchFamily="34" charset="0"/>
                </a:rPr>
                <a:t>s header</a:t>
              </a:r>
              <a:endParaRPr lang="en-US" altLang="en-US" sz="1600">
                <a:solidFill>
                  <a:prstClr val="black"/>
                </a:solidFill>
                <a:latin typeface="Arial" panose="020B0604020202020204" pitchFamily="34" charset="0"/>
              </a:endParaRPr>
            </a:p>
          </p:txBody>
        </p:sp>
        <p:sp>
          <p:nvSpPr>
            <p:cNvPr id="620" name="Line 107"/>
            <p:cNvSpPr>
              <a:spLocks noChangeShapeType="1"/>
            </p:cNvSpPr>
            <p:nvPr/>
          </p:nvSpPr>
          <p:spPr bwMode="auto">
            <a:xfrm flipH="1">
              <a:off x="1269" y="2444"/>
              <a:ext cx="8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621" name="Text Box 108"/>
            <p:cNvSpPr txBox="1">
              <a:spLocks noChangeArrowheads="1"/>
            </p:cNvSpPr>
            <p:nvPr/>
          </p:nvSpPr>
          <p:spPr bwMode="auto">
            <a:xfrm>
              <a:off x="1244" y="261"/>
              <a:ext cx="117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400">
                  <a:solidFill>
                    <a:prstClr val="black"/>
                  </a:solidFill>
                  <a:latin typeface="Arial" panose="020B0604020202020204" pitchFamily="34" charset="0"/>
                </a:rPr>
                <a:t>routing algorithm</a:t>
              </a:r>
            </a:p>
          </p:txBody>
        </p:sp>
        <p:sp>
          <p:nvSpPr>
            <p:cNvPr id="622" name="Rectangle 109"/>
            <p:cNvSpPr>
              <a:spLocks noChangeArrowheads="1"/>
            </p:cNvSpPr>
            <p:nvPr/>
          </p:nvSpPr>
          <p:spPr bwMode="auto">
            <a:xfrm>
              <a:off x="1197" y="732"/>
              <a:ext cx="1263" cy="80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623" name="Text Box 110"/>
            <p:cNvSpPr txBox="1">
              <a:spLocks noChangeArrowheads="1"/>
            </p:cNvSpPr>
            <p:nvPr/>
          </p:nvSpPr>
          <p:spPr bwMode="auto">
            <a:xfrm>
              <a:off x="1248" y="702"/>
              <a:ext cx="11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solidFill>
                    <a:prstClr val="black"/>
                  </a:solidFill>
                  <a:latin typeface="Arial" panose="020B0604020202020204" pitchFamily="34" charset="0"/>
                </a:rPr>
                <a:t>local forwarding table</a:t>
              </a:r>
            </a:p>
          </p:txBody>
        </p:sp>
        <p:sp>
          <p:nvSpPr>
            <p:cNvPr id="624" name="Text Box 111"/>
            <p:cNvSpPr txBox="1">
              <a:spLocks noChangeArrowheads="1"/>
            </p:cNvSpPr>
            <p:nvPr/>
          </p:nvSpPr>
          <p:spPr bwMode="auto">
            <a:xfrm>
              <a:off x="1174" y="858"/>
              <a:ext cx="7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400">
                  <a:solidFill>
                    <a:prstClr val="black"/>
                  </a:solidFill>
                  <a:latin typeface="Arial" panose="020B0604020202020204" pitchFamily="34" charset="0"/>
                </a:rPr>
                <a:t>header value</a:t>
              </a:r>
            </a:p>
          </p:txBody>
        </p:sp>
        <p:sp>
          <p:nvSpPr>
            <p:cNvPr id="625" name="Text Box 112"/>
            <p:cNvSpPr txBox="1">
              <a:spLocks noChangeArrowheads="1"/>
            </p:cNvSpPr>
            <p:nvPr/>
          </p:nvSpPr>
          <p:spPr bwMode="auto">
            <a:xfrm>
              <a:off x="1846" y="859"/>
              <a:ext cx="6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400">
                  <a:solidFill>
                    <a:prstClr val="black"/>
                  </a:solidFill>
                  <a:latin typeface="Arial" panose="020B0604020202020204" pitchFamily="34" charset="0"/>
                </a:rPr>
                <a:t>output link</a:t>
              </a:r>
            </a:p>
          </p:txBody>
        </p:sp>
        <p:sp>
          <p:nvSpPr>
            <p:cNvPr id="626" name="Line 113"/>
            <p:cNvSpPr>
              <a:spLocks noChangeShapeType="1"/>
            </p:cNvSpPr>
            <p:nvPr/>
          </p:nvSpPr>
          <p:spPr bwMode="auto">
            <a:xfrm>
              <a:off x="1908" y="866"/>
              <a:ext cx="5"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627" name="Text Box 114"/>
            <p:cNvSpPr txBox="1">
              <a:spLocks noChangeArrowheads="1"/>
            </p:cNvSpPr>
            <p:nvPr/>
          </p:nvSpPr>
          <p:spPr bwMode="auto">
            <a:xfrm>
              <a:off x="1587" y="1037"/>
              <a:ext cx="32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100000"/>
                </a:lnSpc>
                <a:spcBef>
                  <a:spcPct val="0"/>
                </a:spcBef>
                <a:buClrTx/>
                <a:buSzTx/>
                <a:buFontTx/>
                <a:buNone/>
              </a:pPr>
              <a:r>
                <a:rPr lang="en-US" altLang="en-US" sz="1200" dirty="0">
                  <a:solidFill>
                    <a:prstClr val="black"/>
                  </a:solidFill>
                  <a:latin typeface="Arial" panose="020B0604020202020204" pitchFamily="34" charset="0"/>
                </a:rPr>
                <a:t>0100</a:t>
              </a:r>
            </a:p>
            <a:p>
              <a:pPr algn="r">
                <a:lnSpc>
                  <a:spcPct val="100000"/>
                </a:lnSpc>
                <a:spcBef>
                  <a:spcPct val="0"/>
                </a:spcBef>
                <a:buClrTx/>
                <a:buSzTx/>
                <a:buFontTx/>
                <a:buNone/>
              </a:pPr>
              <a:r>
                <a:rPr lang="en-US" altLang="en-US" sz="1200" dirty="0">
                  <a:solidFill>
                    <a:prstClr val="black"/>
                  </a:solidFill>
                  <a:latin typeface="Arial" panose="020B0604020202020204" pitchFamily="34" charset="0"/>
                </a:rPr>
                <a:t>0101</a:t>
              </a:r>
            </a:p>
            <a:p>
              <a:pPr algn="r">
                <a:lnSpc>
                  <a:spcPct val="100000"/>
                </a:lnSpc>
                <a:spcBef>
                  <a:spcPct val="0"/>
                </a:spcBef>
                <a:buClrTx/>
                <a:buSzTx/>
                <a:buFontTx/>
                <a:buNone/>
              </a:pPr>
              <a:r>
                <a:rPr lang="en-US" altLang="en-US" sz="1200" dirty="0">
                  <a:solidFill>
                    <a:prstClr val="black"/>
                  </a:solidFill>
                  <a:latin typeface="Arial" panose="020B0604020202020204" pitchFamily="34" charset="0"/>
                </a:rPr>
                <a:t>0111</a:t>
              </a:r>
            </a:p>
            <a:p>
              <a:pPr algn="r">
                <a:lnSpc>
                  <a:spcPct val="100000"/>
                </a:lnSpc>
                <a:spcBef>
                  <a:spcPct val="0"/>
                </a:spcBef>
                <a:buClrTx/>
                <a:buSzTx/>
                <a:buFontTx/>
                <a:buNone/>
              </a:pPr>
              <a:r>
                <a:rPr lang="en-US" altLang="en-US" sz="1200" dirty="0">
                  <a:solidFill>
                    <a:prstClr val="black"/>
                  </a:solidFill>
                  <a:latin typeface="Arial" panose="020B0604020202020204" pitchFamily="34" charset="0"/>
                </a:rPr>
                <a:t>1001</a:t>
              </a:r>
            </a:p>
          </p:txBody>
        </p:sp>
        <p:sp>
          <p:nvSpPr>
            <p:cNvPr id="628" name="Text Box 115"/>
            <p:cNvSpPr txBox="1">
              <a:spLocks noChangeArrowheads="1"/>
            </p:cNvSpPr>
            <p:nvPr/>
          </p:nvSpPr>
          <p:spPr bwMode="auto">
            <a:xfrm>
              <a:off x="1918" y="1037"/>
              <a:ext cx="169"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200">
                  <a:solidFill>
                    <a:prstClr val="black"/>
                  </a:solidFill>
                  <a:latin typeface="Arial" panose="020B0604020202020204" pitchFamily="34" charset="0"/>
                </a:rPr>
                <a:t>3</a:t>
              </a:r>
            </a:p>
            <a:p>
              <a:pPr algn="ctr">
                <a:lnSpc>
                  <a:spcPct val="100000"/>
                </a:lnSpc>
                <a:spcBef>
                  <a:spcPct val="0"/>
                </a:spcBef>
                <a:buClrTx/>
                <a:buSzTx/>
                <a:buFontTx/>
                <a:buNone/>
              </a:pPr>
              <a:r>
                <a:rPr lang="en-US" altLang="en-US" sz="1200">
                  <a:solidFill>
                    <a:prstClr val="black"/>
                  </a:solidFill>
                  <a:latin typeface="Arial" panose="020B0604020202020204" pitchFamily="34" charset="0"/>
                </a:rPr>
                <a:t>2</a:t>
              </a:r>
            </a:p>
            <a:p>
              <a:pPr algn="ctr">
                <a:lnSpc>
                  <a:spcPct val="100000"/>
                </a:lnSpc>
                <a:spcBef>
                  <a:spcPct val="0"/>
                </a:spcBef>
                <a:buClrTx/>
                <a:buSzTx/>
                <a:buFontTx/>
                <a:buNone/>
              </a:pPr>
              <a:r>
                <a:rPr lang="en-US" altLang="en-US" sz="1200">
                  <a:solidFill>
                    <a:prstClr val="black"/>
                  </a:solidFill>
                  <a:latin typeface="Arial" panose="020B0604020202020204" pitchFamily="34" charset="0"/>
                </a:rPr>
                <a:t>2</a:t>
              </a:r>
            </a:p>
            <a:p>
              <a:pPr algn="ctr">
                <a:lnSpc>
                  <a:spcPct val="100000"/>
                </a:lnSpc>
                <a:spcBef>
                  <a:spcPct val="0"/>
                </a:spcBef>
                <a:buClrTx/>
                <a:buSzTx/>
                <a:buFontTx/>
                <a:buNone/>
              </a:pPr>
              <a:r>
                <a:rPr lang="en-US" altLang="en-US" sz="1200">
                  <a:solidFill>
                    <a:prstClr val="black"/>
                  </a:solidFill>
                  <a:latin typeface="Arial" panose="020B0604020202020204" pitchFamily="34" charset="0"/>
                </a:rPr>
                <a:t>1</a:t>
              </a:r>
            </a:p>
          </p:txBody>
        </p:sp>
        <p:sp>
          <p:nvSpPr>
            <p:cNvPr id="629" name="Line 116"/>
            <p:cNvSpPr>
              <a:spLocks noChangeShapeType="1"/>
            </p:cNvSpPr>
            <p:nvPr/>
          </p:nvSpPr>
          <p:spPr bwMode="auto">
            <a:xfrm>
              <a:off x="1197" y="1028"/>
              <a:ext cx="12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630" name="Line 117"/>
            <p:cNvSpPr>
              <a:spLocks noChangeShapeType="1"/>
            </p:cNvSpPr>
            <p:nvPr/>
          </p:nvSpPr>
          <p:spPr bwMode="auto">
            <a:xfrm>
              <a:off x="1192" y="872"/>
              <a:ext cx="12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631" name="AutoShape 118"/>
            <p:cNvSpPr>
              <a:spLocks noChangeArrowheads="1"/>
            </p:cNvSpPr>
            <p:nvPr/>
          </p:nvSpPr>
          <p:spPr bwMode="auto">
            <a:xfrm rot="5400000">
              <a:off x="1763" y="548"/>
              <a:ext cx="151" cy="172"/>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632" name="Line 119"/>
            <p:cNvSpPr>
              <a:spLocks noChangeShapeType="1"/>
            </p:cNvSpPr>
            <p:nvPr/>
          </p:nvSpPr>
          <p:spPr bwMode="auto">
            <a:xfrm>
              <a:off x="1371" y="2086"/>
              <a:ext cx="229" cy="2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633" name="Freeform 120"/>
            <p:cNvSpPr>
              <a:spLocks/>
            </p:cNvSpPr>
            <p:nvPr/>
          </p:nvSpPr>
          <p:spPr bwMode="auto">
            <a:xfrm>
              <a:off x="2047" y="2395"/>
              <a:ext cx="554" cy="167"/>
            </a:xfrm>
            <a:custGeom>
              <a:avLst/>
              <a:gdLst>
                <a:gd name="T0" fmla="*/ 0 w 554"/>
                <a:gd name="T1" fmla="*/ 10 h 167"/>
                <a:gd name="T2" fmla="*/ 324 w 554"/>
                <a:gd name="T3" fmla="*/ 26 h 167"/>
                <a:gd name="T4" fmla="*/ 554 w 554"/>
                <a:gd name="T5" fmla="*/ 16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sp>
          <p:nvSpPr>
            <p:cNvPr id="634" name="Freeform 121"/>
            <p:cNvSpPr>
              <a:spLocks/>
            </p:cNvSpPr>
            <p:nvPr/>
          </p:nvSpPr>
          <p:spPr bwMode="auto">
            <a:xfrm flipH="1">
              <a:off x="3518" y="2127"/>
              <a:ext cx="364" cy="234"/>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635" name="Freeform 122"/>
            <p:cNvSpPr>
              <a:spLocks/>
            </p:cNvSpPr>
            <p:nvPr/>
          </p:nvSpPr>
          <p:spPr bwMode="auto">
            <a:xfrm flipH="1">
              <a:off x="2881" y="1948"/>
              <a:ext cx="364" cy="234"/>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636" name="Freeform 123"/>
            <p:cNvSpPr>
              <a:spLocks/>
            </p:cNvSpPr>
            <p:nvPr/>
          </p:nvSpPr>
          <p:spPr bwMode="auto">
            <a:xfrm flipH="1" flipV="1">
              <a:off x="3302" y="2922"/>
              <a:ext cx="342" cy="234"/>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637" name="Freeform 124"/>
            <p:cNvSpPr>
              <a:spLocks/>
            </p:cNvSpPr>
            <p:nvPr/>
          </p:nvSpPr>
          <p:spPr bwMode="auto">
            <a:xfrm flipH="1" flipV="1">
              <a:off x="2452" y="2912"/>
              <a:ext cx="342" cy="234"/>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638" name="Freeform 125"/>
            <p:cNvSpPr>
              <a:spLocks/>
            </p:cNvSpPr>
            <p:nvPr/>
          </p:nvSpPr>
          <p:spPr bwMode="auto">
            <a:xfrm flipH="1" flipV="1">
              <a:off x="2855" y="2728"/>
              <a:ext cx="342" cy="28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grpSp>
          <p:nvGrpSpPr>
            <p:cNvPr id="639" name="Group 126"/>
            <p:cNvGrpSpPr>
              <a:grpSpLocks/>
            </p:cNvGrpSpPr>
            <p:nvPr/>
          </p:nvGrpSpPr>
          <p:grpSpPr bwMode="auto">
            <a:xfrm>
              <a:off x="2886" y="1668"/>
              <a:ext cx="347" cy="285"/>
              <a:chOff x="2886" y="1668"/>
              <a:chExt cx="347" cy="285"/>
            </a:xfrm>
          </p:grpSpPr>
          <p:sp>
            <p:nvSpPr>
              <p:cNvPr id="672"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673"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674"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675"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676"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677"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678"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grpSp>
          <p:nvGrpSpPr>
            <p:cNvPr id="640" name="Group 134"/>
            <p:cNvGrpSpPr>
              <a:grpSpLocks/>
            </p:cNvGrpSpPr>
            <p:nvPr/>
          </p:nvGrpSpPr>
          <p:grpSpPr bwMode="auto">
            <a:xfrm>
              <a:off x="3524" y="1840"/>
              <a:ext cx="347" cy="285"/>
              <a:chOff x="2886" y="1668"/>
              <a:chExt cx="347" cy="285"/>
            </a:xfrm>
          </p:grpSpPr>
          <p:sp>
            <p:nvSpPr>
              <p:cNvPr id="665"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666"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667"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668"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669"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670"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671"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grpSp>
          <p:nvGrpSpPr>
            <p:cNvPr id="641" name="Group 142"/>
            <p:cNvGrpSpPr>
              <a:grpSpLocks/>
            </p:cNvGrpSpPr>
            <p:nvPr/>
          </p:nvGrpSpPr>
          <p:grpSpPr bwMode="auto">
            <a:xfrm>
              <a:off x="3291" y="3148"/>
              <a:ext cx="347" cy="285"/>
              <a:chOff x="2886" y="1668"/>
              <a:chExt cx="347" cy="285"/>
            </a:xfrm>
          </p:grpSpPr>
          <p:sp>
            <p:nvSpPr>
              <p:cNvPr id="658"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659"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660"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661"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662"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663"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664"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grpSp>
          <p:nvGrpSpPr>
            <p:cNvPr id="642" name="Group 150"/>
            <p:cNvGrpSpPr>
              <a:grpSpLocks/>
            </p:cNvGrpSpPr>
            <p:nvPr/>
          </p:nvGrpSpPr>
          <p:grpSpPr bwMode="auto">
            <a:xfrm>
              <a:off x="2853" y="3010"/>
              <a:ext cx="347" cy="285"/>
              <a:chOff x="2886" y="1668"/>
              <a:chExt cx="347" cy="285"/>
            </a:xfrm>
          </p:grpSpPr>
          <p:sp>
            <p:nvSpPr>
              <p:cNvPr id="651"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652"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653"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654"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655"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656"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657"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grpSp>
          <p:nvGrpSpPr>
            <p:cNvPr id="643" name="Group 158"/>
            <p:cNvGrpSpPr>
              <a:grpSpLocks/>
            </p:cNvGrpSpPr>
            <p:nvPr/>
          </p:nvGrpSpPr>
          <p:grpSpPr bwMode="auto">
            <a:xfrm>
              <a:off x="2440" y="3131"/>
              <a:ext cx="347" cy="285"/>
              <a:chOff x="2886" y="1668"/>
              <a:chExt cx="347" cy="285"/>
            </a:xfrm>
          </p:grpSpPr>
          <p:sp>
            <p:nvSpPr>
              <p:cNvPr id="644"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645"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646"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sp>
            <p:nvSpPr>
              <p:cNvPr id="647"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648"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649"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650"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a:solidFill>
                    <a:prstClr val="black"/>
                  </a:solidFill>
                  <a:latin typeface="Arial" panose="020B0604020202020204" pitchFamily="34" charset="0"/>
                </a:endParaRPr>
              </a:p>
            </p:txBody>
          </p:sp>
        </p:grpSp>
      </p:grpSp>
      <p:grpSp>
        <p:nvGrpSpPr>
          <p:cNvPr id="757" name="Group 170"/>
          <p:cNvGrpSpPr>
            <a:grpSpLocks/>
          </p:cNvGrpSpPr>
          <p:nvPr/>
        </p:nvGrpSpPr>
        <p:grpSpPr bwMode="auto">
          <a:xfrm>
            <a:off x="4415948" y="1479514"/>
            <a:ext cx="4435475" cy="641350"/>
            <a:chOff x="2782" y="912"/>
            <a:chExt cx="2794" cy="404"/>
          </a:xfrm>
        </p:grpSpPr>
        <p:sp>
          <p:nvSpPr>
            <p:cNvPr id="758" name="Line 171"/>
            <p:cNvSpPr>
              <a:spLocks noChangeShapeType="1"/>
            </p:cNvSpPr>
            <p:nvPr/>
          </p:nvSpPr>
          <p:spPr bwMode="auto">
            <a:xfrm>
              <a:off x="2782" y="1117"/>
              <a:ext cx="103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GB">
                <a:solidFill>
                  <a:prstClr val="black"/>
                </a:solidFill>
              </a:endParaRPr>
            </a:p>
          </p:txBody>
        </p:sp>
        <p:sp>
          <p:nvSpPr>
            <p:cNvPr id="759" name="Text Box 172"/>
            <p:cNvSpPr txBox="1">
              <a:spLocks noChangeArrowheads="1"/>
            </p:cNvSpPr>
            <p:nvPr/>
          </p:nvSpPr>
          <p:spPr bwMode="auto">
            <a:xfrm>
              <a:off x="3532" y="912"/>
              <a:ext cx="204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a:solidFill>
                    <a:srgbClr val="CC0000"/>
                  </a:solidFill>
                  <a:latin typeface="Arial" panose="020B0604020202020204" pitchFamily="34" charset="0"/>
                </a:rPr>
                <a:t>routing algorithm determines</a:t>
              </a:r>
            </a:p>
            <a:p>
              <a:pPr>
                <a:lnSpc>
                  <a:spcPct val="100000"/>
                </a:lnSpc>
                <a:spcBef>
                  <a:spcPct val="0"/>
                </a:spcBef>
                <a:buClrTx/>
                <a:buSzTx/>
                <a:buFontTx/>
                <a:buNone/>
              </a:pPr>
              <a:r>
                <a:rPr lang="en-US" altLang="en-US" sz="1800">
                  <a:solidFill>
                    <a:srgbClr val="CC0000"/>
                  </a:solidFill>
                  <a:latin typeface="Arial" panose="020B0604020202020204" pitchFamily="34" charset="0"/>
                </a:rPr>
                <a:t>end-end-path through network</a:t>
              </a:r>
            </a:p>
          </p:txBody>
        </p:sp>
      </p:grpSp>
      <p:grpSp>
        <p:nvGrpSpPr>
          <p:cNvPr id="760" name="Group 173"/>
          <p:cNvGrpSpPr>
            <a:grpSpLocks/>
          </p:cNvGrpSpPr>
          <p:nvPr/>
        </p:nvGrpSpPr>
        <p:grpSpPr bwMode="auto">
          <a:xfrm>
            <a:off x="4479448" y="2166902"/>
            <a:ext cx="4308475" cy="641350"/>
            <a:chOff x="2782" y="912"/>
            <a:chExt cx="2714" cy="404"/>
          </a:xfrm>
        </p:grpSpPr>
        <p:sp>
          <p:nvSpPr>
            <p:cNvPr id="761" name="Line 174"/>
            <p:cNvSpPr>
              <a:spLocks noChangeShapeType="1"/>
            </p:cNvSpPr>
            <p:nvPr/>
          </p:nvSpPr>
          <p:spPr bwMode="auto">
            <a:xfrm>
              <a:off x="2782" y="1117"/>
              <a:ext cx="103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en-GB">
                <a:solidFill>
                  <a:prstClr val="black"/>
                </a:solidFill>
              </a:endParaRPr>
            </a:p>
          </p:txBody>
        </p:sp>
        <p:sp>
          <p:nvSpPr>
            <p:cNvPr id="762" name="Text Box 175"/>
            <p:cNvSpPr txBox="1">
              <a:spLocks noChangeArrowheads="1"/>
            </p:cNvSpPr>
            <p:nvPr/>
          </p:nvSpPr>
          <p:spPr bwMode="auto">
            <a:xfrm>
              <a:off x="3532" y="912"/>
              <a:ext cx="19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a:solidFill>
                    <a:srgbClr val="CC0000"/>
                  </a:solidFill>
                  <a:latin typeface="Arial" panose="020B0604020202020204" pitchFamily="34" charset="0"/>
                </a:rPr>
                <a:t>forwarding table determines</a:t>
              </a:r>
            </a:p>
            <a:p>
              <a:pPr>
                <a:lnSpc>
                  <a:spcPct val="100000"/>
                </a:lnSpc>
                <a:spcBef>
                  <a:spcPct val="0"/>
                </a:spcBef>
                <a:buClrTx/>
                <a:buSzTx/>
                <a:buFontTx/>
                <a:buNone/>
              </a:pPr>
              <a:r>
                <a:rPr lang="en-US" altLang="en-US" sz="1800">
                  <a:solidFill>
                    <a:srgbClr val="CC0000"/>
                  </a:solidFill>
                  <a:latin typeface="Arial" panose="020B0604020202020204" pitchFamily="34" charset="0"/>
                </a:rPr>
                <a:t>local forwarding at this router</a:t>
              </a:r>
            </a:p>
          </p:txBody>
        </p:sp>
      </p:grpSp>
      <p:cxnSp>
        <p:nvCxnSpPr>
          <p:cNvPr id="4" name="Straight Connector 3"/>
          <p:cNvCxnSpPr/>
          <p:nvPr/>
        </p:nvCxnSpPr>
        <p:spPr>
          <a:xfrm flipV="1">
            <a:off x="463550" y="2120864"/>
            <a:ext cx="8515350" cy="46038"/>
          </a:xfrm>
          <a:prstGeom prst="line">
            <a:avLst/>
          </a:prstGeom>
          <a:ln w="28575">
            <a:solidFill>
              <a:srgbClr val="000099"/>
            </a:solidFill>
            <a:prstDash val="dash"/>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82135" y="1575319"/>
            <a:ext cx="1069497" cy="400110"/>
          </a:xfrm>
          <a:prstGeom prst="rect">
            <a:avLst/>
          </a:prstGeom>
          <a:noFill/>
        </p:spPr>
        <p:txBody>
          <a:bodyPr wrap="square" rtlCol="0">
            <a:spAutoFit/>
          </a:bodyPr>
          <a:lstStyle/>
          <a:p>
            <a:r>
              <a:rPr lang="en-GB" sz="2000" b="1" i="1" dirty="0" smtClean="0">
                <a:solidFill>
                  <a:srgbClr val="000099"/>
                </a:solidFill>
              </a:rPr>
              <a:t>Control</a:t>
            </a:r>
            <a:endParaRPr lang="en-GB" sz="2000" b="1" i="1" dirty="0">
              <a:solidFill>
                <a:srgbClr val="000099"/>
              </a:solidFill>
            </a:endParaRPr>
          </a:p>
        </p:txBody>
      </p:sp>
      <p:sp>
        <p:nvSpPr>
          <p:cNvPr id="176" name="TextBox 175"/>
          <p:cNvSpPr txBox="1"/>
          <p:nvPr/>
        </p:nvSpPr>
        <p:spPr>
          <a:xfrm>
            <a:off x="632619" y="2337434"/>
            <a:ext cx="1069497" cy="400110"/>
          </a:xfrm>
          <a:prstGeom prst="rect">
            <a:avLst/>
          </a:prstGeom>
          <a:noFill/>
        </p:spPr>
        <p:txBody>
          <a:bodyPr wrap="square" rtlCol="0">
            <a:spAutoFit/>
          </a:bodyPr>
          <a:lstStyle/>
          <a:p>
            <a:r>
              <a:rPr lang="en-GB" sz="2000" b="1" i="1" dirty="0" smtClean="0">
                <a:solidFill>
                  <a:srgbClr val="000099"/>
                </a:solidFill>
              </a:rPr>
              <a:t>Data</a:t>
            </a:r>
            <a:endParaRPr lang="en-GB" sz="2000" b="1" i="1" dirty="0">
              <a:solidFill>
                <a:srgbClr val="000099"/>
              </a:solidFill>
            </a:endParaRPr>
          </a:p>
        </p:txBody>
      </p:sp>
    </p:spTree>
    <p:extLst>
      <p:ext uri="{BB962C8B-B14F-4D97-AF65-F5344CB8AC3E}">
        <p14:creationId xmlns:p14="http://schemas.microsoft.com/office/powerpoint/2010/main" val="12655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57"/>
                                        </p:tgtEl>
                                        <p:attrNameLst>
                                          <p:attrName>style.visibility</p:attrName>
                                        </p:attrNameLst>
                                      </p:cBhvr>
                                      <p:to>
                                        <p:strVal val="visible"/>
                                      </p:to>
                                    </p:set>
                                    <p:animEffect transition="in" filter="dissolve">
                                      <p:cBhvr>
                                        <p:cTn id="7" dur="500"/>
                                        <p:tgtEl>
                                          <p:spTgt spid="7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60"/>
                                        </p:tgtEl>
                                        <p:attrNameLst>
                                          <p:attrName>style.visibility</p:attrName>
                                        </p:attrNameLst>
                                      </p:cBhvr>
                                      <p:to>
                                        <p:strVal val="visible"/>
                                      </p:to>
                                    </p:set>
                                    <p:animEffect transition="in" filter="dissolve">
                                      <p:cBhvr>
                                        <p:cTn id="12" dur="500"/>
                                        <p:tgtEl>
                                          <p:spTgt spid="7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Network layer: data plane / control plane</a:t>
            </a:r>
            <a:endParaRPr lang="en-GB" dirty="0"/>
          </a:p>
        </p:txBody>
      </p:sp>
      <p:sp>
        <p:nvSpPr>
          <p:cNvPr id="7" name="Rectangle 3"/>
          <p:cNvSpPr txBox="1">
            <a:spLocks noChangeArrowheads="1"/>
          </p:cNvSpPr>
          <p:nvPr/>
        </p:nvSpPr>
        <p:spPr>
          <a:xfrm>
            <a:off x="379413" y="1625600"/>
            <a:ext cx="3825875" cy="464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charset="2"/>
              <a:buNone/>
              <a:defRPr/>
            </a:pPr>
            <a:r>
              <a:rPr lang="en-US" i="1" dirty="0" smtClean="0">
                <a:solidFill>
                  <a:srgbClr val="CC0000"/>
                </a:solidFill>
              </a:rPr>
              <a:t>Data plane</a:t>
            </a:r>
          </a:p>
          <a:p>
            <a:pPr marL="292100" indent="-292100">
              <a:buClr>
                <a:srgbClr val="000099"/>
              </a:buClr>
              <a:buFont typeface="Wingdings" charset="2"/>
              <a:buChar char="§"/>
              <a:defRPr/>
            </a:pPr>
            <a:r>
              <a:rPr lang="en-US" sz="2400" dirty="0" smtClean="0">
                <a:solidFill>
                  <a:prstClr val="black"/>
                </a:solidFill>
              </a:rPr>
              <a:t>local, per-router function</a:t>
            </a:r>
          </a:p>
          <a:p>
            <a:pPr marL="292100" indent="-292100">
              <a:buClr>
                <a:srgbClr val="000099"/>
              </a:buClr>
              <a:buFont typeface="Wingdings" charset="2"/>
              <a:buChar char="§"/>
              <a:defRPr/>
            </a:pPr>
            <a:r>
              <a:rPr lang="en-US" sz="2400" dirty="0" smtClean="0">
                <a:solidFill>
                  <a:prstClr val="black"/>
                </a:solidFill>
              </a:rPr>
              <a:t>determines how datagram arriving on router input port is forwarded to router output port</a:t>
            </a:r>
          </a:p>
          <a:p>
            <a:pPr marL="292100" indent="-292100">
              <a:buClr>
                <a:srgbClr val="000099"/>
              </a:buClr>
              <a:buFont typeface="Wingdings" charset="2"/>
              <a:buChar char="§"/>
              <a:defRPr/>
            </a:pPr>
            <a:r>
              <a:rPr lang="en-US" sz="2400" dirty="0" smtClean="0">
                <a:solidFill>
                  <a:prstClr val="black"/>
                </a:solidFill>
              </a:rPr>
              <a:t>forwarding function</a:t>
            </a:r>
          </a:p>
          <a:p>
            <a:pPr>
              <a:buFont typeface="Wingdings" charset="0"/>
              <a:buNone/>
              <a:defRPr/>
            </a:pPr>
            <a:endParaRPr lang="en-US" dirty="0">
              <a:solidFill>
                <a:prstClr val="black"/>
              </a:solidFill>
            </a:endParaRPr>
          </a:p>
        </p:txBody>
      </p:sp>
      <p:sp>
        <p:nvSpPr>
          <p:cNvPr id="8" name="Rectangle 3"/>
          <p:cNvSpPr txBox="1">
            <a:spLocks noChangeArrowheads="1"/>
          </p:cNvSpPr>
          <p:nvPr/>
        </p:nvSpPr>
        <p:spPr bwMode="auto">
          <a:xfrm>
            <a:off x="4278313" y="1611313"/>
            <a:ext cx="4491037" cy="4648200"/>
          </a:xfrm>
          <a:prstGeom prst="rect">
            <a:avLst/>
          </a:prstGeom>
          <a:noFill/>
          <a:ln>
            <a:noFill/>
          </a:ln>
          <a:extLst>
            <a:ext uri="{909E8E84-426E-40dd-AFC4-6F175D3DCCD1}"/>
            <a:ext uri="{91240B29-F687-4f45-9708-019B960494DF}"/>
            <a:ext uri="{FAA26D3D-D897-4be2-8F04-BA451C77F1D7}"/>
          </a:extLst>
        </p:spPr>
        <p:txBody>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688975" indent="-231775" algn="l" rtl="0" eaLnBrk="0" fontAlgn="base" hangingPunct="0">
              <a:lnSpc>
                <a:spcPct val="85000"/>
              </a:lnSpc>
              <a:spcBef>
                <a:spcPct val="20000"/>
              </a:spcBef>
              <a:spcAft>
                <a:spcPct val="0"/>
              </a:spcAft>
              <a:buClr>
                <a:srgbClr val="000099"/>
              </a:buClr>
              <a:buFont typeface="Arial"/>
              <a:buChar char="•"/>
              <a:defRPr sz="2400">
                <a:solidFill>
                  <a:schemeClr val="tx1"/>
                </a:solidFill>
                <a:latin typeface="Gill Sans MT"/>
                <a:ea typeface="ＭＳ Ｐゴシック" charset="0"/>
                <a:cs typeface="Gill Sans MT"/>
              </a:defRPr>
            </a:lvl2pPr>
            <a:lvl3pPr marL="1143000" indent="-228600" algn="l" rtl="0" eaLnBrk="0" fontAlgn="base" hangingPunct="0">
              <a:spcBef>
                <a:spcPct val="20000"/>
              </a:spcBef>
              <a:spcAft>
                <a:spcPct val="0"/>
              </a:spcAft>
              <a:buChar char="•"/>
              <a:defRPr sz="2000">
                <a:solidFill>
                  <a:schemeClr val="tx1"/>
                </a:solidFill>
                <a:latin typeface="Gill Sans MT"/>
                <a:ea typeface="ＭＳ Ｐゴシック" charset="0"/>
                <a:cs typeface="Gill Sans MT"/>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buFont typeface="Wingdings" charset="2"/>
              <a:buNone/>
              <a:defRPr/>
            </a:pPr>
            <a:r>
              <a:rPr lang="en-US" i="1" dirty="0" smtClean="0">
                <a:solidFill>
                  <a:srgbClr val="CC0000"/>
                </a:solidFill>
              </a:rPr>
              <a:t>Control plane</a:t>
            </a:r>
          </a:p>
          <a:p>
            <a:pPr marL="228600" indent="-228600">
              <a:defRPr/>
            </a:pPr>
            <a:r>
              <a:rPr lang="en-US" sz="2400" dirty="0" smtClean="0">
                <a:solidFill>
                  <a:prstClr val="black"/>
                </a:solidFill>
              </a:rPr>
              <a:t>network-wide logic</a:t>
            </a:r>
          </a:p>
          <a:p>
            <a:pPr marL="228600" indent="-228600">
              <a:defRPr/>
            </a:pPr>
            <a:r>
              <a:rPr lang="en-US" sz="2400" dirty="0" smtClean="0">
                <a:solidFill>
                  <a:prstClr val="black"/>
                </a:solidFill>
              </a:rPr>
              <a:t>determines how datagram is routed among routers along end-to-end path from source host to destination host</a:t>
            </a:r>
          </a:p>
          <a:p>
            <a:pPr marL="228600" indent="-228600">
              <a:defRPr/>
            </a:pPr>
            <a:r>
              <a:rPr lang="en-US" sz="2400" dirty="0" smtClean="0">
                <a:solidFill>
                  <a:prstClr val="black"/>
                </a:solidFill>
              </a:rPr>
              <a:t>two control-plane approaches:</a:t>
            </a:r>
          </a:p>
          <a:p>
            <a:pPr lvl="1">
              <a:defRPr/>
            </a:pPr>
            <a:r>
              <a:rPr lang="en-US" i="1" dirty="0" smtClean="0">
                <a:solidFill>
                  <a:srgbClr val="000090"/>
                </a:solidFill>
                <a:latin typeface="Calibri" panose="020F0502020204030204"/>
              </a:rPr>
              <a:t>traditional routing algorithms: </a:t>
            </a:r>
            <a:r>
              <a:rPr lang="en-US" dirty="0" smtClean="0">
                <a:solidFill>
                  <a:prstClr val="black"/>
                </a:solidFill>
                <a:latin typeface="Calibri" panose="020F0502020204030204"/>
              </a:rPr>
              <a:t>implemented in routers</a:t>
            </a:r>
          </a:p>
          <a:p>
            <a:pPr lvl="1">
              <a:defRPr/>
            </a:pPr>
            <a:r>
              <a:rPr lang="en-US" i="1" dirty="0" smtClean="0">
                <a:solidFill>
                  <a:srgbClr val="000090"/>
                </a:solidFill>
                <a:latin typeface="Calibri" panose="020F0502020204030204"/>
              </a:rPr>
              <a:t>software-defined networking (SDN)</a:t>
            </a:r>
            <a:r>
              <a:rPr lang="en-US" dirty="0" smtClean="0">
                <a:solidFill>
                  <a:prstClr val="black"/>
                </a:solidFill>
                <a:latin typeface="Calibri" panose="020F0502020204030204"/>
              </a:rPr>
              <a:t>: implemented in (remote) servers</a:t>
            </a:r>
          </a:p>
          <a:p>
            <a:pPr>
              <a:defRPr/>
            </a:pPr>
            <a:endParaRPr lang="en-US" dirty="0" smtClean="0">
              <a:solidFill>
                <a:prstClr val="black"/>
              </a:solidFill>
            </a:endParaRPr>
          </a:p>
          <a:p>
            <a:pPr>
              <a:buFont typeface="Wingdings" charset="0"/>
              <a:buNone/>
              <a:defRPr/>
            </a:pPr>
            <a:endParaRPr lang="en-US" dirty="0">
              <a:solidFill>
                <a:prstClr val="black"/>
              </a:solidFill>
            </a:endParaRPr>
          </a:p>
        </p:txBody>
      </p:sp>
      <p:grpSp>
        <p:nvGrpSpPr>
          <p:cNvPr id="9" name="Group 8"/>
          <p:cNvGrpSpPr>
            <a:grpSpLocks/>
          </p:cNvGrpSpPr>
          <p:nvPr/>
        </p:nvGrpSpPr>
        <p:grpSpPr bwMode="auto">
          <a:xfrm>
            <a:off x="596900" y="4479925"/>
            <a:ext cx="3643313" cy="1582738"/>
            <a:chOff x="842050" y="4767952"/>
            <a:chExt cx="3644169" cy="1582996"/>
          </a:xfrm>
        </p:grpSpPr>
        <p:sp>
          <p:nvSpPr>
            <p:cNvPr id="10" name="Freeform 2"/>
            <p:cNvSpPr>
              <a:spLocks/>
            </p:cNvSpPr>
            <p:nvPr/>
          </p:nvSpPr>
          <p:spPr bwMode="auto">
            <a:xfrm>
              <a:off x="2591886" y="5436399"/>
              <a:ext cx="1894333" cy="914549"/>
            </a:xfrm>
            <a:custGeom>
              <a:avLst/>
              <a:gdLst>
                <a:gd name="T0" fmla="*/ 1611 w 10001"/>
                <a:gd name="T1" fmla="*/ 374679 h 10125"/>
                <a:gd name="T2" fmla="*/ 287991 w 10001"/>
                <a:gd name="T3" fmla="*/ 147961 h 10125"/>
                <a:gd name="T4" fmla="*/ 1260716 w 10001"/>
                <a:gd name="T5" fmla="*/ 93322 h 10125"/>
                <a:gd name="T6" fmla="*/ 2011909 w 10001"/>
                <a:gd name="T7" fmla="*/ 0 h 10125"/>
                <a:gd name="T8" fmla="*/ 2706712 w 10001"/>
                <a:gd name="T9" fmla="*/ 93600 h 10125"/>
                <a:gd name="T10" fmla="*/ 3255305 w 10001"/>
                <a:gd name="T11" fmla="*/ 46104 h 10125"/>
                <a:gd name="T12" fmla="*/ 4023415 w 10001"/>
                <a:gd name="T13" fmla="*/ 277276 h 10125"/>
                <a:gd name="T14" fmla="*/ 3463544 w 10001"/>
                <a:gd name="T15" fmla="*/ 630526 h 10125"/>
                <a:gd name="T16" fmla="*/ 2817478 w 10001"/>
                <a:gd name="T17" fmla="*/ 864758 h 10125"/>
                <a:gd name="T18" fmla="*/ 2137577 w 10001"/>
                <a:gd name="T19" fmla="*/ 820324 h 10125"/>
                <a:gd name="T20" fmla="*/ 1760571 w 10001"/>
                <a:gd name="T21" fmla="*/ 919490 h 10125"/>
                <a:gd name="T22" fmla="*/ 1264743 w 10001"/>
                <a:gd name="T23" fmla="*/ 929416 h 10125"/>
                <a:gd name="T24" fmla="*/ 877667 w 10001"/>
                <a:gd name="T25" fmla="*/ 732382 h 10125"/>
                <a:gd name="T26" fmla="*/ 478105 w 10001"/>
                <a:gd name="T27" fmla="*/ 695276 h 10125"/>
                <a:gd name="T28" fmla="*/ 1611 w 10001"/>
                <a:gd name="T29" fmla="*/ 374679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gradFill flip="none" rotWithShape="1">
              <a:gsLst>
                <a:gs pos="0">
                  <a:srgbClr val="66CCFF"/>
                </a:gs>
                <a:gs pos="100000">
                  <a:srgbClr val="FFFFFF"/>
                </a:gs>
                <a:gs pos="50000">
                  <a:schemeClr val="bg1"/>
                </a:gs>
              </a:gsLst>
              <a:lin ang="0" scaled="1"/>
              <a:tileRect/>
            </a:gradFill>
            <a:ln>
              <a:noFill/>
            </a:ln>
          </p:spPr>
          <p:txBody>
            <a:bodyPr wrap="none" anchor="ctr"/>
            <a:lstStyle/>
            <a:p>
              <a:pPr>
                <a:defRPr/>
              </a:pPr>
              <a:endParaRPr lang="en-US">
                <a:solidFill>
                  <a:prstClr val="black"/>
                </a:solidFill>
                <a:latin typeface="Arial" charset="0"/>
                <a:ea typeface="ＭＳ Ｐゴシック" charset="0"/>
                <a:cs typeface="ＭＳ Ｐゴシック" charset="0"/>
              </a:endParaRPr>
            </a:p>
          </p:txBody>
        </p:sp>
        <p:cxnSp>
          <p:nvCxnSpPr>
            <p:cNvPr id="11" name="Straight Connector 10"/>
            <p:cNvCxnSpPr/>
            <p:nvPr/>
          </p:nvCxnSpPr>
          <p:spPr>
            <a:xfrm flipV="1">
              <a:off x="3261968" y="5558656"/>
              <a:ext cx="500180" cy="1571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111121" y="5774591"/>
              <a:ext cx="862215" cy="1047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123824" y="5880971"/>
              <a:ext cx="714543" cy="27468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283479" y="5801583"/>
              <a:ext cx="1506892" cy="15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Box 265"/>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200">
                  <a:solidFill>
                    <a:prstClr val="black"/>
                  </a:solidFill>
                </a:rPr>
                <a:t>1</a:t>
              </a:r>
            </a:p>
          </p:txBody>
        </p:sp>
        <p:sp>
          <p:nvSpPr>
            <p:cNvPr id="16" name="TextBox 281"/>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200">
                  <a:solidFill>
                    <a:prstClr val="black"/>
                  </a:solidFill>
                </a:rPr>
                <a:t>2</a:t>
              </a:r>
            </a:p>
          </p:txBody>
        </p:sp>
        <p:sp>
          <p:nvSpPr>
            <p:cNvPr id="17" name="TextBox 282"/>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200">
                  <a:solidFill>
                    <a:prstClr val="black"/>
                  </a:solidFill>
                </a:rPr>
                <a:t>3</a:t>
              </a:r>
            </a:p>
          </p:txBody>
        </p:sp>
        <p:grpSp>
          <p:nvGrpSpPr>
            <p:cNvPr id="18" name="Group 5"/>
            <p:cNvGrpSpPr>
              <a:grpSpLocks/>
            </p:cNvGrpSpPr>
            <p:nvPr/>
          </p:nvGrpSpPr>
          <p:grpSpPr bwMode="auto">
            <a:xfrm>
              <a:off x="938213" y="5237163"/>
              <a:ext cx="1616075" cy="487362"/>
              <a:chOff x="-4079003" y="2717403"/>
              <a:chExt cx="1616718" cy="488475"/>
            </a:xfrm>
          </p:grpSpPr>
          <p:sp>
            <p:nvSpPr>
              <p:cNvPr id="31" name="Rectangle 97"/>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32"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33"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34"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35" name="Text Box 105"/>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200" dirty="0">
                    <a:solidFill>
                      <a:prstClr val="black"/>
                    </a:solidFill>
                  </a:rPr>
                  <a:t>0111</a:t>
                </a:r>
              </a:p>
            </p:txBody>
          </p:sp>
          <p:sp>
            <p:nvSpPr>
              <p:cNvPr id="36"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grpSp>
        <p:sp>
          <p:nvSpPr>
            <p:cNvPr id="19" name="TextBox 6"/>
            <p:cNvSpPr txBox="1">
              <a:spLocks noChangeArrowheads="1"/>
            </p:cNvSpPr>
            <p:nvPr/>
          </p:nvSpPr>
          <p:spPr bwMode="auto">
            <a:xfrm>
              <a:off x="842050" y="4767952"/>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400" dirty="0">
                  <a:solidFill>
                    <a:prstClr val="black"/>
                  </a:solidFill>
                </a:rPr>
                <a:t>values in arriving </a:t>
              </a:r>
            </a:p>
            <a:p>
              <a:r>
                <a:rPr lang="en-US" altLang="en-US" sz="1400" dirty="0">
                  <a:solidFill>
                    <a:prstClr val="black"/>
                  </a:solidFill>
                </a:rPr>
                <a:t>packet header</a:t>
              </a:r>
              <a:endParaRPr lang="en-US" altLang="en-US" dirty="0">
                <a:solidFill>
                  <a:prstClr val="black"/>
                </a:solidFill>
              </a:endParaRPr>
            </a:p>
          </p:txBody>
        </p:sp>
        <p:grpSp>
          <p:nvGrpSpPr>
            <p:cNvPr id="20" name="Group 357"/>
            <p:cNvGrpSpPr>
              <a:grpSpLocks/>
            </p:cNvGrpSpPr>
            <p:nvPr/>
          </p:nvGrpSpPr>
          <p:grpSpPr bwMode="auto">
            <a:xfrm>
              <a:off x="2714625" y="5659438"/>
              <a:ext cx="565150" cy="293687"/>
              <a:chOff x="1871277" y="1576300"/>
              <a:chExt cx="1128371" cy="437861"/>
            </a:xfrm>
          </p:grpSpPr>
          <p:sp>
            <p:nvSpPr>
              <p:cNvPr id="22" name="Oval 21"/>
              <p:cNvSpPr>
                <a:spLocks noChangeArrowheads="1"/>
              </p:cNvSpPr>
              <p:nvPr/>
            </p:nvSpPr>
            <p:spPr bwMode="auto">
              <a:xfrm flipV="1">
                <a:off x="1873504" y="1693538"/>
                <a:ext cx="1125467" cy="31957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23" name="Rectangle 22"/>
              <p:cNvSpPr/>
              <p:nvPr/>
            </p:nvSpPr>
            <p:spPr bwMode="auto">
              <a:xfrm>
                <a:off x="1870334" y="1738514"/>
                <a:ext cx="1128637" cy="11599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24" name="Oval 23"/>
              <p:cNvSpPr>
                <a:spLocks noChangeArrowheads="1"/>
              </p:cNvSpPr>
              <p:nvPr/>
            </p:nvSpPr>
            <p:spPr bwMode="auto">
              <a:xfrm flipV="1">
                <a:off x="1870334" y="1575177"/>
                <a:ext cx="1125465" cy="31957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25" name="Freeform 24"/>
              <p:cNvSpPr/>
              <p:nvPr/>
            </p:nvSpPr>
            <p:spPr bwMode="auto">
              <a:xfrm>
                <a:off x="2158833" y="1672232"/>
                <a:ext cx="548468" cy="1609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26" name="Freeform 25"/>
              <p:cNvSpPr>
                <a:spLocks/>
              </p:cNvSpPr>
              <p:nvPr/>
            </p:nvSpPr>
            <p:spPr bwMode="auto">
              <a:xfrm>
                <a:off x="2101767" y="1631990"/>
                <a:ext cx="662599" cy="111258"/>
              </a:xfrm>
              <a:custGeom>
                <a:avLst/>
                <a:gdLst>
                  <a:gd name="T0" fmla="*/ 0 w 3723451"/>
                  <a:gd name="T1" fmla="*/ 27219 h 932950"/>
                  <a:gd name="T2" fmla="*/ 116589 w 3723451"/>
                  <a:gd name="T3" fmla="*/ 321 h 932950"/>
                  <a:gd name="T4" fmla="*/ 330241 w 3723451"/>
                  <a:gd name="T5" fmla="*/ 62079 h 932950"/>
                  <a:gd name="T6" fmla="*/ 534068 w 3723451"/>
                  <a:gd name="T7" fmla="*/ 0 h 932950"/>
                  <a:gd name="T8" fmla="*/ 662599 w 3723451"/>
                  <a:gd name="T9" fmla="*/ 24703 h 932950"/>
                  <a:gd name="T10" fmla="*/ 566972 w 3723451"/>
                  <a:gd name="T11" fmla="*/ 55080 h 932950"/>
                  <a:gd name="T12" fmla="*/ 536184 w 3723451"/>
                  <a:gd name="T13" fmla="*/ 46891 h 932950"/>
                  <a:gd name="T14" fmla="*/ 333995 w 3723451"/>
                  <a:gd name="T15" fmla="*/ 111258 h 932950"/>
                  <a:gd name="T16" fmla="*/ 126634 w 3723451"/>
                  <a:gd name="T17" fmla="*/ 49258 h 932950"/>
                  <a:gd name="T18" fmla="*/ 93107 w 3723451"/>
                  <a:gd name="T19" fmla="*/ 55950 h 932950"/>
                  <a:gd name="T20" fmla="*/ 0 w 3723451"/>
                  <a:gd name="T21" fmla="*/ 27219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27" name="Freeform 26"/>
              <p:cNvSpPr>
                <a:spLocks/>
              </p:cNvSpPr>
              <p:nvPr/>
            </p:nvSpPr>
            <p:spPr bwMode="auto">
              <a:xfrm>
                <a:off x="2536103" y="1726678"/>
                <a:ext cx="244114" cy="97055"/>
              </a:xfrm>
              <a:custGeom>
                <a:avLst/>
                <a:gdLst>
                  <a:gd name="T0" fmla="*/ 0 w 1366596"/>
                  <a:gd name="T1" fmla="*/ 0 h 809868"/>
                  <a:gd name="T2" fmla="*/ 244114 w 1366596"/>
                  <a:gd name="T3" fmla="*/ 74997 h 809868"/>
                  <a:gd name="T4" fmla="*/ 154523 w 1366596"/>
                  <a:gd name="T5" fmla="*/ 97055 h 809868"/>
                  <a:gd name="T6" fmla="*/ 822 w 1366596"/>
                  <a:gd name="T7" fmla="*/ 5128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28" name="Freeform 27"/>
              <p:cNvSpPr>
                <a:spLocks/>
              </p:cNvSpPr>
              <p:nvPr/>
            </p:nvSpPr>
            <p:spPr bwMode="auto">
              <a:xfrm>
                <a:off x="2089086" y="1729045"/>
                <a:ext cx="240945" cy="97056"/>
              </a:xfrm>
              <a:custGeom>
                <a:avLst/>
                <a:gdLst>
                  <a:gd name="T0" fmla="*/ 237656 w 1348191"/>
                  <a:gd name="T1" fmla="*/ 0 h 791462"/>
                  <a:gd name="T2" fmla="*/ 240945 w 1348191"/>
                  <a:gd name="T3" fmla="*/ 46835 h 791462"/>
                  <a:gd name="T4" fmla="*/ 87168 w 1348191"/>
                  <a:gd name="T5" fmla="*/ 97056 h 791462"/>
                  <a:gd name="T6" fmla="*/ 0 w 1348191"/>
                  <a:gd name="T7" fmla="*/ 75049 h 791462"/>
                  <a:gd name="T8" fmla="*/ 237656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cxnSp>
            <p:nvCxnSpPr>
              <p:cNvPr id="29" name="Straight Connector 28"/>
              <p:cNvCxnSpPr>
                <a:cxnSpLocks noChangeShapeType="1"/>
                <a:endCxn id="24" idx="2"/>
              </p:cNvCxnSpPr>
              <p:nvPr/>
            </p:nvCxnSpPr>
            <p:spPr bwMode="auto">
              <a:xfrm flipH="1" flipV="1">
                <a:off x="1870334" y="1736147"/>
                <a:ext cx="3169" cy="123095"/>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0" name="Straight Connector 29"/>
              <p:cNvCxnSpPr>
                <a:cxnSpLocks noChangeShapeType="1"/>
              </p:cNvCxnSpPr>
              <p:nvPr/>
            </p:nvCxnSpPr>
            <p:spPr bwMode="auto">
              <a:xfrm flipH="1" flipV="1">
                <a:off x="2995800" y="1733779"/>
                <a:ext cx="3171" cy="1230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21" name="Freeform 120"/>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grpSp>
    </p:spTree>
    <p:extLst>
      <p:ext uri="{BB962C8B-B14F-4D97-AF65-F5344CB8AC3E}">
        <p14:creationId xmlns:p14="http://schemas.microsoft.com/office/powerpoint/2010/main" val="343810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Per-router control plane</a:t>
            </a:r>
            <a:endParaRPr lang="en-GB" dirty="0"/>
          </a:p>
        </p:txBody>
      </p:sp>
      <p:sp>
        <p:nvSpPr>
          <p:cNvPr id="37" name="Freeform 2"/>
          <p:cNvSpPr>
            <a:spLocks/>
          </p:cNvSpPr>
          <p:nvPr/>
        </p:nvSpPr>
        <p:spPr bwMode="auto">
          <a:xfrm>
            <a:off x="2592388" y="5437188"/>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001"/>
              <a:gd name="T46" fmla="*/ 0 h 10125"/>
              <a:gd name="T47" fmla="*/ 10001 w 10001"/>
              <a:gd name="T48" fmla="*/ 10125 h 101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GB">
              <a:solidFill>
                <a:prstClr val="black"/>
              </a:solidFill>
            </a:endParaRPr>
          </a:p>
        </p:txBody>
      </p:sp>
      <p:cxnSp>
        <p:nvCxnSpPr>
          <p:cNvPr id="38" name="Straight Connector 37"/>
          <p:cNvCxnSpPr/>
          <p:nvPr/>
        </p:nvCxnSpPr>
        <p:spPr>
          <a:xfrm flipV="1">
            <a:off x="3222625" y="5589588"/>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3111500" y="5775325"/>
            <a:ext cx="2259013"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124200" y="5881688"/>
            <a:ext cx="714375" cy="274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4141788" y="6075363"/>
            <a:ext cx="1247775" cy="809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802188" y="5621338"/>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086225" y="5775325"/>
            <a:ext cx="1790700"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5413375" y="5803900"/>
            <a:ext cx="588963" cy="27146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556125" y="5589588"/>
            <a:ext cx="814388" cy="4000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6" name="Group 7"/>
          <p:cNvGrpSpPr>
            <a:grpSpLocks/>
          </p:cNvGrpSpPr>
          <p:nvPr/>
        </p:nvGrpSpPr>
        <p:grpSpPr bwMode="auto">
          <a:xfrm>
            <a:off x="3681413" y="6015038"/>
            <a:ext cx="563562" cy="293687"/>
            <a:chOff x="1871277" y="1576300"/>
            <a:chExt cx="1128371" cy="437861"/>
          </a:xfrm>
        </p:grpSpPr>
        <p:sp>
          <p:nvSpPr>
            <p:cNvPr id="47" name="Oval 46"/>
            <p:cNvSpPr>
              <a:spLocks noChangeArrowheads="1"/>
            </p:cNvSpPr>
            <p:nvPr/>
          </p:nvSpPr>
          <p:spPr bwMode="auto">
            <a:xfrm flipV="1">
              <a:off x="1874455" y="1694641"/>
              <a:ext cx="1125193"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48" name="Rectangle 47"/>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9" name="Oval 48"/>
            <p:cNvSpPr>
              <a:spLocks noChangeArrowheads="1"/>
            </p:cNvSpPr>
            <p:nvPr/>
          </p:nvSpPr>
          <p:spPr bwMode="auto">
            <a:xfrm flipV="1">
              <a:off x="1871277" y="1576300"/>
              <a:ext cx="1125193"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50" name="Freeform 49"/>
            <p:cNvSpPr/>
            <p:nvPr/>
          </p:nvSpPr>
          <p:spPr bwMode="auto">
            <a:xfrm>
              <a:off x="2160521" y="1673339"/>
              <a:ext cx="546704"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1" name="Freeform 50"/>
            <p:cNvSpPr>
              <a:spLocks/>
            </p:cNvSpPr>
            <p:nvPr/>
          </p:nvSpPr>
          <p:spPr bwMode="auto">
            <a:xfrm>
              <a:off x="2103307" y="1633104"/>
              <a:ext cx="661131" cy="111240"/>
            </a:xfrm>
            <a:custGeom>
              <a:avLst/>
              <a:gdLst>
                <a:gd name="T0" fmla="*/ 0 w 3723451"/>
                <a:gd name="T1" fmla="*/ 27215 h 932950"/>
                <a:gd name="T2" fmla="*/ 116331 w 3723451"/>
                <a:gd name="T3" fmla="*/ 321 h 932950"/>
                <a:gd name="T4" fmla="*/ 329509 w 3723451"/>
                <a:gd name="T5" fmla="*/ 62069 h 932950"/>
                <a:gd name="T6" fmla="*/ 532884 w 3723451"/>
                <a:gd name="T7" fmla="*/ 0 h 932950"/>
                <a:gd name="T8" fmla="*/ 661131 w 3723451"/>
                <a:gd name="T9" fmla="*/ 24699 h 932950"/>
                <a:gd name="T10" fmla="*/ 565716 w 3723451"/>
                <a:gd name="T11" fmla="*/ 55071 h 932950"/>
                <a:gd name="T12" fmla="*/ 534996 w 3723451"/>
                <a:gd name="T13" fmla="*/ 46883 h 932950"/>
                <a:gd name="T14" fmla="*/ 333255 w 3723451"/>
                <a:gd name="T15" fmla="*/ 111240 h 932950"/>
                <a:gd name="T16" fmla="*/ 126353 w 3723451"/>
                <a:gd name="T17" fmla="*/ 49250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52" name="Freeform 51"/>
            <p:cNvSpPr>
              <a:spLocks/>
            </p:cNvSpPr>
            <p:nvPr/>
          </p:nvSpPr>
          <p:spPr bwMode="auto">
            <a:xfrm>
              <a:off x="2538765" y="1727776"/>
              <a:ext cx="241567" cy="97039"/>
            </a:xfrm>
            <a:custGeom>
              <a:avLst/>
              <a:gdLst>
                <a:gd name="T0" fmla="*/ 0 w 1366596"/>
                <a:gd name="T1" fmla="*/ 0 h 809868"/>
                <a:gd name="T2" fmla="*/ 241567 w 1366596"/>
                <a:gd name="T3" fmla="*/ 74985 h 809868"/>
                <a:gd name="T4" fmla="*/ 152911 w 1366596"/>
                <a:gd name="T5" fmla="*/ 97039 h 809868"/>
                <a:gd name="T6" fmla="*/ 813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53" name="Freeform 52"/>
            <p:cNvSpPr>
              <a:spLocks/>
            </p:cNvSpPr>
            <p:nvPr/>
          </p:nvSpPr>
          <p:spPr bwMode="auto">
            <a:xfrm>
              <a:off x="2090593" y="1730143"/>
              <a:ext cx="238389" cy="97040"/>
            </a:xfrm>
            <a:custGeom>
              <a:avLst/>
              <a:gdLst>
                <a:gd name="T0" fmla="*/ 235135 w 1348191"/>
                <a:gd name="T1" fmla="*/ 0 h 791462"/>
                <a:gd name="T2" fmla="*/ 238389 w 1348191"/>
                <a:gd name="T3" fmla="*/ 46827 h 791462"/>
                <a:gd name="T4" fmla="*/ 86243 w 1348191"/>
                <a:gd name="T5" fmla="*/ 97040 h 791462"/>
                <a:gd name="T6" fmla="*/ 0 w 1348191"/>
                <a:gd name="T7" fmla="*/ 75037 h 791462"/>
                <a:gd name="T8" fmla="*/ 23513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cxnSp>
          <p:nvCxnSpPr>
            <p:cNvPr id="54" name="Straight Connector 53"/>
            <p:cNvCxnSpPr>
              <a:cxnSpLocks noChangeShapeType="1"/>
              <a:endCxn id="49" idx="2"/>
            </p:cNvCxnSpPr>
            <p:nvPr/>
          </p:nvCxnSpPr>
          <p:spPr bwMode="auto">
            <a:xfrm flipH="1" flipV="1">
              <a:off x="1871277" y="1737244"/>
              <a:ext cx="3178" cy="123075"/>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 name="Straight Connector 54"/>
            <p:cNvCxnSpPr>
              <a:cxnSpLocks noChangeShapeType="1"/>
            </p:cNvCxnSpPr>
            <p:nvPr/>
          </p:nvCxnSpPr>
          <p:spPr bwMode="auto">
            <a:xfrm flipH="1" flipV="1">
              <a:off x="2996470" y="1734876"/>
              <a:ext cx="3178" cy="12307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56" name="Group 327"/>
          <p:cNvGrpSpPr>
            <a:grpSpLocks/>
          </p:cNvGrpSpPr>
          <p:nvPr/>
        </p:nvGrpSpPr>
        <p:grpSpPr bwMode="auto">
          <a:xfrm>
            <a:off x="4376738" y="5473700"/>
            <a:ext cx="565150" cy="292100"/>
            <a:chOff x="1871277" y="1576300"/>
            <a:chExt cx="1128371" cy="437861"/>
          </a:xfrm>
        </p:grpSpPr>
        <p:sp>
          <p:nvSpPr>
            <p:cNvPr id="57" name="Oval 56"/>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58" name="Rectangle 57"/>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9" name="Oval 58"/>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60" name="Freeform 59"/>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1" name="Freeform 60"/>
            <p:cNvSpPr>
              <a:spLocks/>
            </p:cNvSpPr>
            <p:nvPr/>
          </p:nvSpPr>
          <p:spPr bwMode="auto">
            <a:xfrm>
              <a:off x="2102655" y="1633412"/>
              <a:ext cx="662444" cy="111846"/>
            </a:xfrm>
            <a:custGeom>
              <a:avLst/>
              <a:gdLst>
                <a:gd name="T0" fmla="*/ 0 w 3723451"/>
                <a:gd name="T1" fmla="*/ 27363 h 932950"/>
                <a:gd name="T2" fmla="*/ 116562 w 3723451"/>
                <a:gd name="T3" fmla="*/ 322 h 932950"/>
                <a:gd name="T4" fmla="*/ 330164 w 3723451"/>
                <a:gd name="T5" fmla="*/ 62407 h 932950"/>
                <a:gd name="T6" fmla="*/ 533943 w 3723451"/>
                <a:gd name="T7" fmla="*/ 0 h 932950"/>
                <a:gd name="T8" fmla="*/ 662444 w 3723451"/>
                <a:gd name="T9" fmla="*/ 24834 h 932950"/>
                <a:gd name="T10" fmla="*/ 566839 w 3723451"/>
                <a:gd name="T11" fmla="*/ 55371 h 932950"/>
                <a:gd name="T12" fmla="*/ 536059 w 3723451"/>
                <a:gd name="T13" fmla="*/ 47138 h 932950"/>
                <a:gd name="T14" fmla="*/ 333917 w 3723451"/>
                <a:gd name="T15" fmla="*/ 111846 h 932950"/>
                <a:gd name="T16" fmla="*/ 126604 w 3723451"/>
                <a:gd name="T17" fmla="*/ 49519 h 932950"/>
                <a:gd name="T18" fmla="*/ 93086 w 3723451"/>
                <a:gd name="T19" fmla="*/ 56246 h 932950"/>
                <a:gd name="T20" fmla="*/ 0 w 3723451"/>
                <a:gd name="T21" fmla="*/ 2736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62" name="Freeform 61"/>
            <p:cNvSpPr>
              <a:spLocks/>
            </p:cNvSpPr>
            <p:nvPr/>
          </p:nvSpPr>
          <p:spPr bwMode="auto">
            <a:xfrm>
              <a:off x="2536889" y="1728599"/>
              <a:ext cx="244057" cy="97568"/>
            </a:xfrm>
            <a:custGeom>
              <a:avLst/>
              <a:gdLst>
                <a:gd name="T0" fmla="*/ 0 w 1366596"/>
                <a:gd name="T1" fmla="*/ 0 h 809868"/>
                <a:gd name="T2" fmla="*/ 244057 w 1366596"/>
                <a:gd name="T3" fmla="*/ 75393 h 809868"/>
                <a:gd name="T4" fmla="*/ 154487 w 1366596"/>
                <a:gd name="T5" fmla="*/ 97568 h 809868"/>
                <a:gd name="T6" fmla="*/ 822 w 1366596"/>
                <a:gd name="T7" fmla="*/ 5155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63" name="Freeform 62"/>
            <p:cNvSpPr>
              <a:spLocks/>
            </p:cNvSpPr>
            <p:nvPr/>
          </p:nvSpPr>
          <p:spPr bwMode="auto">
            <a:xfrm>
              <a:off x="2089977" y="1730980"/>
              <a:ext cx="240888" cy="95187"/>
            </a:xfrm>
            <a:custGeom>
              <a:avLst/>
              <a:gdLst>
                <a:gd name="T0" fmla="*/ 237599 w 1348191"/>
                <a:gd name="T1" fmla="*/ 0 h 791462"/>
                <a:gd name="T2" fmla="*/ 240888 w 1348191"/>
                <a:gd name="T3" fmla="*/ 45933 h 791462"/>
                <a:gd name="T4" fmla="*/ 87147 w 1348191"/>
                <a:gd name="T5" fmla="*/ 95187 h 791462"/>
                <a:gd name="T6" fmla="*/ 0 w 1348191"/>
                <a:gd name="T7" fmla="*/ 73604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cxnSp>
          <p:nvCxnSpPr>
            <p:cNvPr id="64" name="Straight Connector 63"/>
            <p:cNvCxnSpPr>
              <a:cxnSpLocks noChangeShapeType="1"/>
              <a:endCxn id="59" idx="2"/>
            </p:cNvCxnSpPr>
            <p:nvPr/>
          </p:nvCxnSpPr>
          <p:spPr bwMode="auto">
            <a:xfrm flipH="1" flipV="1">
              <a:off x="1871277" y="1735739"/>
              <a:ext cx="3169" cy="12374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65" name="Straight Connector 64"/>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66" name="Group 337"/>
          <p:cNvGrpSpPr>
            <a:grpSpLocks/>
          </p:cNvGrpSpPr>
          <p:nvPr/>
        </p:nvGrpSpPr>
        <p:grpSpPr bwMode="auto">
          <a:xfrm>
            <a:off x="5019675" y="5927725"/>
            <a:ext cx="563563" cy="293688"/>
            <a:chOff x="1871277" y="1576300"/>
            <a:chExt cx="1128371" cy="437861"/>
          </a:xfrm>
        </p:grpSpPr>
        <p:sp>
          <p:nvSpPr>
            <p:cNvPr id="67" name="Oval 66"/>
            <p:cNvSpPr>
              <a:spLocks noChangeArrowheads="1"/>
            </p:cNvSpPr>
            <p:nvPr/>
          </p:nvSpPr>
          <p:spPr bwMode="auto">
            <a:xfrm flipV="1">
              <a:off x="1874457" y="1694641"/>
              <a:ext cx="1125191"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68" name="Rectangle 6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9" name="Oval 68"/>
            <p:cNvSpPr>
              <a:spLocks noChangeArrowheads="1"/>
            </p:cNvSpPr>
            <p:nvPr/>
          </p:nvSpPr>
          <p:spPr bwMode="auto">
            <a:xfrm flipV="1">
              <a:off x="1871277" y="1576300"/>
              <a:ext cx="1125191"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70" name="Freeform 69"/>
            <p:cNvSpPr/>
            <p:nvPr/>
          </p:nvSpPr>
          <p:spPr bwMode="auto">
            <a:xfrm>
              <a:off x="2160522" y="1673340"/>
              <a:ext cx="546703"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1" name="Freeform 70"/>
            <p:cNvSpPr>
              <a:spLocks/>
            </p:cNvSpPr>
            <p:nvPr/>
          </p:nvSpPr>
          <p:spPr bwMode="auto">
            <a:xfrm>
              <a:off x="2103309" y="1633103"/>
              <a:ext cx="661129" cy="111241"/>
            </a:xfrm>
            <a:custGeom>
              <a:avLst/>
              <a:gdLst>
                <a:gd name="T0" fmla="*/ 0 w 3723451"/>
                <a:gd name="T1" fmla="*/ 27215 h 932950"/>
                <a:gd name="T2" fmla="*/ 116330 w 3723451"/>
                <a:gd name="T3" fmla="*/ 321 h 932950"/>
                <a:gd name="T4" fmla="*/ 329508 w 3723451"/>
                <a:gd name="T5" fmla="*/ 62070 h 932950"/>
                <a:gd name="T6" fmla="*/ 532883 w 3723451"/>
                <a:gd name="T7" fmla="*/ 0 h 932950"/>
                <a:gd name="T8" fmla="*/ 661129 w 3723451"/>
                <a:gd name="T9" fmla="*/ 24700 h 932950"/>
                <a:gd name="T10" fmla="*/ 565714 w 3723451"/>
                <a:gd name="T11" fmla="*/ 55072 h 932950"/>
                <a:gd name="T12" fmla="*/ 534995 w 3723451"/>
                <a:gd name="T13" fmla="*/ 46883 h 932950"/>
                <a:gd name="T14" fmla="*/ 333254 w 3723451"/>
                <a:gd name="T15" fmla="*/ 111241 h 932950"/>
                <a:gd name="T16" fmla="*/ 126353 w 3723451"/>
                <a:gd name="T17" fmla="*/ 49251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72" name="Freeform 71"/>
            <p:cNvSpPr>
              <a:spLocks/>
            </p:cNvSpPr>
            <p:nvPr/>
          </p:nvSpPr>
          <p:spPr bwMode="auto">
            <a:xfrm>
              <a:off x="2538763" y="1727776"/>
              <a:ext cx="241567" cy="97040"/>
            </a:xfrm>
            <a:custGeom>
              <a:avLst/>
              <a:gdLst>
                <a:gd name="T0" fmla="*/ 0 w 1366596"/>
                <a:gd name="T1" fmla="*/ 0 h 809868"/>
                <a:gd name="T2" fmla="*/ 241567 w 1366596"/>
                <a:gd name="T3" fmla="*/ 74985 h 809868"/>
                <a:gd name="T4" fmla="*/ 152911 w 1366596"/>
                <a:gd name="T5" fmla="*/ 97040 h 809868"/>
                <a:gd name="T6" fmla="*/ 813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73" name="Freeform 72"/>
            <p:cNvSpPr>
              <a:spLocks/>
            </p:cNvSpPr>
            <p:nvPr/>
          </p:nvSpPr>
          <p:spPr bwMode="auto">
            <a:xfrm>
              <a:off x="2090595" y="1730144"/>
              <a:ext cx="238387" cy="97039"/>
            </a:xfrm>
            <a:custGeom>
              <a:avLst/>
              <a:gdLst>
                <a:gd name="T0" fmla="*/ 235133 w 1348191"/>
                <a:gd name="T1" fmla="*/ 0 h 791462"/>
                <a:gd name="T2" fmla="*/ 238387 w 1348191"/>
                <a:gd name="T3" fmla="*/ 46827 h 791462"/>
                <a:gd name="T4" fmla="*/ 86242 w 1348191"/>
                <a:gd name="T5" fmla="*/ 97039 h 791462"/>
                <a:gd name="T6" fmla="*/ 0 w 1348191"/>
                <a:gd name="T7" fmla="*/ 75036 h 791462"/>
                <a:gd name="T8" fmla="*/ 23513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cxnSp>
          <p:nvCxnSpPr>
            <p:cNvPr id="74" name="Straight Connector 73"/>
            <p:cNvCxnSpPr>
              <a:cxnSpLocks noChangeShapeType="1"/>
              <a:endCxn id="69" idx="2"/>
            </p:cNvCxnSpPr>
            <p:nvPr/>
          </p:nvCxnSpPr>
          <p:spPr bwMode="auto">
            <a:xfrm flipH="1" flipV="1">
              <a:off x="1871277" y="1737243"/>
              <a:ext cx="3180"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75" name="Straight Connector 74"/>
            <p:cNvCxnSpPr>
              <a:cxnSpLocks noChangeShapeType="1"/>
            </p:cNvCxnSpPr>
            <p:nvPr/>
          </p:nvCxnSpPr>
          <p:spPr bwMode="auto">
            <a:xfrm flipH="1" flipV="1">
              <a:off x="2996468" y="1734877"/>
              <a:ext cx="3180"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76" name="Group 347"/>
          <p:cNvGrpSpPr>
            <a:grpSpLocks/>
          </p:cNvGrpSpPr>
          <p:nvPr/>
        </p:nvGrpSpPr>
        <p:grpSpPr bwMode="auto">
          <a:xfrm>
            <a:off x="5741988" y="5613400"/>
            <a:ext cx="565150" cy="293688"/>
            <a:chOff x="1871277" y="1576300"/>
            <a:chExt cx="1128371" cy="437861"/>
          </a:xfrm>
        </p:grpSpPr>
        <p:sp>
          <p:nvSpPr>
            <p:cNvPr id="77" name="Oval 7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78" name="Rectangle 77"/>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9" name="Oval 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80" name="Freeform 79"/>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1" name="Freeform 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82" name="Freeform 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83" name="Freeform 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cxnSp>
          <p:nvCxnSpPr>
            <p:cNvPr id="84" name="Straight Connector 83"/>
            <p:cNvCxnSpPr>
              <a:cxnSpLocks noChangeShapeType="1"/>
              <a:endCxn id="7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5" name="Straight Connector 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6" name="Group 23"/>
          <p:cNvGrpSpPr>
            <a:grpSpLocks/>
          </p:cNvGrpSpPr>
          <p:nvPr/>
        </p:nvGrpSpPr>
        <p:grpSpPr bwMode="auto">
          <a:xfrm>
            <a:off x="1757363" y="2330450"/>
            <a:ext cx="5270500" cy="3805238"/>
            <a:chOff x="1757805" y="2331054"/>
            <a:chExt cx="5270058" cy="3804634"/>
          </a:xfrm>
        </p:grpSpPr>
        <p:sp>
          <p:nvSpPr>
            <p:cNvPr id="87" name="Freeform 86"/>
            <p:cNvSpPr/>
            <p:nvPr/>
          </p:nvSpPr>
          <p:spPr>
            <a:xfrm>
              <a:off x="1776853" y="4829382"/>
              <a:ext cx="1220685" cy="92060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8" name="Freeform 87"/>
            <p:cNvSpPr/>
            <p:nvPr/>
          </p:nvSpPr>
          <p:spPr>
            <a:xfrm>
              <a:off x="6102428" y="4916682"/>
              <a:ext cx="925435" cy="75711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9" name="Freeform 88"/>
            <p:cNvSpPr/>
            <p:nvPr/>
          </p:nvSpPr>
          <p:spPr>
            <a:xfrm>
              <a:off x="5288109" y="4937315"/>
              <a:ext cx="725426" cy="109996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0" name="Freeform 89"/>
            <p:cNvSpPr/>
            <p:nvPr/>
          </p:nvSpPr>
          <p:spPr>
            <a:xfrm>
              <a:off x="4300767" y="4956362"/>
              <a:ext cx="514307" cy="57775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1" name="Freeform 90"/>
            <p:cNvSpPr/>
            <p:nvPr/>
          </p:nvSpPr>
          <p:spPr>
            <a:xfrm>
              <a:off x="3521369" y="4919856"/>
              <a:ext cx="593675" cy="121583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nvGrpSpPr>
            <p:cNvPr id="92" name="Group 17"/>
            <p:cNvGrpSpPr>
              <a:grpSpLocks/>
            </p:cNvGrpSpPr>
            <p:nvPr/>
          </p:nvGrpSpPr>
          <p:grpSpPr bwMode="auto">
            <a:xfrm>
              <a:off x="1757805" y="2331054"/>
              <a:ext cx="1079500" cy="2674334"/>
              <a:chOff x="1757805" y="2331054"/>
              <a:chExt cx="1079500" cy="2674334"/>
            </a:xfrm>
          </p:grpSpPr>
          <p:sp>
            <p:nvSpPr>
              <p:cNvPr id="179" name="Rectangle 178"/>
              <p:cNvSpPr/>
              <p:nvPr/>
            </p:nvSpPr>
            <p:spPr bwMode="auto">
              <a:xfrm rot="10800000">
                <a:off x="1789552" y="2580252"/>
                <a:ext cx="1027025" cy="108409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nvGrpSpPr>
              <p:cNvPr id="180" name="Group 104"/>
              <p:cNvGrpSpPr>
                <a:grpSpLocks/>
              </p:cNvGrpSpPr>
              <p:nvPr/>
            </p:nvGrpSpPr>
            <p:grpSpPr bwMode="auto">
              <a:xfrm>
                <a:off x="1782739" y="4616206"/>
                <a:ext cx="1034710" cy="389182"/>
                <a:chOff x="4128636" y="3606589"/>
                <a:chExt cx="568145" cy="338667"/>
              </a:xfrm>
            </p:grpSpPr>
            <p:sp>
              <p:nvSpPr>
                <p:cNvPr id="194" name="Oval 193"/>
                <p:cNvSpPr/>
                <p:nvPr/>
              </p:nvSpPr>
              <p:spPr>
                <a:xfrm>
                  <a:off x="4128891" y="3720271"/>
                  <a:ext cx="563054" cy="22514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95" name="Rectangle 194"/>
                <p:cNvSpPr/>
                <p:nvPr/>
              </p:nvSpPr>
              <p:spPr>
                <a:xfrm>
                  <a:off x="4128891" y="3720271"/>
                  <a:ext cx="563054" cy="11188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96" name="Oval 195"/>
                <p:cNvSpPr/>
                <p:nvPr/>
              </p:nvSpPr>
              <p:spPr>
                <a:xfrm>
                  <a:off x="4128891" y="3607011"/>
                  <a:ext cx="563054" cy="225140"/>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197" name="Straight Connector 196"/>
                <p:cNvCxnSpPr/>
                <p:nvPr/>
              </p:nvCxnSpPr>
              <p:spPr>
                <a:xfrm>
                  <a:off x="4691945" y="3720271"/>
                  <a:ext cx="0" cy="11188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4128891" y="3720271"/>
                  <a:ext cx="0" cy="11188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81" name="Rectangle 180"/>
              <p:cNvSpPr/>
              <p:nvPr/>
            </p:nvSpPr>
            <p:spPr bwMode="auto">
              <a:xfrm>
                <a:off x="1802251" y="3602440"/>
                <a:ext cx="1027025" cy="1163452"/>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182" name="Straight Connector 181"/>
              <p:cNvCxnSpPr/>
              <p:nvPr/>
            </p:nvCxnSpPr>
            <p:spPr bwMode="auto">
              <a:xfrm>
                <a:off x="1781615" y="2805642"/>
                <a:ext cx="20636" cy="202056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bwMode="auto">
              <a:xfrm flipH="1">
                <a:off x="2818166" y="2805642"/>
                <a:ext cx="4762" cy="197612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84" name="Group 9"/>
              <p:cNvGrpSpPr>
                <a:grpSpLocks/>
              </p:cNvGrpSpPr>
              <p:nvPr/>
            </p:nvGrpSpPr>
            <p:grpSpPr bwMode="auto">
              <a:xfrm>
                <a:off x="1757805" y="2331054"/>
                <a:ext cx="1079500" cy="430213"/>
                <a:chOff x="2183302" y="1574638"/>
                <a:chExt cx="1200154" cy="430181"/>
              </a:xfrm>
            </p:grpSpPr>
            <p:sp>
              <p:nvSpPr>
                <p:cNvPr id="185" name="Oval 184"/>
                <p:cNvSpPr/>
                <p:nvPr/>
              </p:nvSpPr>
              <p:spPr bwMode="auto">
                <a:xfrm flipV="1">
                  <a:off x="2186832" y="1690499"/>
                  <a:ext cx="1194758" cy="314252"/>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prstClr val="black"/>
                      </a:solidFill>
                    </a:ln>
                    <a:solidFill>
                      <a:prstClr val="white"/>
                    </a:solidFill>
                  </a:endParaRPr>
                </a:p>
              </p:txBody>
            </p:sp>
            <p:sp>
              <p:nvSpPr>
                <p:cNvPr id="186" name="Rectangle 185"/>
                <p:cNvSpPr/>
                <p:nvPr/>
              </p:nvSpPr>
              <p:spPr bwMode="auto">
                <a:xfrm>
                  <a:off x="2183302" y="1734939"/>
                  <a:ext cx="1198287" cy="112686"/>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87" name="Oval 186"/>
                <p:cNvSpPr>
                  <a:spLocks noChangeArrowheads="1"/>
                </p:cNvSpPr>
                <p:nvPr/>
              </p:nvSpPr>
              <p:spPr bwMode="auto">
                <a:xfrm flipV="1">
                  <a:off x="2183302" y="1574638"/>
                  <a:ext cx="1196523" cy="31425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188" name="Freeform 187"/>
                <p:cNvSpPr/>
                <p:nvPr/>
              </p:nvSpPr>
              <p:spPr bwMode="auto">
                <a:xfrm>
                  <a:off x="2490374" y="1671453"/>
                  <a:ext cx="582379" cy="15712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89" name="Freeform 188"/>
                <p:cNvSpPr>
                  <a:spLocks/>
                </p:cNvSpPr>
                <p:nvPr/>
              </p:nvSpPr>
              <p:spPr bwMode="auto">
                <a:xfrm>
                  <a:off x="2430372" y="1630188"/>
                  <a:ext cx="702384" cy="109512"/>
                </a:xfrm>
                <a:custGeom>
                  <a:avLst/>
                  <a:gdLst>
                    <a:gd name="T0" fmla="*/ 0 w 3723451"/>
                    <a:gd name="T1" fmla="*/ 26792 h 932950"/>
                    <a:gd name="T2" fmla="*/ 123590 w 3723451"/>
                    <a:gd name="T3" fmla="*/ 316 h 932950"/>
                    <a:gd name="T4" fmla="*/ 350070 w 3723451"/>
                    <a:gd name="T5" fmla="*/ 61105 h 932950"/>
                    <a:gd name="T6" fmla="*/ 566135 w 3723451"/>
                    <a:gd name="T7" fmla="*/ 0 h 932950"/>
                    <a:gd name="T8" fmla="*/ 702384 w 3723451"/>
                    <a:gd name="T9" fmla="*/ 24316 h 932950"/>
                    <a:gd name="T10" fmla="*/ 601015 w 3723451"/>
                    <a:gd name="T11" fmla="*/ 54216 h 932950"/>
                    <a:gd name="T12" fmla="*/ 568379 w 3723451"/>
                    <a:gd name="T13" fmla="*/ 46155 h 932950"/>
                    <a:gd name="T14" fmla="*/ 354049 w 3723451"/>
                    <a:gd name="T15" fmla="*/ 109512 h 932950"/>
                    <a:gd name="T16" fmla="*/ 134237 w 3723451"/>
                    <a:gd name="T17" fmla="*/ 48485 h 932950"/>
                    <a:gd name="T18" fmla="*/ 98698 w 3723451"/>
                    <a:gd name="T19" fmla="*/ 55072 h 932950"/>
                    <a:gd name="T20" fmla="*/ 0 w 3723451"/>
                    <a:gd name="T21" fmla="*/ 2679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190" name="Freeform 189"/>
                <p:cNvSpPr>
                  <a:spLocks/>
                </p:cNvSpPr>
                <p:nvPr/>
              </p:nvSpPr>
              <p:spPr bwMode="auto">
                <a:xfrm>
                  <a:off x="2892745" y="1723828"/>
                  <a:ext cx="257658" cy="95228"/>
                </a:xfrm>
                <a:custGeom>
                  <a:avLst/>
                  <a:gdLst>
                    <a:gd name="T0" fmla="*/ 0 w 1366596"/>
                    <a:gd name="T1" fmla="*/ 0 h 809868"/>
                    <a:gd name="T2" fmla="*/ 257658 w 1366596"/>
                    <a:gd name="T3" fmla="*/ 73585 h 809868"/>
                    <a:gd name="T4" fmla="*/ 163097 w 1366596"/>
                    <a:gd name="T5" fmla="*/ 95228 h 809868"/>
                    <a:gd name="T6" fmla="*/ 867 w 1366596"/>
                    <a:gd name="T7" fmla="*/ 5031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191" name="Freeform 190"/>
                <p:cNvSpPr>
                  <a:spLocks/>
                </p:cNvSpPr>
                <p:nvPr/>
              </p:nvSpPr>
              <p:spPr bwMode="auto">
                <a:xfrm>
                  <a:off x="2418018" y="1725416"/>
                  <a:ext cx="254129" cy="95228"/>
                </a:xfrm>
                <a:custGeom>
                  <a:avLst/>
                  <a:gdLst>
                    <a:gd name="T0" fmla="*/ 250660 w 1348191"/>
                    <a:gd name="T1" fmla="*/ 0 h 791462"/>
                    <a:gd name="T2" fmla="*/ 254129 w 1348191"/>
                    <a:gd name="T3" fmla="*/ 45953 h 791462"/>
                    <a:gd name="T4" fmla="*/ 91938 w 1348191"/>
                    <a:gd name="T5" fmla="*/ 95228 h 791462"/>
                    <a:gd name="T6" fmla="*/ 0 w 1348191"/>
                    <a:gd name="T7" fmla="*/ 73636 h 791462"/>
                    <a:gd name="T8" fmla="*/ 25066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cxnSp>
              <p:nvCxnSpPr>
                <p:cNvPr id="192" name="Straight Connector 191"/>
                <p:cNvCxnSpPr>
                  <a:cxnSpLocks noChangeShapeType="1"/>
                  <a:endCxn id="187" idx="2"/>
                </p:cNvCxnSpPr>
                <p:nvPr/>
              </p:nvCxnSpPr>
              <p:spPr bwMode="auto">
                <a:xfrm flipH="1" flipV="1">
                  <a:off x="2183302" y="1731764"/>
                  <a:ext cx="3530" cy="1222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3" name="Straight Connector 192"/>
                <p:cNvCxnSpPr>
                  <a:cxnSpLocks noChangeShapeType="1"/>
                </p:cNvCxnSpPr>
                <p:nvPr/>
              </p:nvCxnSpPr>
              <p:spPr bwMode="auto">
                <a:xfrm flipH="1" flipV="1">
                  <a:off x="3379825" y="1728590"/>
                  <a:ext cx="3530" cy="12220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93" name="Group 18"/>
            <p:cNvGrpSpPr>
              <a:grpSpLocks/>
            </p:cNvGrpSpPr>
            <p:nvPr/>
          </p:nvGrpSpPr>
          <p:grpSpPr bwMode="auto">
            <a:xfrm>
              <a:off x="3500438" y="3174091"/>
              <a:ext cx="522287" cy="1831297"/>
              <a:chOff x="3500438" y="3174091"/>
              <a:chExt cx="522287" cy="1831297"/>
            </a:xfrm>
          </p:grpSpPr>
          <p:sp>
            <p:nvSpPr>
              <p:cNvPr id="158" name="Rectangle 157"/>
              <p:cNvSpPr/>
              <p:nvPr/>
            </p:nvSpPr>
            <p:spPr bwMode="auto">
              <a:xfrm rot="10800000">
                <a:off x="3507320" y="3287221"/>
                <a:ext cx="498349" cy="306623"/>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159" name="Straight Connector 158"/>
              <p:cNvCxnSpPr/>
              <p:nvPr/>
            </p:nvCxnSpPr>
            <p:spPr bwMode="auto">
              <a:xfrm flipH="1">
                <a:off x="4019802" y="3321497"/>
                <a:ext cx="1588" cy="153645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160" name="Picture 86" descr="router_to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3194292"/>
                <a:ext cx="522287" cy="22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1" name="Group 82"/>
              <p:cNvGrpSpPr>
                <a:grpSpLocks/>
              </p:cNvGrpSpPr>
              <p:nvPr/>
            </p:nvGrpSpPr>
            <p:grpSpPr bwMode="auto">
              <a:xfrm>
                <a:off x="3511442" y="4783543"/>
                <a:ext cx="507858" cy="221845"/>
                <a:chOff x="4128636" y="3606589"/>
                <a:chExt cx="568145" cy="338667"/>
              </a:xfrm>
            </p:grpSpPr>
            <p:sp>
              <p:nvSpPr>
                <p:cNvPr id="174" name="Oval 173"/>
                <p:cNvSpPr/>
                <p:nvPr/>
              </p:nvSpPr>
              <p:spPr>
                <a:xfrm>
                  <a:off x="4129087" y="3720182"/>
                  <a:ext cx="568256" cy="225348"/>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5" name="Rectangle 174"/>
                <p:cNvSpPr/>
                <p:nvPr/>
              </p:nvSpPr>
              <p:spPr>
                <a:xfrm>
                  <a:off x="4129087" y="3720182"/>
                  <a:ext cx="568256" cy="111462"/>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6" name="Oval 175"/>
                <p:cNvSpPr/>
                <p:nvPr/>
              </p:nvSpPr>
              <p:spPr>
                <a:xfrm>
                  <a:off x="4129087" y="3606297"/>
                  <a:ext cx="568256" cy="22534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177" name="Straight Connector 176"/>
                <p:cNvCxnSpPr/>
                <p:nvPr/>
              </p:nvCxnSpPr>
              <p:spPr>
                <a:xfrm>
                  <a:off x="4697343" y="3720182"/>
                  <a:ext cx="0" cy="1114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4129087" y="3720182"/>
                  <a:ext cx="0" cy="1114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62" name="Rectangle 161"/>
              <p:cNvSpPr/>
              <p:nvPr/>
            </p:nvSpPr>
            <p:spPr bwMode="auto">
              <a:xfrm>
                <a:off x="3516608" y="3697675"/>
                <a:ext cx="498433" cy="1163452"/>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163" name="Straight Connector 162"/>
              <p:cNvCxnSpPr>
                <a:stCxn id="167" idx="2"/>
              </p:cNvCxnSpPr>
              <p:nvPr/>
            </p:nvCxnSpPr>
            <p:spPr bwMode="auto">
              <a:xfrm flipH="1">
                <a:off x="3507083" y="3262769"/>
                <a:ext cx="4762" cy="168883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64" name="Group 377"/>
              <p:cNvGrpSpPr>
                <a:grpSpLocks/>
              </p:cNvGrpSpPr>
              <p:nvPr/>
            </p:nvGrpSpPr>
            <p:grpSpPr bwMode="auto">
              <a:xfrm>
                <a:off x="3511057" y="3174091"/>
                <a:ext cx="504096" cy="242719"/>
                <a:chOff x="2183302" y="1574638"/>
                <a:chExt cx="1200154" cy="430218"/>
              </a:xfrm>
            </p:grpSpPr>
            <p:sp>
              <p:nvSpPr>
                <p:cNvPr id="165" name="Oval 164"/>
                <p:cNvSpPr/>
                <p:nvPr/>
              </p:nvSpPr>
              <p:spPr bwMode="auto">
                <a:xfrm flipV="1">
                  <a:off x="2188958" y="1689617"/>
                  <a:ext cx="1194231" cy="3150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prstClr val="black"/>
                      </a:solidFill>
                    </a:ln>
                    <a:solidFill>
                      <a:prstClr val="white"/>
                    </a:solidFill>
                  </a:endParaRPr>
                </a:p>
              </p:txBody>
            </p:sp>
            <p:sp>
              <p:nvSpPr>
                <p:cNvPr id="166" name="Rectangle 165"/>
                <p:cNvSpPr/>
                <p:nvPr/>
              </p:nvSpPr>
              <p:spPr bwMode="auto">
                <a:xfrm>
                  <a:off x="2185178" y="1734631"/>
                  <a:ext cx="1198011" cy="11253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7" name="Oval 166"/>
                <p:cNvSpPr>
                  <a:spLocks noChangeArrowheads="1"/>
                </p:cNvSpPr>
                <p:nvPr/>
              </p:nvSpPr>
              <p:spPr bwMode="auto">
                <a:xfrm flipV="1">
                  <a:off x="2185178" y="1574269"/>
                  <a:ext cx="1194231" cy="31509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168" name="Freeform 167"/>
                <p:cNvSpPr/>
                <p:nvPr/>
              </p:nvSpPr>
              <p:spPr bwMode="auto">
                <a:xfrm>
                  <a:off x="2491295" y="1669924"/>
                  <a:ext cx="581999" cy="157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9" name="Freeform 168"/>
                <p:cNvSpPr>
                  <a:spLocks/>
                </p:cNvSpPr>
                <p:nvPr/>
              </p:nvSpPr>
              <p:spPr bwMode="auto">
                <a:xfrm>
                  <a:off x="2430828" y="1630537"/>
                  <a:ext cx="702933" cy="109721"/>
                </a:xfrm>
                <a:custGeom>
                  <a:avLst/>
                  <a:gdLst>
                    <a:gd name="T0" fmla="*/ 0 w 3723451"/>
                    <a:gd name="T1" fmla="*/ 26843 h 932950"/>
                    <a:gd name="T2" fmla="*/ 123686 w 3723451"/>
                    <a:gd name="T3" fmla="*/ 316 h 932950"/>
                    <a:gd name="T4" fmla="*/ 350344 w 3723451"/>
                    <a:gd name="T5" fmla="*/ 61221 h 932950"/>
                    <a:gd name="T6" fmla="*/ 566578 w 3723451"/>
                    <a:gd name="T7" fmla="*/ 0 h 932950"/>
                    <a:gd name="T8" fmla="*/ 702933 w 3723451"/>
                    <a:gd name="T9" fmla="*/ 24362 h 932950"/>
                    <a:gd name="T10" fmla="*/ 601485 w 3723451"/>
                    <a:gd name="T11" fmla="*/ 54319 h 932950"/>
                    <a:gd name="T12" fmla="*/ 568823 w 3723451"/>
                    <a:gd name="T13" fmla="*/ 46243 h 932950"/>
                    <a:gd name="T14" fmla="*/ 354326 w 3723451"/>
                    <a:gd name="T15" fmla="*/ 109721 h 932950"/>
                    <a:gd name="T16" fmla="*/ 134342 w 3723451"/>
                    <a:gd name="T17" fmla="*/ 48578 h 932950"/>
                    <a:gd name="T18" fmla="*/ 98775 w 3723451"/>
                    <a:gd name="T19" fmla="*/ 55177 h 932950"/>
                    <a:gd name="T20" fmla="*/ 0 w 3723451"/>
                    <a:gd name="T21" fmla="*/ 2684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170" name="Freeform 169"/>
                <p:cNvSpPr>
                  <a:spLocks/>
                </p:cNvSpPr>
                <p:nvPr/>
              </p:nvSpPr>
              <p:spPr bwMode="auto">
                <a:xfrm>
                  <a:off x="2891892" y="1723378"/>
                  <a:ext cx="260764" cy="95655"/>
                </a:xfrm>
                <a:custGeom>
                  <a:avLst/>
                  <a:gdLst>
                    <a:gd name="T0" fmla="*/ 0 w 1366596"/>
                    <a:gd name="T1" fmla="*/ 0 h 809868"/>
                    <a:gd name="T2" fmla="*/ 260764 w 1366596"/>
                    <a:gd name="T3" fmla="*/ 73915 h 809868"/>
                    <a:gd name="T4" fmla="*/ 165063 w 1366596"/>
                    <a:gd name="T5" fmla="*/ 95655 h 809868"/>
                    <a:gd name="T6" fmla="*/ 878 w 1366596"/>
                    <a:gd name="T7" fmla="*/ 5054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171" name="Freeform 170"/>
                <p:cNvSpPr>
                  <a:spLocks/>
                </p:cNvSpPr>
                <p:nvPr/>
              </p:nvSpPr>
              <p:spPr bwMode="auto">
                <a:xfrm>
                  <a:off x="2419489" y="1726192"/>
                  <a:ext cx="253208" cy="92841"/>
                </a:xfrm>
                <a:custGeom>
                  <a:avLst/>
                  <a:gdLst>
                    <a:gd name="T0" fmla="*/ 249751 w 1348191"/>
                    <a:gd name="T1" fmla="*/ 0 h 791462"/>
                    <a:gd name="T2" fmla="*/ 253208 w 1348191"/>
                    <a:gd name="T3" fmla="*/ 44801 h 791462"/>
                    <a:gd name="T4" fmla="*/ 91604 w 1348191"/>
                    <a:gd name="T5" fmla="*/ 92841 h 791462"/>
                    <a:gd name="T6" fmla="*/ 0 w 1348191"/>
                    <a:gd name="T7" fmla="*/ 71790 h 791462"/>
                    <a:gd name="T8" fmla="*/ 24975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cxnSp>
              <p:nvCxnSpPr>
                <p:cNvPr id="172" name="Straight Connector 171"/>
                <p:cNvCxnSpPr>
                  <a:cxnSpLocks noChangeShapeType="1"/>
                  <a:endCxn id="167" idx="2"/>
                </p:cNvCxnSpPr>
                <p:nvPr/>
              </p:nvCxnSpPr>
              <p:spPr bwMode="auto">
                <a:xfrm flipH="1" flipV="1">
                  <a:off x="2185178" y="1731819"/>
                  <a:ext cx="3780" cy="120975"/>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3" name="Straight Connector 172"/>
                <p:cNvCxnSpPr>
                  <a:cxnSpLocks noChangeShapeType="1"/>
                </p:cNvCxnSpPr>
                <p:nvPr/>
              </p:nvCxnSpPr>
              <p:spPr bwMode="auto">
                <a:xfrm flipH="1" flipV="1">
                  <a:off x="3379409" y="1729005"/>
                  <a:ext cx="3780" cy="12097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94" name="Group 19"/>
            <p:cNvGrpSpPr>
              <a:grpSpLocks/>
            </p:cNvGrpSpPr>
            <p:nvPr/>
          </p:nvGrpSpPr>
          <p:grpSpPr bwMode="auto">
            <a:xfrm>
              <a:off x="4299212" y="2486508"/>
              <a:ext cx="528376" cy="2517292"/>
              <a:chOff x="4299212" y="2486508"/>
              <a:chExt cx="528376" cy="2517292"/>
            </a:xfrm>
          </p:grpSpPr>
          <p:sp>
            <p:nvSpPr>
              <p:cNvPr id="138" name="Rectangle 137"/>
              <p:cNvSpPr/>
              <p:nvPr/>
            </p:nvSpPr>
            <p:spPr bwMode="auto">
              <a:xfrm rot="10800000">
                <a:off x="4315358" y="2675960"/>
                <a:ext cx="498350" cy="91657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139" name="Straight Connector 138"/>
              <p:cNvCxnSpPr/>
              <p:nvPr/>
            </p:nvCxnSpPr>
            <p:spPr bwMode="auto">
              <a:xfrm>
                <a:off x="4821424" y="2642154"/>
                <a:ext cx="6349" cy="2214211"/>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40" name="Group 442"/>
              <p:cNvGrpSpPr>
                <a:grpSpLocks/>
              </p:cNvGrpSpPr>
              <p:nvPr/>
            </p:nvGrpSpPr>
            <p:grpSpPr bwMode="auto">
              <a:xfrm>
                <a:off x="4319479" y="4781999"/>
                <a:ext cx="507859" cy="221801"/>
                <a:chOff x="4128636" y="3606589"/>
                <a:chExt cx="568145" cy="338667"/>
              </a:xfrm>
            </p:grpSpPr>
            <p:sp>
              <p:nvSpPr>
                <p:cNvPr id="153" name="Oval 152"/>
                <p:cNvSpPr/>
                <p:nvPr/>
              </p:nvSpPr>
              <p:spPr>
                <a:xfrm>
                  <a:off x="4129012" y="3720139"/>
                  <a:ext cx="568256" cy="225391"/>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4" name="Rectangle 153"/>
                <p:cNvSpPr/>
                <p:nvPr/>
              </p:nvSpPr>
              <p:spPr>
                <a:xfrm>
                  <a:off x="4129012" y="3720139"/>
                  <a:ext cx="568256" cy="11148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5" name="Oval 154"/>
                <p:cNvSpPr/>
                <p:nvPr/>
              </p:nvSpPr>
              <p:spPr>
                <a:xfrm>
                  <a:off x="4129012" y="3606230"/>
                  <a:ext cx="568256" cy="22539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156" name="Straight Connector 155"/>
                <p:cNvCxnSpPr/>
                <p:nvPr/>
              </p:nvCxnSpPr>
              <p:spPr>
                <a:xfrm>
                  <a:off x="4697268"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4129012"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1" name="Rectangle 140"/>
              <p:cNvSpPr/>
              <p:nvPr/>
            </p:nvSpPr>
            <p:spPr bwMode="auto">
              <a:xfrm>
                <a:off x="4324577" y="3696087"/>
                <a:ext cx="498433" cy="1163453"/>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142" name="Straight Connector 141"/>
              <p:cNvCxnSpPr>
                <a:stCxn id="144" idx="2"/>
              </p:cNvCxnSpPr>
              <p:nvPr/>
            </p:nvCxnSpPr>
            <p:spPr bwMode="auto">
              <a:xfrm>
                <a:off x="4300767" y="2640568"/>
                <a:ext cx="14286" cy="23094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43" name="Group 456"/>
              <p:cNvGrpSpPr>
                <a:grpSpLocks/>
              </p:cNvGrpSpPr>
              <p:nvPr/>
            </p:nvGrpSpPr>
            <p:grpSpPr bwMode="auto">
              <a:xfrm>
                <a:off x="4299212" y="2486508"/>
                <a:ext cx="504825" cy="242888"/>
                <a:chOff x="2183302" y="1574638"/>
                <a:chExt cx="1200154" cy="430218"/>
              </a:xfrm>
            </p:grpSpPr>
            <p:sp>
              <p:nvSpPr>
                <p:cNvPr id="144" name="Oval 143"/>
                <p:cNvSpPr/>
                <p:nvPr/>
              </p:nvSpPr>
              <p:spPr bwMode="auto">
                <a:xfrm flipV="1">
                  <a:off x="2186998" y="1690077"/>
                  <a:ext cx="1196279" cy="31488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prstClr val="black"/>
                      </a:solidFill>
                    </a:ln>
                    <a:solidFill>
                      <a:prstClr val="white"/>
                    </a:solidFill>
                  </a:endParaRPr>
                </a:p>
              </p:txBody>
            </p:sp>
            <p:sp>
              <p:nvSpPr>
                <p:cNvPr id="145" name="Rectangle 144"/>
                <p:cNvSpPr/>
                <p:nvPr/>
              </p:nvSpPr>
              <p:spPr bwMode="auto">
                <a:xfrm>
                  <a:off x="2183224" y="1735060"/>
                  <a:ext cx="1200054"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6" name="Oval 145"/>
                <p:cNvSpPr>
                  <a:spLocks noChangeArrowheads="1"/>
                </p:cNvSpPr>
                <p:nvPr/>
              </p:nvSpPr>
              <p:spPr bwMode="auto">
                <a:xfrm flipV="1">
                  <a:off x="2183224" y="1574808"/>
                  <a:ext cx="1196282" cy="31488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147" name="Freeform 146"/>
                <p:cNvSpPr/>
                <p:nvPr/>
              </p:nvSpPr>
              <p:spPr bwMode="auto">
                <a:xfrm>
                  <a:off x="2488899" y="1670396"/>
                  <a:ext cx="584931"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8" name="Freeform 147"/>
                <p:cNvSpPr>
                  <a:spLocks/>
                </p:cNvSpPr>
                <p:nvPr/>
              </p:nvSpPr>
              <p:spPr bwMode="auto">
                <a:xfrm>
                  <a:off x="2428519" y="1631037"/>
                  <a:ext cx="705691" cy="109646"/>
                </a:xfrm>
                <a:custGeom>
                  <a:avLst/>
                  <a:gdLst>
                    <a:gd name="T0" fmla="*/ 0 w 3723451"/>
                    <a:gd name="T1" fmla="*/ 26825 h 932950"/>
                    <a:gd name="T2" fmla="*/ 124171 w 3723451"/>
                    <a:gd name="T3" fmla="*/ 316 h 932950"/>
                    <a:gd name="T4" fmla="*/ 351718 w 3723451"/>
                    <a:gd name="T5" fmla="*/ 61180 h 932950"/>
                    <a:gd name="T6" fmla="*/ 568801 w 3723451"/>
                    <a:gd name="T7" fmla="*/ 0 h 932950"/>
                    <a:gd name="T8" fmla="*/ 705691 w 3723451"/>
                    <a:gd name="T9" fmla="*/ 24345 h 932950"/>
                    <a:gd name="T10" fmla="*/ 603845 w 3723451"/>
                    <a:gd name="T11" fmla="*/ 54282 h 932950"/>
                    <a:gd name="T12" fmla="*/ 571055 w 3723451"/>
                    <a:gd name="T13" fmla="*/ 46211 h 932950"/>
                    <a:gd name="T14" fmla="*/ 355716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149" name="Freeform 148"/>
                <p:cNvSpPr>
                  <a:spLocks/>
                </p:cNvSpPr>
                <p:nvPr/>
              </p:nvSpPr>
              <p:spPr bwMode="auto">
                <a:xfrm>
                  <a:off x="2892690" y="1723814"/>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150" name="Freeform 149"/>
                <p:cNvSpPr>
                  <a:spLocks/>
                </p:cNvSpPr>
                <p:nvPr/>
              </p:nvSpPr>
              <p:spPr bwMode="auto">
                <a:xfrm>
                  <a:off x="2417196" y="1726625"/>
                  <a:ext cx="252843" cy="92778"/>
                </a:xfrm>
                <a:custGeom>
                  <a:avLst/>
                  <a:gdLst>
                    <a:gd name="T0" fmla="*/ 249391 w 1348191"/>
                    <a:gd name="T1" fmla="*/ 0 h 791462"/>
                    <a:gd name="T2" fmla="*/ 252843 w 1348191"/>
                    <a:gd name="T3" fmla="*/ 44771 h 791462"/>
                    <a:gd name="T4" fmla="*/ 91472 w 1348191"/>
                    <a:gd name="T5" fmla="*/ 92778 h 791462"/>
                    <a:gd name="T6" fmla="*/ 0 w 1348191"/>
                    <a:gd name="T7" fmla="*/ 71741 h 791462"/>
                    <a:gd name="T8" fmla="*/ 24939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cxnSp>
              <p:nvCxnSpPr>
                <p:cNvPr id="151" name="Straight Connector 150"/>
                <p:cNvCxnSpPr>
                  <a:cxnSpLocks noChangeShapeType="1"/>
                  <a:endCxn id="146" idx="2"/>
                </p:cNvCxnSpPr>
                <p:nvPr/>
              </p:nvCxnSpPr>
              <p:spPr bwMode="auto">
                <a:xfrm flipH="1" flipV="1">
                  <a:off x="2183224" y="1732248"/>
                  <a:ext cx="3775" cy="12089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2" name="Straight Connector 151"/>
                <p:cNvCxnSpPr>
                  <a:cxnSpLocks noChangeShapeType="1"/>
                </p:cNvCxnSpPr>
                <p:nvPr/>
              </p:nvCxnSpPr>
              <p:spPr bwMode="auto">
                <a:xfrm flipH="1" flipV="1">
                  <a:off x="3379505" y="1729437"/>
                  <a:ext cx="3773" cy="12089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95" name="Group 20"/>
            <p:cNvGrpSpPr>
              <a:grpSpLocks/>
            </p:cNvGrpSpPr>
            <p:nvPr/>
          </p:nvGrpSpPr>
          <p:grpSpPr bwMode="auto">
            <a:xfrm>
              <a:off x="5491163" y="3179295"/>
              <a:ext cx="522287" cy="1824505"/>
              <a:chOff x="5491163" y="3179295"/>
              <a:chExt cx="522287" cy="1824505"/>
            </a:xfrm>
          </p:grpSpPr>
          <p:sp>
            <p:nvSpPr>
              <p:cNvPr id="117" name="Rectangle 116"/>
              <p:cNvSpPr/>
              <p:nvPr/>
            </p:nvSpPr>
            <p:spPr bwMode="auto">
              <a:xfrm rot="10800000">
                <a:off x="5498044" y="3266845"/>
                <a:ext cx="498349" cy="325689"/>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118" name="Straight Connector 117"/>
              <p:cNvCxnSpPr>
                <a:stCxn id="126" idx="6"/>
              </p:cNvCxnSpPr>
              <p:nvPr/>
            </p:nvCxnSpPr>
            <p:spPr bwMode="auto">
              <a:xfrm>
                <a:off x="6004011" y="3267530"/>
                <a:ext cx="6349" cy="158248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119" name="Picture 469" descr="router_to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91163" y="3206725"/>
                <a:ext cx="522287" cy="22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 name="Group 471"/>
              <p:cNvGrpSpPr>
                <a:grpSpLocks/>
              </p:cNvGrpSpPr>
              <p:nvPr/>
            </p:nvGrpSpPr>
            <p:grpSpPr bwMode="auto">
              <a:xfrm>
                <a:off x="5502167" y="4781999"/>
                <a:ext cx="507858" cy="221801"/>
                <a:chOff x="4128636" y="3606589"/>
                <a:chExt cx="568145" cy="338667"/>
              </a:xfrm>
            </p:grpSpPr>
            <p:sp>
              <p:nvSpPr>
                <p:cNvPr id="133" name="Oval 132"/>
                <p:cNvSpPr/>
                <p:nvPr/>
              </p:nvSpPr>
              <p:spPr>
                <a:xfrm>
                  <a:off x="4128900" y="3720139"/>
                  <a:ext cx="568256" cy="225391"/>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4" name="Rectangle 133"/>
                <p:cNvSpPr/>
                <p:nvPr/>
              </p:nvSpPr>
              <p:spPr>
                <a:xfrm>
                  <a:off x="4128900" y="3720139"/>
                  <a:ext cx="568256" cy="11148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5" name="Oval 134"/>
                <p:cNvSpPr/>
                <p:nvPr/>
              </p:nvSpPr>
              <p:spPr>
                <a:xfrm>
                  <a:off x="4128900" y="3606230"/>
                  <a:ext cx="568256" cy="22539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136" name="Straight Connector 135"/>
                <p:cNvCxnSpPr/>
                <p:nvPr/>
              </p:nvCxnSpPr>
              <p:spPr>
                <a:xfrm>
                  <a:off x="4697156"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128900"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21" name="Rectangle 120"/>
              <p:cNvSpPr/>
              <p:nvPr/>
            </p:nvSpPr>
            <p:spPr bwMode="auto">
              <a:xfrm>
                <a:off x="5507166" y="3694500"/>
                <a:ext cx="498433" cy="116504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122" name="Straight Connector 121"/>
              <p:cNvCxnSpPr/>
              <p:nvPr/>
            </p:nvCxnSpPr>
            <p:spPr bwMode="auto">
              <a:xfrm>
                <a:off x="5491292" y="3316735"/>
                <a:ext cx="6349" cy="163327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23" name="Group 485"/>
              <p:cNvGrpSpPr>
                <a:grpSpLocks/>
              </p:cNvGrpSpPr>
              <p:nvPr/>
            </p:nvGrpSpPr>
            <p:grpSpPr bwMode="auto">
              <a:xfrm>
                <a:off x="5500688" y="3179295"/>
                <a:ext cx="504825" cy="242888"/>
                <a:chOff x="2183302" y="1574638"/>
                <a:chExt cx="1200154" cy="430218"/>
              </a:xfrm>
            </p:grpSpPr>
            <p:sp>
              <p:nvSpPr>
                <p:cNvPr id="124" name="Oval 123"/>
                <p:cNvSpPr/>
                <p:nvPr/>
              </p:nvSpPr>
              <p:spPr bwMode="auto">
                <a:xfrm flipV="1">
                  <a:off x="2187379" y="1688754"/>
                  <a:ext cx="1196279" cy="31488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prstClr val="black"/>
                      </a:solidFill>
                    </a:ln>
                    <a:solidFill>
                      <a:prstClr val="white"/>
                    </a:solidFill>
                  </a:endParaRPr>
                </a:p>
              </p:txBody>
            </p:sp>
            <p:sp>
              <p:nvSpPr>
                <p:cNvPr id="125" name="Rectangle 124"/>
                <p:cNvSpPr/>
                <p:nvPr/>
              </p:nvSpPr>
              <p:spPr bwMode="auto">
                <a:xfrm>
                  <a:off x="2183606" y="1733737"/>
                  <a:ext cx="1200052"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6" name="Oval 125"/>
                <p:cNvSpPr>
                  <a:spLocks noChangeArrowheads="1"/>
                </p:cNvSpPr>
                <p:nvPr/>
              </p:nvSpPr>
              <p:spPr bwMode="auto">
                <a:xfrm flipV="1">
                  <a:off x="2183606" y="1573485"/>
                  <a:ext cx="1196277" cy="31488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127" name="Freeform 126"/>
                <p:cNvSpPr/>
                <p:nvPr/>
              </p:nvSpPr>
              <p:spPr bwMode="auto">
                <a:xfrm>
                  <a:off x="2489279" y="1669074"/>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8" name="Freeform 127"/>
                <p:cNvSpPr>
                  <a:spLocks/>
                </p:cNvSpPr>
                <p:nvPr/>
              </p:nvSpPr>
              <p:spPr bwMode="auto">
                <a:xfrm>
                  <a:off x="2428899" y="1629714"/>
                  <a:ext cx="705692" cy="109646"/>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5 h 932950"/>
                    <a:gd name="T10" fmla="*/ 603846 w 3723451"/>
                    <a:gd name="T11" fmla="*/ 54282 h 932950"/>
                    <a:gd name="T12" fmla="*/ 571056 w 3723451"/>
                    <a:gd name="T13" fmla="*/ 46211 h 932950"/>
                    <a:gd name="T14" fmla="*/ 355717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129" name="Freeform 128"/>
                <p:cNvSpPr>
                  <a:spLocks/>
                </p:cNvSpPr>
                <p:nvPr/>
              </p:nvSpPr>
              <p:spPr bwMode="auto">
                <a:xfrm>
                  <a:off x="2893071" y="1722492"/>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130" name="Freeform 129"/>
                <p:cNvSpPr>
                  <a:spLocks/>
                </p:cNvSpPr>
                <p:nvPr/>
              </p:nvSpPr>
              <p:spPr bwMode="auto">
                <a:xfrm>
                  <a:off x="2417579" y="1725302"/>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cxnSp>
              <p:nvCxnSpPr>
                <p:cNvPr id="131" name="Straight Connector 130"/>
                <p:cNvCxnSpPr>
                  <a:cxnSpLocks noChangeShapeType="1"/>
                  <a:endCxn id="126" idx="2"/>
                </p:cNvCxnSpPr>
                <p:nvPr/>
              </p:nvCxnSpPr>
              <p:spPr bwMode="auto">
                <a:xfrm flipH="1" flipV="1">
                  <a:off x="2183606" y="1730925"/>
                  <a:ext cx="3773" cy="12089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2" name="Straight Connector 131"/>
                <p:cNvCxnSpPr>
                  <a:cxnSpLocks noChangeShapeType="1"/>
                </p:cNvCxnSpPr>
                <p:nvPr/>
              </p:nvCxnSpPr>
              <p:spPr bwMode="auto">
                <a:xfrm flipH="1" flipV="1">
                  <a:off x="3379883" y="1728114"/>
                  <a:ext cx="3775" cy="12089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96" name="Group 21"/>
            <p:cNvGrpSpPr>
              <a:grpSpLocks/>
            </p:cNvGrpSpPr>
            <p:nvPr/>
          </p:nvGrpSpPr>
          <p:grpSpPr bwMode="auto">
            <a:xfrm>
              <a:off x="6472366" y="2647932"/>
              <a:ext cx="522159" cy="2354282"/>
              <a:chOff x="6472366" y="2647932"/>
              <a:chExt cx="522159" cy="2354282"/>
            </a:xfrm>
          </p:grpSpPr>
          <p:sp>
            <p:nvSpPr>
              <p:cNvPr id="97" name="Rectangle 96"/>
              <p:cNvSpPr/>
              <p:nvPr/>
            </p:nvSpPr>
            <p:spPr bwMode="auto">
              <a:xfrm rot="10800000">
                <a:off x="6482296" y="2777838"/>
                <a:ext cx="498349" cy="72203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98" name="Straight Connector 97"/>
              <p:cNvCxnSpPr/>
              <p:nvPr/>
            </p:nvCxnSpPr>
            <p:spPr bwMode="auto">
              <a:xfrm>
                <a:off x="6994528" y="2846910"/>
                <a:ext cx="0" cy="19983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9" name="Group 500"/>
              <p:cNvGrpSpPr>
                <a:grpSpLocks/>
              </p:cNvGrpSpPr>
              <p:nvPr/>
            </p:nvGrpSpPr>
            <p:grpSpPr bwMode="auto">
              <a:xfrm>
                <a:off x="6486417" y="4766099"/>
                <a:ext cx="507858" cy="236115"/>
                <a:chOff x="4128636" y="3606589"/>
                <a:chExt cx="568145" cy="338667"/>
              </a:xfrm>
            </p:grpSpPr>
            <p:sp>
              <p:nvSpPr>
                <p:cNvPr id="112" name="Oval 111"/>
                <p:cNvSpPr/>
                <p:nvPr/>
              </p:nvSpPr>
              <p:spPr>
                <a:xfrm>
                  <a:off x="4128808" y="3720125"/>
                  <a:ext cx="568256" cy="225387"/>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3" name="Rectangle 112"/>
                <p:cNvSpPr/>
                <p:nvPr/>
              </p:nvSpPr>
              <p:spPr>
                <a:xfrm>
                  <a:off x="4128808" y="3720125"/>
                  <a:ext cx="568256" cy="111556"/>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4" name="Oval 113"/>
                <p:cNvSpPr/>
                <p:nvPr/>
              </p:nvSpPr>
              <p:spPr>
                <a:xfrm>
                  <a:off x="4128808" y="3606294"/>
                  <a:ext cx="568256" cy="225387"/>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115" name="Straight Connector 114"/>
                <p:cNvCxnSpPr/>
                <p:nvPr/>
              </p:nvCxnSpPr>
              <p:spPr>
                <a:xfrm>
                  <a:off x="4697064" y="3720125"/>
                  <a:ext cx="0" cy="11155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128808" y="3720125"/>
                  <a:ext cx="0" cy="11155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0" name="Rectangle 99"/>
              <p:cNvSpPr/>
              <p:nvPr/>
            </p:nvSpPr>
            <p:spPr bwMode="auto">
              <a:xfrm>
                <a:off x="6491333" y="3610376"/>
                <a:ext cx="498433" cy="1238053"/>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101" name="Straight Connector 100"/>
              <p:cNvCxnSpPr/>
              <p:nvPr/>
            </p:nvCxnSpPr>
            <p:spPr bwMode="auto">
              <a:xfrm>
                <a:off x="6472285" y="2818340"/>
                <a:ext cx="9524" cy="212691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02" name="Group 514"/>
              <p:cNvGrpSpPr>
                <a:grpSpLocks/>
              </p:cNvGrpSpPr>
              <p:nvPr/>
            </p:nvGrpSpPr>
            <p:grpSpPr bwMode="auto">
              <a:xfrm>
                <a:off x="6478146" y="2647932"/>
                <a:ext cx="504825" cy="242887"/>
                <a:chOff x="2183302" y="1574638"/>
                <a:chExt cx="1200154" cy="430218"/>
              </a:xfrm>
            </p:grpSpPr>
            <p:sp>
              <p:nvSpPr>
                <p:cNvPr id="103" name="Oval 102"/>
                <p:cNvSpPr/>
                <p:nvPr/>
              </p:nvSpPr>
              <p:spPr bwMode="auto">
                <a:xfrm flipV="1">
                  <a:off x="2188237" y="1690921"/>
                  <a:ext cx="1196279" cy="314881"/>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prstClr val="black"/>
                      </a:solidFill>
                    </a:ln>
                    <a:solidFill>
                      <a:prstClr val="white"/>
                    </a:solidFill>
                  </a:endParaRPr>
                </a:p>
              </p:txBody>
            </p:sp>
            <p:sp>
              <p:nvSpPr>
                <p:cNvPr id="104" name="Rectangle 103"/>
                <p:cNvSpPr/>
                <p:nvPr/>
              </p:nvSpPr>
              <p:spPr bwMode="auto">
                <a:xfrm>
                  <a:off x="2184464" y="1735904"/>
                  <a:ext cx="1200052"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5" name="Oval 104"/>
                <p:cNvSpPr>
                  <a:spLocks noChangeArrowheads="1"/>
                </p:cNvSpPr>
                <p:nvPr/>
              </p:nvSpPr>
              <p:spPr bwMode="auto">
                <a:xfrm flipV="1">
                  <a:off x="2184464" y="1575651"/>
                  <a:ext cx="1196277" cy="31488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106" name="Freeform 105"/>
                <p:cNvSpPr/>
                <p:nvPr/>
              </p:nvSpPr>
              <p:spPr bwMode="auto">
                <a:xfrm>
                  <a:off x="2490137" y="1671240"/>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7" name="Freeform 106"/>
                <p:cNvSpPr>
                  <a:spLocks/>
                </p:cNvSpPr>
                <p:nvPr/>
              </p:nvSpPr>
              <p:spPr bwMode="auto">
                <a:xfrm>
                  <a:off x="2429757" y="1631880"/>
                  <a:ext cx="705692" cy="109647"/>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6 h 932950"/>
                    <a:gd name="T10" fmla="*/ 603846 w 3723451"/>
                    <a:gd name="T11" fmla="*/ 54283 h 932950"/>
                    <a:gd name="T12" fmla="*/ 571056 w 3723451"/>
                    <a:gd name="T13" fmla="*/ 46212 h 932950"/>
                    <a:gd name="T14" fmla="*/ 355717 w 3723451"/>
                    <a:gd name="T15" fmla="*/ 109647 h 932950"/>
                    <a:gd name="T16" fmla="*/ 134869 w 3723451"/>
                    <a:gd name="T17" fmla="*/ 48545 h 932950"/>
                    <a:gd name="T18" fmla="*/ 99163 w 3723451"/>
                    <a:gd name="T19" fmla="*/ 55140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108" name="Freeform 107"/>
                <p:cNvSpPr>
                  <a:spLocks/>
                </p:cNvSpPr>
                <p:nvPr/>
              </p:nvSpPr>
              <p:spPr bwMode="auto">
                <a:xfrm>
                  <a:off x="2893929" y="1724658"/>
                  <a:ext cx="256615" cy="95589"/>
                </a:xfrm>
                <a:custGeom>
                  <a:avLst/>
                  <a:gdLst>
                    <a:gd name="T0" fmla="*/ 0 w 1366596"/>
                    <a:gd name="T1" fmla="*/ 0 h 809868"/>
                    <a:gd name="T2" fmla="*/ 256615 w 1366596"/>
                    <a:gd name="T3" fmla="*/ 73864 h 809868"/>
                    <a:gd name="T4" fmla="*/ 162436 w 1366596"/>
                    <a:gd name="T5" fmla="*/ 95589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109" name="Freeform 108"/>
                <p:cNvSpPr>
                  <a:spLocks/>
                </p:cNvSpPr>
                <p:nvPr/>
              </p:nvSpPr>
              <p:spPr bwMode="auto">
                <a:xfrm>
                  <a:off x="2418437" y="1727469"/>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cxnSp>
              <p:nvCxnSpPr>
                <p:cNvPr id="110" name="Straight Connector 109"/>
                <p:cNvCxnSpPr>
                  <a:cxnSpLocks noChangeShapeType="1"/>
                  <a:endCxn id="105" idx="2"/>
                </p:cNvCxnSpPr>
                <p:nvPr/>
              </p:nvCxnSpPr>
              <p:spPr bwMode="auto">
                <a:xfrm flipH="1" flipV="1">
                  <a:off x="2184464" y="1733091"/>
                  <a:ext cx="3773" cy="12089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11" name="Straight Connector 110"/>
                <p:cNvCxnSpPr>
                  <a:cxnSpLocks noChangeShapeType="1"/>
                </p:cNvCxnSpPr>
                <p:nvPr/>
              </p:nvCxnSpPr>
              <p:spPr bwMode="auto">
                <a:xfrm flipH="1" flipV="1">
                  <a:off x="3380741" y="1730281"/>
                  <a:ext cx="3775" cy="12089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grpSp>
        <p:nvGrpSpPr>
          <p:cNvPr id="199" name="Group 228"/>
          <p:cNvGrpSpPr>
            <a:grpSpLocks/>
          </p:cNvGrpSpPr>
          <p:nvPr/>
        </p:nvGrpSpPr>
        <p:grpSpPr bwMode="auto">
          <a:xfrm>
            <a:off x="1828800" y="2686050"/>
            <a:ext cx="5111750" cy="879475"/>
            <a:chOff x="1866825" y="707349"/>
            <a:chExt cx="5112820" cy="879389"/>
          </a:xfrm>
        </p:grpSpPr>
        <p:sp>
          <p:nvSpPr>
            <p:cNvPr id="200" name="Oval 199"/>
            <p:cNvSpPr/>
            <p:nvPr/>
          </p:nvSpPr>
          <p:spPr>
            <a:xfrm>
              <a:off x="1866825" y="785129"/>
              <a:ext cx="954288" cy="49207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201" name="TextBox 233"/>
            <p:cNvSpPr txBox="1">
              <a:spLocks noChangeArrowheads="1"/>
            </p:cNvSpPr>
            <p:nvPr/>
          </p:nvSpPr>
          <p:spPr bwMode="auto">
            <a:xfrm>
              <a:off x="1891781" y="783191"/>
              <a:ext cx="910613" cy="47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en-US" sz="1400">
                  <a:solidFill>
                    <a:prstClr val="black"/>
                  </a:solidFill>
                </a:rPr>
                <a:t>Routing</a:t>
              </a:r>
            </a:p>
            <a:p>
              <a:pPr algn="ctr">
                <a:lnSpc>
                  <a:spcPts val="1475"/>
                </a:lnSpc>
              </a:pPr>
              <a:r>
                <a:rPr lang="en-US" altLang="en-US" sz="1400">
                  <a:solidFill>
                    <a:prstClr val="black"/>
                  </a:solidFill>
                </a:rPr>
                <a:t>Algorithm</a:t>
              </a:r>
            </a:p>
          </p:txBody>
        </p:sp>
        <p:cxnSp>
          <p:nvCxnSpPr>
            <p:cNvPr id="202" name="Straight Arrow Connector 201"/>
            <p:cNvCxnSpPr/>
            <p:nvPr/>
          </p:nvCxnSpPr>
          <p:spPr>
            <a:xfrm flipV="1">
              <a:off x="2833815" y="807352"/>
              <a:ext cx="1517968" cy="214291"/>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p:nvPr/>
          </p:nvCxnSpPr>
          <p:spPr>
            <a:xfrm>
              <a:off x="2751248" y="1201014"/>
              <a:ext cx="797092" cy="279373"/>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4" name="Straight Arrow Connector 203"/>
            <p:cNvCxnSpPr/>
            <p:nvPr/>
          </p:nvCxnSpPr>
          <p:spPr>
            <a:xfrm>
              <a:off x="4685228" y="894656"/>
              <a:ext cx="892362" cy="509538"/>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Arrow Connector 204"/>
            <p:cNvCxnSpPr/>
            <p:nvPr/>
          </p:nvCxnSpPr>
          <p:spPr>
            <a:xfrm>
              <a:off x="4801139" y="801003"/>
              <a:ext cx="1695805" cy="13016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06" name="Oval 205"/>
            <p:cNvSpPr/>
            <p:nvPr/>
          </p:nvSpPr>
          <p:spPr>
            <a:xfrm>
              <a:off x="6558870" y="894656"/>
              <a:ext cx="420775" cy="18095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207" name="Oval 206"/>
            <p:cNvSpPr/>
            <p:nvPr/>
          </p:nvSpPr>
          <p:spPr>
            <a:xfrm>
              <a:off x="5572826" y="1404194"/>
              <a:ext cx="420776" cy="182544"/>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208" name="Oval 207"/>
            <p:cNvSpPr/>
            <p:nvPr/>
          </p:nvSpPr>
          <p:spPr>
            <a:xfrm>
              <a:off x="4367661" y="707349"/>
              <a:ext cx="420775" cy="182545"/>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209" name="Oval 208"/>
            <p:cNvSpPr/>
            <p:nvPr/>
          </p:nvSpPr>
          <p:spPr>
            <a:xfrm>
              <a:off x="3572157" y="1402606"/>
              <a:ext cx="420776" cy="18095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210" name="Straight Arrow Connector 209"/>
            <p:cNvCxnSpPr/>
            <p:nvPr/>
          </p:nvCxnSpPr>
          <p:spPr>
            <a:xfrm>
              <a:off x="2821113" y="1105773"/>
              <a:ext cx="2739010" cy="33969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11" name="Straight Arrow Connector 210"/>
            <p:cNvCxnSpPr>
              <a:endCxn id="206" idx="2"/>
            </p:cNvCxnSpPr>
            <p:nvPr/>
          </p:nvCxnSpPr>
          <p:spPr>
            <a:xfrm flipV="1">
              <a:off x="3997696" y="985135"/>
              <a:ext cx="2561174" cy="469854"/>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12" name="Straight Arrow Connector 211"/>
            <p:cNvCxnSpPr/>
            <p:nvPr/>
          </p:nvCxnSpPr>
          <p:spPr>
            <a:xfrm flipV="1">
              <a:off x="3991345" y="1508959"/>
              <a:ext cx="1581481" cy="0"/>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13" name="Straight Arrow Connector 212"/>
            <p:cNvCxnSpPr/>
            <p:nvPr/>
          </p:nvCxnSpPr>
          <p:spPr>
            <a:xfrm flipV="1">
              <a:off x="5996777" y="1083550"/>
              <a:ext cx="751044" cy="396836"/>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214" name="TextBox 257"/>
          <p:cNvSpPr txBox="1">
            <a:spLocks noChangeArrowheads="1"/>
          </p:cNvSpPr>
          <p:nvPr/>
        </p:nvSpPr>
        <p:spPr bwMode="auto">
          <a:xfrm>
            <a:off x="622300" y="1319213"/>
            <a:ext cx="81581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400" dirty="0">
                <a:solidFill>
                  <a:prstClr val="black"/>
                </a:solidFill>
                <a:latin typeface="Calibri" panose="020F0502020204030204"/>
              </a:rPr>
              <a:t>Individual routing algorithm components </a:t>
            </a:r>
            <a:r>
              <a:rPr lang="en-US" altLang="en-US" sz="2400" i="1" dirty="0">
                <a:solidFill>
                  <a:srgbClr val="000090"/>
                </a:solidFill>
                <a:latin typeface="Calibri" panose="020F0502020204030204"/>
              </a:rPr>
              <a:t>in each and every router </a:t>
            </a:r>
            <a:r>
              <a:rPr lang="en-US" altLang="en-US" sz="2400" dirty="0">
                <a:solidFill>
                  <a:prstClr val="black"/>
                </a:solidFill>
                <a:latin typeface="Calibri" panose="020F0502020204030204"/>
              </a:rPr>
              <a:t>interact in the control plane</a:t>
            </a:r>
          </a:p>
        </p:txBody>
      </p:sp>
      <p:grpSp>
        <p:nvGrpSpPr>
          <p:cNvPr id="215" name="Group 214"/>
          <p:cNvGrpSpPr>
            <a:grpSpLocks/>
          </p:cNvGrpSpPr>
          <p:nvPr/>
        </p:nvGrpSpPr>
        <p:grpSpPr bwMode="auto">
          <a:xfrm>
            <a:off x="1557338" y="3074988"/>
            <a:ext cx="6375400" cy="1047750"/>
            <a:chOff x="1557338" y="3074988"/>
            <a:chExt cx="6375400" cy="1047750"/>
          </a:xfrm>
        </p:grpSpPr>
        <p:sp>
          <p:nvSpPr>
            <p:cNvPr id="216" name="TextBox 232"/>
            <p:cNvSpPr txBox="1">
              <a:spLocks noChangeArrowheads="1"/>
            </p:cNvSpPr>
            <p:nvPr/>
          </p:nvSpPr>
          <p:spPr bwMode="auto">
            <a:xfrm>
              <a:off x="7292975" y="3651250"/>
              <a:ext cx="5953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en-US" sz="1400">
                  <a:solidFill>
                    <a:prstClr val="black"/>
                  </a:solidFill>
                </a:rPr>
                <a:t>data</a:t>
              </a:r>
            </a:p>
            <a:p>
              <a:pPr algn="ctr">
                <a:lnSpc>
                  <a:spcPts val="1463"/>
                </a:lnSpc>
              </a:pPr>
              <a:r>
                <a:rPr lang="en-US" altLang="en-US" sz="1400">
                  <a:solidFill>
                    <a:prstClr val="black"/>
                  </a:solidFill>
                </a:rPr>
                <a:t>plane</a:t>
              </a:r>
            </a:p>
          </p:txBody>
        </p:sp>
        <p:sp>
          <p:nvSpPr>
            <p:cNvPr id="217" name="TextBox 233"/>
            <p:cNvSpPr txBox="1">
              <a:spLocks noChangeArrowheads="1"/>
            </p:cNvSpPr>
            <p:nvPr/>
          </p:nvSpPr>
          <p:spPr bwMode="auto">
            <a:xfrm>
              <a:off x="7224713" y="3074988"/>
              <a:ext cx="7080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en-US" sz="1400">
                  <a:solidFill>
                    <a:prstClr val="black"/>
                  </a:solidFill>
                </a:rPr>
                <a:t>control</a:t>
              </a:r>
            </a:p>
            <a:p>
              <a:pPr algn="ctr">
                <a:lnSpc>
                  <a:spcPts val="1463"/>
                </a:lnSpc>
              </a:pPr>
              <a:r>
                <a:rPr lang="en-US" altLang="en-US" sz="1400">
                  <a:solidFill>
                    <a:prstClr val="black"/>
                  </a:solidFill>
                </a:rPr>
                <a:t>plane</a:t>
              </a:r>
            </a:p>
          </p:txBody>
        </p:sp>
        <p:cxnSp>
          <p:nvCxnSpPr>
            <p:cNvPr id="218" name="Straight Connector 217"/>
            <p:cNvCxnSpPr/>
            <p:nvPr/>
          </p:nvCxnSpPr>
          <p:spPr>
            <a:xfrm>
              <a:off x="1557338" y="3613150"/>
              <a:ext cx="6207125" cy="0"/>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19" name="Group 26"/>
          <p:cNvGrpSpPr>
            <a:grpSpLocks/>
          </p:cNvGrpSpPr>
          <p:nvPr/>
        </p:nvGrpSpPr>
        <p:grpSpPr bwMode="auto">
          <a:xfrm>
            <a:off x="1828800" y="3702050"/>
            <a:ext cx="5126038" cy="1120775"/>
            <a:chOff x="-4746102" y="4471477"/>
            <a:chExt cx="5126173" cy="1120753"/>
          </a:xfrm>
        </p:grpSpPr>
        <p:pic>
          <p:nvPicPr>
            <p:cNvPr id="220" name="Picture 10" descr="fig42_tabl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6102" y="4471477"/>
              <a:ext cx="966463" cy="966962"/>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grpSp>
          <p:nvGrpSpPr>
            <p:cNvPr id="221" name="Group 25"/>
            <p:cNvGrpSpPr>
              <a:grpSpLocks/>
            </p:cNvGrpSpPr>
            <p:nvPr/>
          </p:nvGrpSpPr>
          <p:grpSpPr bwMode="auto">
            <a:xfrm>
              <a:off x="-3025264" y="5228984"/>
              <a:ext cx="3405335" cy="363246"/>
              <a:chOff x="-3025264" y="5228984"/>
              <a:chExt cx="3405335" cy="363246"/>
            </a:xfrm>
          </p:grpSpPr>
          <p:grpSp>
            <p:nvGrpSpPr>
              <p:cNvPr id="222" name="Group 241"/>
              <p:cNvGrpSpPr>
                <a:grpSpLocks/>
              </p:cNvGrpSpPr>
              <p:nvPr/>
            </p:nvGrpSpPr>
            <p:grpSpPr bwMode="auto">
              <a:xfrm>
                <a:off x="-3025264" y="5262858"/>
                <a:ext cx="430360" cy="329372"/>
                <a:chOff x="2931664" y="3912603"/>
                <a:chExt cx="430450" cy="329314"/>
              </a:xfrm>
            </p:grpSpPr>
            <p:sp>
              <p:nvSpPr>
                <p:cNvPr id="238" name="Rectangle 237"/>
                <p:cNvSpPr/>
                <p:nvPr/>
              </p:nvSpPr>
              <p:spPr>
                <a:xfrm>
                  <a:off x="2936485" y="3903846"/>
                  <a:ext cx="425550" cy="338071"/>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239" name="Straight Connector 238"/>
                <p:cNvCxnSpPr/>
                <p:nvPr/>
              </p:nvCxnSpPr>
              <p:spPr>
                <a:xfrm>
                  <a:off x="2931721" y="4003838"/>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2931721" y="4067326"/>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a:stCxn id="238" idx="2"/>
                </p:cNvCxnSpPr>
                <p:nvPr/>
              </p:nvCxnSpPr>
              <p:spPr>
                <a:xfrm flipH="1" flipV="1">
                  <a:off x="3147672" y="4003838"/>
                  <a:ext cx="1588" cy="238079"/>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23" name="Group 444"/>
              <p:cNvGrpSpPr>
                <a:grpSpLocks/>
              </p:cNvGrpSpPr>
              <p:nvPr/>
            </p:nvGrpSpPr>
            <p:grpSpPr bwMode="auto">
              <a:xfrm>
                <a:off x="-2217227" y="5261364"/>
                <a:ext cx="430361" cy="329307"/>
                <a:chOff x="2931664" y="3912603"/>
                <a:chExt cx="430450" cy="329314"/>
              </a:xfrm>
            </p:grpSpPr>
            <p:sp>
              <p:nvSpPr>
                <p:cNvPr id="234" name="Rectangle 233"/>
                <p:cNvSpPr/>
                <p:nvPr/>
              </p:nvSpPr>
              <p:spPr>
                <a:xfrm>
                  <a:off x="2936506" y="3903750"/>
                  <a:ext cx="425549" cy="33813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235" name="Straight Connector 234"/>
                <p:cNvCxnSpPr/>
                <p:nvPr/>
              </p:nvCxnSpPr>
              <p:spPr>
                <a:xfrm>
                  <a:off x="2931743" y="4003763"/>
                  <a:ext cx="42554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2931743" y="4067263"/>
                  <a:ext cx="42554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a:stCxn id="234" idx="2"/>
                </p:cNvCxnSpPr>
                <p:nvPr/>
              </p:nvCxnSpPr>
              <p:spPr>
                <a:xfrm flipH="1" flipV="1">
                  <a:off x="3147693" y="4003763"/>
                  <a:ext cx="1587" cy="23812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24" name="Group 473"/>
              <p:cNvGrpSpPr>
                <a:grpSpLocks/>
              </p:cNvGrpSpPr>
              <p:nvPr/>
            </p:nvGrpSpPr>
            <p:grpSpPr bwMode="auto">
              <a:xfrm>
                <a:off x="-1034539" y="5261364"/>
                <a:ext cx="430360" cy="329307"/>
                <a:chOff x="2931664" y="3912603"/>
                <a:chExt cx="430450" cy="329314"/>
              </a:xfrm>
            </p:grpSpPr>
            <p:sp>
              <p:nvSpPr>
                <p:cNvPr id="230" name="Rectangle 229"/>
                <p:cNvSpPr/>
                <p:nvPr/>
              </p:nvSpPr>
              <p:spPr>
                <a:xfrm>
                  <a:off x="2936538" y="3903750"/>
                  <a:ext cx="425550" cy="33813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231" name="Straight Connector 230"/>
                <p:cNvCxnSpPr/>
                <p:nvPr/>
              </p:nvCxnSpPr>
              <p:spPr>
                <a:xfrm>
                  <a:off x="2931774" y="400376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2931774" y="406726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a:stCxn id="230" idx="2"/>
                </p:cNvCxnSpPr>
                <p:nvPr/>
              </p:nvCxnSpPr>
              <p:spPr>
                <a:xfrm flipH="1" flipV="1">
                  <a:off x="3147725" y="4003763"/>
                  <a:ext cx="1588" cy="23812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25" name="Group 502"/>
              <p:cNvGrpSpPr>
                <a:grpSpLocks/>
              </p:cNvGrpSpPr>
              <p:nvPr/>
            </p:nvGrpSpPr>
            <p:grpSpPr bwMode="auto">
              <a:xfrm>
                <a:off x="-50289" y="5228984"/>
                <a:ext cx="430360" cy="350559"/>
                <a:chOff x="2931664" y="3912603"/>
                <a:chExt cx="430450" cy="329314"/>
              </a:xfrm>
            </p:grpSpPr>
            <p:sp>
              <p:nvSpPr>
                <p:cNvPr id="226" name="Rectangle 225"/>
                <p:cNvSpPr/>
                <p:nvPr/>
              </p:nvSpPr>
              <p:spPr>
                <a:xfrm>
                  <a:off x="2936564" y="3912336"/>
                  <a:ext cx="425550" cy="32956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227" name="Straight Connector 226"/>
                <p:cNvCxnSpPr/>
                <p:nvPr/>
              </p:nvCxnSpPr>
              <p:spPr>
                <a:xfrm>
                  <a:off x="2931800" y="400330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2931800" y="4067428"/>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a:stCxn id="226" idx="2"/>
                </p:cNvCxnSpPr>
                <p:nvPr/>
              </p:nvCxnSpPr>
              <p:spPr>
                <a:xfrm flipH="1" flipV="1">
                  <a:off x="3147751" y="4003303"/>
                  <a:ext cx="1588" cy="238602"/>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242" name="Group 24"/>
          <p:cNvGrpSpPr>
            <a:grpSpLocks/>
          </p:cNvGrpSpPr>
          <p:nvPr/>
        </p:nvGrpSpPr>
        <p:grpSpPr bwMode="auto">
          <a:xfrm>
            <a:off x="2282825" y="2882900"/>
            <a:ext cx="4437063" cy="1577975"/>
            <a:chOff x="-4267279" y="3655204"/>
            <a:chExt cx="4437063" cy="1578510"/>
          </a:xfrm>
        </p:grpSpPr>
        <p:cxnSp>
          <p:nvCxnSpPr>
            <p:cNvPr id="243" name="Straight Arrow Connector 242"/>
            <p:cNvCxnSpPr/>
            <p:nvPr/>
          </p:nvCxnSpPr>
          <p:spPr bwMode="auto">
            <a:xfrm>
              <a:off x="-4267279" y="4047450"/>
              <a:ext cx="0" cy="422418"/>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4" name="Straight Arrow Connector 243"/>
            <p:cNvCxnSpPr>
              <a:cxnSpLocks noChangeShapeType="1"/>
            </p:cNvCxnSpPr>
            <p:nvPr/>
          </p:nvCxnSpPr>
          <p:spPr bwMode="auto">
            <a:xfrm flipH="1">
              <a:off x="-2808366" y="4361882"/>
              <a:ext cx="0" cy="871832"/>
            </a:xfrm>
            <a:prstGeom prst="straightConnector1">
              <a:avLst/>
            </a:prstGeom>
            <a:noFill/>
            <a:ln w="6350">
              <a:solidFill>
                <a:srgbClr val="CC0000"/>
              </a:solidFill>
              <a:round/>
              <a:headEnd/>
              <a:tailEnd type="triangle" w="med" len="med"/>
            </a:ln>
            <a:effectLst>
              <a:outerShdw dist="20000" dir="5400000" rotWithShape="0">
                <a:srgbClr val="808080">
                  <a:alpha val="37999"/>
                </a:srgbClr>
              </a:outerShdw>
            </a:effectLst>
          </p:spPr>
        </p:cxnSp>
        <p:cxnSp>
          <p:nvCxnSpPr>
            <p:cNvPr id="245" name="Straight Arrow Connector 244"/>
            <p:cNvCxnSpPr>
              <a:cxnSpLocks noChangeShapeType="1"/>
            </p:cNvCxnSpPr>
            <p:nvPr/>
          </p:nvCxnSpPr>
          <p:spPr bwMode="auto">
            <a:xfrm>
              <a:off x="-2006679" y="3655204"/>
              <a:ext cx="6350" cy="1576922"/>
            </a:xfrm>
            <a:prstGeom prst="straightConnector1">
              <a:avLst/>
            </a:prstGeom>
            <a:noFill/>
            <a:ln w="6350">
              <a:solidFill>
                <a:srgbClr val="CC0000"/>
              </a:solidFill>
              <a:round/>
              <a:headEnd/>
              <a:tailEnd type="triangle" w="med" len="med"/>
            </a:ln>
            <a:effectLst>
              <a:outerShdw dist="20000" dir="5400000" rotWithShape="0">
                <a:srgbClr val="808080">
                  <a:alpha val="37999"/>
                </a:srgbClr>
              </a:outerShdw>
            </a:effectLst>
          </p:spPr>
        </p:cxnSp>
        <p:cxnSp>
          <p:nvCxnSpPr>
            <p:cNvPr id="246" name="Straight Arrow Connector 245"/>
            <p:cNvCxnSpPr>
              <a:cxnSpLocks noChangeShapeType="1"/>
            </p:cNvCxnSpPr>
            <p:nvPr/>
          </p:nvCxnSpPr>
          <p:spPr bwMode="auto">
            <a:xfrm>
              <a:off x="-823991" y="4326945"/>
              <a:ext cx="6350" cy="905182"/>
            </a:xfrm>
            <a:prstGeom prst="straightConnector1">
              <a:avLst/>
            </a:prstGeom>
            <a:noFill/>
            <a:ln w="6350">
              <a:solidFill>
                <a:srgbClr val="CC0000"/>
              </a:solidFill>
              <a:round/>
              <a:headEnd/>
              <a:tailEnd type="triangle" w="med" len="med"/>
            </a:ln>
            <a:effectLst>
              <a:outerShdw dist="20000" dir="5400000" rotWithShape="0">
                <a:srgbClr val="808080">
                  <a:alpha val="37999"/>
                </a:srgbClr>
              </a:outerShdw>
            </a:effectLst>
          </p:spPr>
        </p:cxnSp>
        <p:cxnSp>
          <p:nvCxnSpPr>
            <p:cNvPr id="247" name="Straight Arrow Connector 246"/>
            <p:cNvCxnSpPr>
              <a:cxnSpLocks noChangeShapeType="1"/>
            </p:cNvCxnSpPr>
            <p:nvPr/>
          </p:nvCxnSpPr>
          <p:spPr bwMode="auto">
            <a:xfrm flipH="1">
              <a:off x="166609" y="3798127"/>
              <a:ext cx="3175" cy="1399062"/>
            </a:xfrm>
            <a:prstGeom prst="straightConnector1">
              <a:avLst/>
            </a:prstGeom>
            <a:noFill/>
            <a:ln w="6350">
              <a:solidFill>
                <a:srgbClr val="CC0000"/>
              </a:solidFill>
              <a:round/>
              <a:headEnd/>
              <a:tailEnd type="triangle" w="med" len="med"/>
            </a:ln>
            <a:effectLst>
              <a:outerShdw dist="20000" dir="5400000" rotWithShape="0">
                <a:srgbClr val="808080">
                  <a:alpha val="37999"/>
                </a:srgbClr>
              </a:outerShdw>
            </a:effectLst>
          </p:spPr>
        </p:cxnSp>
      </p:grpSp>
      <p:cxnSp>
        <p:nvCxnSpPr>
          <p:cNvPr id="248" name="Straight Connector 247"/>
          <p:cNvCxnSpPr/>
          <p:nvPr/>
        </p:nvCxnSpPr>
        <p:spPr>
          <a:xfrm flipH="1">
            <a:off x="1282700" y="5802313"/>
            <a:ext cx="1508125" cy="15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9" name="TextBox 265"/>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200">
                <a:solidFill>
                  <a:prstClr val="black"/>
                </a:solidFill>
              </a:rPr>
              <a:t>1</a:t>
            </a:r>
          </a:p>
        </p:txBody>
      </p:sp>
      <p:sp>
        <p:nvSpPr>
          <p:cNvPr id="250" name="TextBox 281"/>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200">
                <a:solidFill>
                  <a:prstClr val="black"/>
                </a:solidFill>
              </a:rPr>
              <a:t>2</a:t>
            </a:r>
          </a:p>
        </p:txBody>
      </p:sp>
      <p:grpSp>
        <p:nvGrpSpPr>
          <p:cNvPr id="251" name="Group 5"/>
          <p:cNvGrpSpPr>
            <a:grpSpLocks/>
          </p:cNvGrpSpPr>
          <p:nvPr/>
        </p:nvGrpSpPr>
        <p:grpSpPr bwMode="auto">
          <a:xfrm>
            <a:off x="938213" y="5237163"/>
            <a:ext cx="1616075" cy="487362"/>
            <a:chOff x="-4079003" y="2717403"/>
            <a:chExt cx="1616718" cy="488475"/>
          </a:xfrm>
        </p:grpSpPr>
        <p:sp>
          <p:nvSpPr>
            <p:cNvPr id="252" name="Rectangle 97"/>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253"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254"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255"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256" name="Text Box 105"/>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200">
                  <a:solidFill>
                    <a:prstClr val="black"/>
                  </a:solidFill>
                </a:rPr>
                <a:t>0111</a:t>
              </a:r>
            </a:p>
          </p:txBody>
        </p:sp>
        <p:sp>
          <p:nvSpPr>
            <p:cNvPr id="257"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grpSp>
      <p:sp>
        <p:nvSpPr>
          <p:cNvPr id="258" name="Freeform 120"/>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grpSp>
        <p:nvGrpSpPr>
          <p:cNvPr id="259" name="Group 357"/>
          <p:cNvGrpSpPr>
            <a:grpSpLocks/>
          </p:cNvGrpSpPr>
          <p:nvPr/>
        </p:nvGrpSpPr>
        <p:grpSpPr bwMode="auto">
          <a:xfrm>
            <a:off x="2714625" y="5659438"/>
            <a:ext cx="565150" cy="293687"/>
            <a:chOff x="1871277" y="1576300"/>
            <a:chExt cx="1128371" cy="437861"/>
          </a:xfrm>
        </p:grpSpPr>
        <p:sp>
          <p:nvSpPr>
            <p:cNvPr id="260" name="Oval 259"/>
            <p:cNvSpPr>
              <a:spLocks noChangeArrowheads="1"/>
            </p:cNvSpPr>
            <p:nvPr/>
          </p:nvSpPr>
          <p:spPr bwMode="auto">
            <a:xfrm flipV="1">
              <a:off x="1874448" y="1694641"/>
              <a:ext cx="1125200"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261" name="Rectangle 260"/>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262" name="Oval 261"/>
            <p:cNvSpPr>
              <a:spLocks noChangeArrowheads="1"/>
            </p:cNvSpPr>
            <p:nvPr/>
          </p:nvSpPr>
          <p:spPr bwMode="auto">
            <a:xfrm flipV="1">
              <a:off x="1871277" y="1576300"/>
              <a:ext cx="1125202"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263" name="Freeform 262"/>
            <p:cNvSpPr/>
            <p:nvPr/>
          </p:nvSpPr>
          <p:spPr bwMode="auto">
            <a:xfrm>
              <a:off x="2159710" y="1673339"/>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264" name="Freeform 263"/>
            <p:cNvSpPr>
              <a:spLocks/>
            </p:cNvSpPr>
            <p:nvPr/>
          </p:nvSpPr>
          <p:spPr bwMode="auto">
            <a:xfrm>
              <a:off x="2102657" y="1633104"/>
              <a:ext cx="662442" cy="111240"/>
            </a:xfrm>
            <a:custGeom>
              <a:avLst/>
              <a:gdLst>
                <a:gd name="T0" fmla="*/ 0 w 3723451"/>
                <a:gd name="T1" fmla="*/ 27215 h 932950"/>
                <a:gd name="T2" fmla="*/ 116561 w 3723451"/>
                <a:gd name="T3" fmla="*/ 321 h 932950"/>
                <a:gd name="T4" fmla="*/ 330163 w 3723451"/>
                <a:gd name="T5" fmla="*/ 62069 h 932950"/>
                <a:gd name="T6" fmla="*/ 533941 w 3723451"/>
                <a:gd name="T7" fmla="*/ 0 h 932950"/>
                <a:gd name="T8" fmla="*/ 662442 w 3723451"/>
                <a:gd name="T9" fmla="*/ 24699 h 932950"/>
                <a:gd name="T10" fmla="*/ 566838 w 3723451"/>
                <a:gd name="T11" fmla="*/ 55071 h 932950"/>
                <a:gd name="T12" fmla="*/ 536057 w 3723451"/>
                <a:gd name="T13" fmla="*/ 46883 h 932950"/>
                <a:gd name="T14" fmla="*/ 333916 w 3723451"/>
                <a:gd name="T15" fmla="*/ 111240 h 932950"/>
                <a:gd name="T16" fmla="*/ 126604 w 3723451"/>
                <a:gd name="T17" fmla="*/ 49250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265" name="Freeform 264"/>
            <p:cNvSpPr>
              <a:spLocks/>
            </p:cNvSpPr>
            <p:nvPr/>
          </p:nvSpPr>
          <p:spPr bwMode="auto">
            <a:xfrm>
              <a:off x="2536889" y="1727776"/>
              <a:ext cx="244059" cy="97039"/>
            </a:xfrm>
            <a:custGeom>
              <a:avLst/>
              <a:gdLst>
                <a:gd name="T0" fmla="*/ 0 w 1366596"/>
                <a:gd name="T1" fmla="*/ 0 h 809868"/>
                <a:gd name="T2" fmla="*/ 244059 w 1366596"/>
                <a:gd name="T3" fmla="*/ 74985 h 809868"/>
                <a:gd name="T4" fmla="*/ 154488 w 1366596"/>
                <a:gd name="T5" fmla="*/ 97039 h 809868"/>
                <a:gd name="T6" fmla="*/ 822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266" name="Freeform 265"/>
            <p:cNvSpPr>
              <a:spLocks/>
            </p:cNvSpPr>
            <p:nvPr/>
          </p:nvSpPr>
          <p:spPr bwMode="auto">
            <a:xfrm>
              <a:off x="2089979" y="1730143"/>
              <a:ext cx="240888" cy="97040"/>
            </a:xfrm>
            <a:custGeom>
              <a:avLst/>
              <a:gdLst>
                <a:gd name="T0" fmla="*/ 237599 w 1348191"/>
                <a:gd name="T1" fmla="*/ 0 h 791462"/>
                <a:gd name="T2" fmla="*/ 240888 w 1348191"/>
                <a:gd name="T3" fmla="*/ 46827 h 791462"/>
                <a:gd name="T4" fmla="*/ 87147 w 1348191"/>
                <a:gd name="T5" fmla="*/ 97040 h 791462"/>
                <a:gd name="T6" fmla="*/ 0 w 1348191"/>
                <a:gd name="T7" fmla="*/ 75037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cxnSp>
          <p:nvCxnSpPr>
            <p:cNvPr id="267" name="Straight Connector 266"/>
            <p:cNvCxnSpPr>
              <a:cxnSpLocks noChangeShapeType="1"/>
              <a:endCxn id="262" idx="2"/>
            </p:cNvCxnSpPr>
            <p:nvPr/>
          </p:nvCxnSpPr>
          <p:spPr bwMode="auto">
            <a:xfrm flipH="1" flipV="1">
              <a:off x="1871277" y="1737244"/>
              <a:ext cx="3171" cy="123075"/>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68" name="Straight Connector 267"/>
            <p:cNvCxnSpPr>
              <a:cxnSpLocks noChangeShapeType="1"/>
            </p:cNvCxnSpPr>
            <p:nvPr/>
          </p:nvCxnSpPr>
          <p:spPr bwMode="auto">
            <a:xfrm flipH="1" flipV="1">
              <a:off x="2996479" y="1734876"/>
              <a:ext cx="3169" cy="12307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269" name="TextBox 6"/>
          <p:cNvSpPr txBox="1">
            <a:spLocks noChangeArrowheads="1"/>
          </p:cNvSpPr>
          <p:nvPr/>
        </p:nvSpPr>
        <p:spPr bwMode="auto">
          <a:xfrm>
            <a:off x="196850" y="4903788"/>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400" dirty="0">
                <a:solidFill>
                  <a:prstClr val="black"/>
                </a:solidFill>
              </a:rPr>
              <a:t>values in arriving </a:t>
            </a:r>
          </a:p>
          <a:p>
            <a:r>
              <a:rPr lang="en-US" altLang="en-US" sz="1400" dirty="0">
                <a:solidFill>
                  <a:prstClr val="black"/>
                </a:solidFill>
              </a:rPr>
              <a:t>packet header</a:t>
            </a:r>
            <a:endParaRPr lang="en-US" altLang="en-US" dirty="0">
              <a:solidFill>
                <a:prstClr val="black"/>
              </a:solidFill>
            </a:endParaRPr>
          </a:p>
        </p:txBody>
      </p:sp>
      <p:sp>
        <p:nvSpPr>
          <p:cNvPr id="270" name="TextBox 282"/>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200">
                <a:solidFill>
                  <a:prstClr val="black"/>
                </a:solidFill>
              </a:rPr>
              <a:t>3</a:t>
            </a:r>
          </a:p>
        </p:txBody>
      </p:sp>
    </p:spTree>
    <p:extLst>
      <p:ext uri="{BB962C8B-B14F-4D97-AF65-F5344CB8AC3E}">
        <p14:creationId xmlns:p14="http://schemas.microsoft.com/office/powerpoint/2010/main" val="349922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10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9"/>
                                        </p:tgtEl>
                                        <p:attrNameLst>
                                          <p:attrName>style.visibility</p:attrName>
                                        </p:attrNameLst>
                                      </p:cBhvr>
                                      <p:to>
                                        <p:strVal val="visible"/>
                                      </p:to>
                                    </p:set>
                                    <p:animEffect transition="in" filter="dissolve">
                                      <p:cBhvr>
                                        <p:cTn id="12" dur="500"/>
                                        <p:tgtEl>
                                          <p:spTgt spid="2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9"/>
                                        </p:tgtEl>
                                        <p:attrNameLst>
                                          <p:attrName>style.visibility</p:attrName>
                                        </p:attrNameLst>
                                      </p:cBhvr>
                                      <p:to>
                                        <p:strVal val="visible"/>
                                      </p:to>
                                    </p:set>
                                    <p:animEffect transition="in" filter="dissolve">
                                      <p:cBhvr>
                                        <p:cTn id="17" dur="500"/>
                                        <p:tgtEl>
                                          <p:spTgt spid="19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42"/>
                                        </p:tgtEl>
                                        <p:attrNameLst>
                                          <p:attrName>style.visibility</p:attrName>
                                        </p:attrNameLst>
                                      </p:cBhvr>
                                      <p:to>
                                        <p:strVal val="visible"/>
                                      </p:to>
                                    </p:set>
                                    <p:animEffect transition="in" filter="wipe(up)">
                                      <p:cBhvr>
                                        <p:cTn id="22" dur="500"/>
                                        <p:tgtEl>
                                          <p:spTgt spid="24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15"/>
                                        </p:tgtEl>
                                        <p:attrNameLst>
                                          <p:attrName>style.visibility</p:attrName>
                                        </p:attrNameLst>
                                      </p:cBhvr>
                                      <p:to>
                                        <p:strVal val="visible"/>
                                      </p:to>
                                    </p:set>
                                    <p:animEffect transition="in" filter="dissolve">
                                      <p:cBhvr>
                                        <p:cTn id="27"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Logically centralised control plane</a:t>
            </a:r>
            <a:endParaRPr lang="en-GB" dirty="0"/>
          </a:p>
        </p:txBody>
      </p:sp>
      <p:grpSp>
        <p:nvGrpSpPr>
          <p:cNvPr id="271" name="Group 24"/>
          <p:cNvGrpSpPr>
            <a:grpSpLocks/>
          </p:cNvGrpSpPr>
          <p:nvPr/>
        </p:nvGrpSpPr>
        <p:grpSpPr bwMode="auto">
          <a:xfrm>
            <a:off x="1454150" y="2185988"/>
            <a:ext cx="6027738" cy="1439862"/>
            <a:chOff x="1492879" y="2061336"/>
            <a:chExt cx="6027737" cy="1440135"/>
          </a:xfrm>
        </p:grpSpPr>
        <p:sp>
          <p:nvSpPr>
            <p:cNvPr id="272" name="Rectangle 271"/>
            <p:cNvSpPr/>
            <p:nvPr/>
          </p:nvSpPr>
          <p:spPr bwMode="auto">
            <a:xfrm>
              <a:off x="1929442" y="2064512"/>
              <a:ext cx="5043486" cy="1017780"/>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273" name="Freeform 272"/>
            <p:cNvSpPr/>
            <p:nvPr/>
          </p:nvSpPr>
          <p:spPr bwMode="auto">
            <a:xfrm>
              <a:off x="1740529" y="2067687"/>
              <a:ext cx="198438" cy="138615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274" name="Freeform 273"/>
            <p:cNvSpPr/>
            <p:nvPr/>
          </p:nvSpPr>
          <p:spPr bwMode="auto">
            <a:xfrm flipH="1">
              <a:off x="6969753" y="2061336"/>
              <a:ext cx="219075" cy="1370272"/>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a:gsLst>
                <a:gs pos="0">
                  <a:schemeClr val="accent6">
                    <a:lumMod val="20000"/>
                    <a:lumOff val="80000"/>
                  </a:schemeClr>
                </a:gs>
                <a:gs pos="100000">
                  <a:schemeClr val="bg1"/>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grpSp>
          <p:nvGrpSpPr>
            <p:cNvPr id="275" name="Group 950"/>
            <p:cNvGrpSpPr>
              <a:grpSpLocks/>
            </p:cNvGrpSpPr>
            <p:nvPr/>
          </p:nvGrpSpPr>
          <p:grpSpPr bwMode="auto">
            <a:xfrm>
              <a:off x="1492879" y="2820676"/>
              <a:ext cx="338137" cy="653816"/>
              <a:chOff x="4140" y="429"/>
              <a:chExt cx="1425" cy="2396"/>
            </a:xfrm>
          </p:grpSpPr>
          <p:sp>
            <p:nvSpPr>
              <p:cNvPr id="309" name="Freeform 951"/>
              <p:cNvSpPr>
                <a:spLocks/>
              </p:cNvSpPr>
              <p:nvPr/>
            </p:nvSpPr>
            <p:spPr bwMode="auto">
              <a:xfrm>
                <a:off x="5268" y="433"/>
                <a:ext cx="283" cy="2286"/>
              </a:xfrm>
              <a:custGeom>
                <a:avLst/>
                <a:gdLst>
                  <a:gd name="T0" fmla="*/ 2 w 354"/>
                  <a:gd name="T1" fmla="*/ 0 h 2742"/>
                  <a:gd name="T2" fmla="*/ 4 w 354"/>
                  <a:gd name="T3" fmla="*/ 9 h 2742"/>
                  <a:gd name="T4" fmla="*/ 4 w 354"/>
                  <a:gd name="T5" fmla="*/ 69 h 2742"/>
                  <a:gd name="T6" fmla="*/ 0 w 354"/>
                  <a:gd name="T7" fmla="*/ 72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310"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311" name="Freeform 953"/>
              <p:cNvSpPr>
                <a:spLocks/>
              </p:cNvSpPr>
              <p:nvPr/>
            </p:nvSpPr>
            <p:spPr bwMode="auto">
              <a:xfrm>
                <a:off x="5321" y="570"/>
                <a:ext cx="169" cy="2115"/>
              </a:xfrm>
              <a:custGeom>
                <a:avLst/>
                <a:gdLst>
                  <a:gd name="T0" fmla="*/ 2 w 211"/>
                  <a:gd name="T1" fmla="*/ 0 h 2537"/>
                  <a:gd name="T2" fmla="*/ 2 w 211"/>
                  <a:gd name="T3" fmla="*/ 7 h 2537"/>
                  <a:gd name="T4" fmla="*/ 2 w 211"/>
                  <a:gd name="T5" fmla="*/ 6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312" name="Freeform 954"/>
              <p:cNvSpPr>
                <a:spLocks/>
              </p:cNvSpPr>
              <p:nvPr/>
            </p:nvSpPr>
            <p:spPr bwMode="auto">
              <a:xfrm>
                <a:off x="5284" y="1640"/>
                <a:ext cx="263" cy="189"/>
              </a:xfrm>
              <a:custGeom>
                <a:avLst/>
                <a:gdLst>
                  <a:gd name="T0" fmla="*/ 2 w 328"/>
                  <a:gd name="T1" fmla="*/ 0 h 226"/>
                  <a:gd name="T2" fmla="*/ 4 w 328"/>
                  <a:gd name="T3" fmla="*/ 4 h 226"/>
                  <a:gd name="T4" fmla="*/ 4 w 328"/>
                  <a:gd name="T5" fmla="*/ 7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313"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grpSp>
            <p:nvGrpSpPr>
              <p:cNvPr id="314" name="Group 956"/>
              <p:cNvGrpSpPr>
                <a:grpSpLocks/>
              </p:cNvGrpSpPr>
              <p:nvPr/>
            </p:nvGrpSpPr>
            <p:grpSpPr bwMode="auto">
              <a:xfrm>
                <a:off x="4749" y="668"/>
                <a:ext cx="581" cy="145"/>
                <a:chOff x="614" y="2568"/>
                <a:chExt cx="725" cy="139"/>
              </a:xfrm>
            </p:grpSpPr>
            <p:sp>
              <p:nvSpPr>
                <p:cNvPr id="339"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340"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grpSp>
          <p:sp>
            <p:nvSpPr>
              <p:cNvPr id="315"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grpSp>
            <p:nvGrpSpPr>
              <p:cNvPr id="316" name="Group 960"/>
              <p:cNvGrpSpPr>
                <a:grpSpLocks/>
              </p:cNvGrpSpPr>
              <p:nvPr/>
            </p:nvGrpSpPr>
            <p:grpSpPr bwMode="auto">
              <a:xfrm>
                <a:off x="4747" y="994"/>
                <a:ext cx="581" cy="134"/>
                <a:chOff x="614" y="2568"/>
                <a:chExt cx="725" cy="139"/>
              </a:xfrm>
            </p:grpSpPr>
            <p:sp>
              <p:nvSpPr>
                <p:cNvPr id="337"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338"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grpSp>
          <p:sp>
            <p:nvSpPr>
              <p:cNvPr id="317"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318"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grpSp>
            <p:nvGrpSpPr>
              <p:cNvPr id="319" name="Group 965"/>
              <p:cNvGrpSpPr>
                <a:grpSpLocks/>
              </p:cNvGrpSpPr>
              <p:nvPr/>
            </p:nvGrpSpPr>
            <p:grpSpPr bwMode="auto">
              <a:xfrm>
                <a:off x="4735" y="1627"/>
                <a:ext cx="582" cy="151"/>
                <a:chOff x="614" y="2568"/>
                <a:chExt cx="725" cy="139"/>
              </a:xfrm>
            </p:grpSpPr>
            <p:sp>
              <p:nvSpPr>
                <p:cNvPr id="335"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336"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grpSp>
          <p:sp>
            <p:nvSpPr>
              <p:cNvPr id="320" name="Freeform 968"/>
              <p:cNvSpPr>
                <a:spLocks/>
              </p:cNvSpPr>
              <p:nvPr/>
            </p:nvSpPr>
            <p:spPr bwMode="auto">
              <a:xfrm>
                <a:off x="5288" y="1354"/>
                <a:ext cx="263" cy="188"/>
              </a:xfrm>
              <a:custGeom>
                <a:avLst/>
                <a:gdLst>
                  <a:gd name="T0" fmla="*/ 2 w 328"/>
                  <a:gd name="T1" fmla="*/ 0 h 226"/>
                  <a:gd name="T2" fmla="*/ 4 w 328"/>
                  <a:gd name="T3" fmla="*/ 3 h 226"/>
                  <a:gd name="T4" fmla="*/ 4 w 328"/>
                  <a:gd name="T5" fmla="*/ 6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grpSp>
            <p:nvGrpSpPr>
              <p:cNvPr id="321" name="Group 969"/>
              <p:cNvGrpSpPr>
                <a:grpSpLocks/>
              </p:cNvGrpSpPr>
              <p:nvPr/>
            </p:nvGrpSpPr>
            <p:grpSpPr bwMode="auto">
              <a:xfrm>
                <a:off x="4739" y="1327"/>
                <a:ext cx="582" cy="139"/>
                <a:chOff x="614" y="2568"/>
                <a:chExt cx="725" cy="139"/>
              </a:xfrm>
            </p:grpSpPr>
            <p:sp>
              <p:nvSpPr>
                <p:cNvPr id="333"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334"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grpSp>
          <p:sp>
            <p:nvSpPr>
              <p:cNvPr id="322"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323" name="Freeform 973"/>
              <p:cNvSpPr>
                <a:spLocks/>
              </p:cNvSpPr>
              <p:nvPr/>
            </p:nvSpPr>
            <p:spPr bwMode="auto">
              <a:xfrm>
                <a:off x="5312" y="1007"/>
                <a:ext cx="237" cy="213"/>
              </a:xfrm>
              <a:custGeom>
                <a:avLst/>
                <a:gdLst>
                  <a:gd name="T0" fmla="*/ 2 w 296"/>
                  <a:gd name="T1" fmla="*/ 0 h 256"/>
                  <a:gd name="T2" fmla="*/ 4 w 296"/>
                  <a:gd name="T3" fmla="*/ 3 h 256"/>
                  <a:gd name="T4" fmla="*/ 4 w 296"/>
                  <a:gd name="T5" fmla="*/ 6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324" name="Freeform 974"/>
              <p:cNvSpPr>
                <a:spLocks/>
              </p:cNvSpPr>
              <p:nvPr/>
            </p:nvSpPr>
            <p:spPr bwMode="auto">
              <a:xfrm>
                <a:off x="5315" y="680"/>
                <a:ext cx="244" cy="240"/>
              </a:xfrm>
              <a:custGeom>
                <a:avLst/>
                <a:gdLst>
                  <a:gd name="T0" fmla="*/ 0 w 304"/>
                  <a:gd name="T1" fmla="*/ 0 h 288"/>
                  <a:gd name="T2" fmla="*/ 4 w 304"/>
                  <a:gd name="T3" fmla="*/ 5 h 288"/>
                  <a:gd name="T4" fmla="*/ 3 w 304"/>
                  <a:gd name="T5" fmla="*/ 8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325"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326" name="Freeform 976"/>
              <p:cNvSpPr>
                <a:spLocks/>
              </p:cNvSpPr>
              <p:nvPr/>
            </p:nvSpPr>
            <p:spPr bwMode="auto">
              <a:xfrm>
                <a:off x="5302" y="2614"/>
                <a:ext cx="245" cy="200"/>
              </a:xfrm>
              <a:custGeom>
                <a:avLst/>
                <a:gdLst>
                  <a:gd name="T0" fmla="*/ 0 w 306"/>
                  <a:gd name="T1" fmla="*/ 3 h 240"/>
                  <a:gd name="T2" fmla="*/ 2 w 306"/>
                  <a:gd name="T3" fmla="*/ 7 h 240"/>
                  <a:gd name="T4" fmla="*/ 4 w 306"/>
                  <a:gd name="T5" fmla="*/ 3 h 240"/>
                  <a:gd name="T6" fmla="*/ 4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327"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328"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329"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330"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n-US" altLang="en-US">
                  <a:solidFill>
                    <a:srgbClr val="FF0000"/>
                  </a:solidFill>
                </a:endParaRPr>
              </a:p>
            </p:txBody>
          </p:sp>
          <p:sp>
            <p:nvSpPr>
              <p:cNvPr id="331"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332"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grpSp>
        <p:grpSp>
          <p:nvGrpSpPr>
            <p:cNvPr id="276" name="Group 950"/>
            <p:cNvGrpSpPr>
              <a:grpSpLocks/>
            </p:cNvGrpSpPr>
            <p:nvPr/>
          </p:nvGrpSpPr>
          <p:grpSpPr bwMode="auto">
            <a:xfrm>
              <a:off x="7182479" y="2847655"/>
              <a:ext cx="338137" cy="653816"/>
              <a:chOff x="4140" y="429"/>
              <a:chExt cx="1425" cy="2396"/>
            </a:xfrm>
          </p:grpSpPr>
          <p:sp>
            <p:nvSpPr>
              <p:cNvPr id="277" name="Freeform 951"/>
              <p:cNvSpPr>
                <a:spLocks/>
              </p:cNvSpPr>
              <p:nvPr/>
            </p:nvSpPr>
            <p:spPr bwMode="auto">
              <a:xfrm>
                <a:off x="5268" y="433"/>
                <a:ext cx="283" cy="2286"/>
              </a:xfrm>
              <a:custGeom>
                <a:avLst/>
                <a:gdLst>
                  <a:gd name="T0" fmla="*/ 2 w 354"/>
                  <a:gd name="T1" fmla="*/ 0 h 2742"/>
                  <a:gd name="T2" fmla="*/ 4 w 354"/>
                  <a:gd name="T3" fmla="*/ 9 h 2742"/>
                  <a:gd name="T4" fmla="*/ 4 w 354"/>
                  <a:gd name="T5" fmla="*/ 69 h 2742"/>
                  <a:gd name="T6" fmla="*/ 0 w 354"/>
                  <a:gd name="T7" fmla="*/ 72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78"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279" name="Freeform 953"/>
              <p:cNvSpPr>
                <a:spLocks/>
              </p:cNvSpPr>
              <p:nvPr/>
            </p:nvSpPr>
            <p:spPr bwMode="auto">
              <a:xfrm>
                <a:off x="5321" y="570"/>
                <a:ext cx="169" cy="2115"/>
              </a:xfrm>
              <a:custGeom>
                <a:avLst/>
                <a:gdLst>
                  <a:gd name="T0" fmla="*/ 2 w 211"/>
                  <a:gd name="T1" fmla="*/ 0 h 2537"/>
                  <a:gd name="T2" fmla="*/ 2 w 211"/>
                  <a:gd name="T3" fmla="*/ 7 h 2537"/>
                  <a:gd name="T4" fmla="*/ 2 w 211"/>
                  <a:gd name="T5" fmla="*/ 6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80" name="Freeform 954"/>
              <p:cNvSpPr>
                <a:spLocks/>
              </p:cNvSpPr>
              <p:nvPr/>
            </p:nvSpPr>
            <p:spPr bwMode="auto">
              <a:xfrm>
                <a:off x="5284" y="1640"/>
                <a:ext cx="263" cy="189"/>
              </a:xfrm>
              <a:custGeom>
                <a:avLst/>
                <a:gdLst>
                  <a:gd name="T0" fmla="*/ 2 w 328"/>
                  <a:gd name="T1" fmla="*/ 0 h 226"/>
                  <a:gd name="T2" fmla="*/ 4 w 328"/>
                  <a:gd name="T3" fmla="*/ 4 h 226"/>
                  <a:gd name="T4" fmla="*/ 4 w 328"/>
                  <a:gd name="T5" fmla="*/ 7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81"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grpSp>
            <p:nvGrpSpPr>
              <p:cNvPr id="282" name="Group 956"/>
              <p:cNvGrpSpPr>
                <a:grpSpLocks/>
              </p:cNvGrpSpPr>
              <p:nvPr/>
            </p:nvGrpSpPr>
            <p:grpSpPr bwMode="auto">
              <a:xfrm>
                <a:off x="4749" y="668"/>
                <a:ext cx="581" cy="145"/>
                <a:chOff x="614" y="2568"/>
                <a:chExt cx="725" cy="139"/>
              </a:xfrm>
            </p:grpSpPr>
            <p:sp>
              <p:nvSpPr>
                <p:cNvPr id="307"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308"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grpSp>
          <p:sp>
            <p:nvSpPr>
              <p:cNvPr id="283"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grpSp>
            <p:nvGrpSpPr>
              <p:cNvPr id="284" name="Group 960"/>
              <p:cNvGrpSpPr>
                <a:grpSpLocks/>
              </p:cNvGrpSpPr>
              <p:nvPr/>
            </p:nvGrpSpPr>
            <p:grpSpPr bwMode="auto">
              <a:xfrm>
                <a:off x="4747" y="994"/>
                <a:ext cx="581" cy="134"/>
                <a:chOff x="614" y="2568"/>
                <a:chExt cx="725" cy="139"/>
              </a:xfrm>
            </p:grpSpPr>
            <p:sp>
              <p:nvSpPr>
                <p:cNvPr id="305"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306"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grpSp>
          <p:sp>
            <p:nvSpPr>
              <p:cNvPr id="285"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286"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grpSp>
            <p:nvGrpSpPr>
              <p:cNvPr id="287" name="Group 965"/>
              <p:cNvGrpSpPr>
                <a:grpSpLocks/>
              </p:cNvGrpSpPr>
              <p:nvPr/>
            </p:nvGrpSpPr>
            <p:grpSpPr bwMode="auto">
              <a:xfrm>
                <a:off x="4735" y="1627"/>
                <a:ext cx="582" cy="151"/>
                <a:chOff x="614" y="2568"/>
                <a:chExt cx="725" cy="139"/>
              </a:xfrm>
            </p:grpSpPr>
            <p:sp>
              <p:nvSpPr>
                <p:cNvPr id="303"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304"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grpSp>
          <p:sp>
            <p:nvSpPr>
              <p:cNvPr id="288" name="Freeform 968"/>
              <p:cNvSpPr>
                <a:spLocks/>
              </p:cNvSpPr>
              <p:nvPr/>
            </p:nvSpPr>
            <p:spPr bwMode="auto">
              <a:xfrm>
                <a:off x="5288" y="1354"/>
                <a:ext cx="263" cy="188"/>
              </a:xfrm>
              <a:custGeom>
                <a:avLst/>
                <a:gdLst>
                  <a:gd name="T0" fmla="*/ 2 w 328"/>
                  <a:gd name="T1" fmla="*/ 0 h 226"/>
                  <a:gd name="T2" fmla="*/ 4 w 328"/>
                  <a:gd name="T3" fmla="*/ 3 h 226"/>
                  <a:gd name="T4" fmla="*/ 4 w 328"/>
                  <a:gd name="T5" fmla="*/ 6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grpSp>
            <p:nvGrpSpPr>
              <p:cNvPr id="289" name="Group 969"/>
              <p:cNvGrpSpPr>
                <a:grpSpLocks/>
              </p:cNvGrpSpPr>
              <p:nvPr/>
            </p:nvGrpSpPr>
            <p:grpSpPr bwMode="auto">
              <a:xfrm>
                <a:off x="4739" y="1327"/>
                <a:ext cx="582" cy="139"/>
                <a:chOff x="614" y="2568"/>
                <a:chExt cx="725" cy="139"/>
              </a:xfrm>
            </p:grpSpPr>
            <p:sp>
              <p:nvSpPr>
                <p:cNvPr id="301"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302"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grpSp>
          <p:sp>
            <p:nvSpPr>
              <p:cNvPr id="290"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291" name="Freeform 973"/>
              <p:cNvSpPr>
                <a:spLocks/>
              </p:cNvSpPr>
              <p:nvPr/>
            </p:nvSpPr>
            <p:spPr bwMode="auto">
              <a:xfrm>
                <a:off x="5312" y="1007"/>
                <a:ext cx="237" cy="213"/>
              </a:xfrm>
              <a:custGeom>
                <a:avLst/>
                <a:gdLst>
                  <a:gd name="T0" fmla="*/ 2 w 296"/>
                  <a:gd name="T1" fmla="*/ 0 h 256"/>
                  <a:gd name="T2" fmla="*/ 4 w 296"/>
                  <a:gd name="T3" fmla="*/ 3 h 256"/>
                  <a:gd name="T4" fmla="*/ 4 w 296"/>
                  <a:gd name="T5" fmla="*/ 6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92" name="Freeform 974"/>
              <p:cNvSpPr>
                <a:spLocks/>
              </p:cNvSpPr>
              <p:nvPr/>
            </p:nvSpPr>
            <p:spPr bwMode="auto">
              <a:xfrm>
                <a:off x="5315" y="680"/>
                <a:ext cx="244" cy="240"/>
              </a:xfrm>
              <a:custGeom>
                <a:avLst/>
                <a:gdLst>
                  <a:gd name="T0" fmla="*/ 0 w 304"/>
                  <a:gd name="T1" fmla="*/ 0 h 288"/>
                  <a:gd name="T2" fmla="*/ 4 w 304"/>
                  <a:gd name="T3" fmla="*/ 5 h 288"/>
                  <a:gd name="T4" fmla="*/ 3 w 304"/>
                  <a:gd name="T5" fmla="*/ 8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93"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294" name="Freeform 976"/>
              <p:cNvSpPr>
                <a:spLocks/>
              </p:cNvSpPr>
              <p:nvPr/>
            </p:nvSpPr>
            <p:spPr bwMode="auto">
              <a:xfrm>
                <a:off x="5302" y="2614"/>
                <a:ext cx="245" cy="200"/>
              </a:xfrm>
              <a:custGeom>
                <a:avLst/>
                <a:gdLst>
                  <a:gd name="T0" fmla="*/ 0 w 306"/>
                  <a:gd name="T1" fmla="*/ 3 h 240"/>
                  <a:gd name="T2" fmla="*/ 2 w 306"/>
                  <a:gd name="T3" fmla="*/ 7 h 240"/>
                  <a:gd name="T4" fmla="*/ 4 w 306"/>
                  <a:gd name="T5" fmla="*/ 3 h 240"/>
                  <a:gd name="T6" fmla="*/ 4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prstClr val="black"/>
                  </a:solidFill>
                </a:endParaRPr>
              </a:p>
            </p:txBody>
          </p:sp>
          <p:sp>
            <p:nvSpPr>
              <p:cNvPr id="295"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296"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297"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298"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n-US" altLang="en-US">
                  <a:solidFill>
                    <a:srgbClr val="FF0000"/>
                  </a:solidFill>
                </a:endParaRPr>
              </a:p>
            </p:txBody>
          </p:sp>
          <p:sp>
            <p:nvSpPr>
              <p:cNvPr id="299"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300"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grpSp>
      </p:grpSp>
      <p:cxnSp>
        <p:nvCxnSpPr>
          <p:cNvPr id="341" name="Straight Connector 340"/>
          <p:cNvCxnSpPr/>
          <p:nvPr/>
        </p:nvCxnSpPr>
        <p:spPr>
          <a:xfrm flipV="1">
            <a:off x="3262313" y="6065838"/>
            <a:ext cx="1316037"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3151188" y="6253163"/>
            <a:ext cx="2259012"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3163888" y="6357938"/>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flipV="1">
            <a:off x="4181475" y="6551613"/>
            <a:ext cx="1247775" cy="825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4841875" y="6099175"/>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flipV="1">
            <a:off x="4125913" y="6253163"/>
            <a:ext cx="1790700"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flipV="1">
            <a:off x="5453063" y="6281738"/>
            <a:ext cx="588962"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4595813" y="6065838"/>
            <a:ext cx="814387"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49" name="Group 48260"/>
          <p:cNvGrpSpPr>
            <a:grpSpLocks/>
          </p:cNvGrpSpPr>
          <p:nvPr/>
        </p:nvGrpSpPr>
        <p:grpSpPr bwMode="auto">
          <a:xfrm>
            <a:off x="1525588" y="3168650"/>
            <a:ext cx="6978650" cy="1096963"/>
            <a:chOff x="1526216" y="3003498"/>
            <a:chExt cx="6978041" cy="1096962"/>
          </a:xfrm>
        </p:grpSpPr>
        <p:sp>
          <p:nvSpPr>
            <p:cNvPr id="350" name="TextBox 399"/>
            <p:cNvSpPr txBox="1">
              <a:spLocks noChangeArrowheads="1"/>
            </p:cNvSpPr>
            <p:nvPr/>
          </p:nvSpPr>
          <p:spPr bwMode="auto">
            <a:xfrm>
              <a:off x="7714291" y="3628973"/>
              <a:ext cx="59531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en-US" sz="1400">
                  <a:solidFill>
                    <a:prstClr val="black"/>
                  </a:solidFill>
                </a:rPr>
                <a:t>data</a:t>
              </a:r>
            </a:p>
            <a:p>
              <a:pPr algn="ctr">
                <a:lnSpc>
                  <a:spcPts val="1463"/>
                </a:lnSpc>
              </a:pPr>
              <a:r>
                <a:rPr lang="en-US" altLang="en-US" sz="1400">
                  <a:solidFill>
                    <a:prstClr val="black"/>
                  </a:solidFill>
                </a:rPr>
                <a:t>plane</a:t>
              </a:r>
            </a:p>
          </p:txBody>
        </p:sp>
        <p:sp>
          <p:nvSpPr>
            <p:cNvPr id="351" name="TextBox 400"/>
            <p:cNvSpPr txBox="1">
              <a:spLocks noChangeArrowheads="1"/>
            </p:cNvSpPr>
            <p:nvPr/>
          </p:nvSpPr>
          <p:spPr bwMode="auto">
            <a:xfrm>
              <a:off x="7728579" y="3003498"/>
              <a:ext cx="70961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en-US" sz="1400">
                  <a:solidFill>
                    <a:prstClr val="black"/>
                  </a:solidFill>
                </a:rPr>
                <a:t>control</a:t>
              </a:r>
            </a:p>
            <a:p>
              <a:pPr algn="ctr">
                <a:lnSpc>
                  <a:spcPts val="1463"/>
                </a:lnSpc>
              </a:pPr>
              <a:r>
                <a:rPr lang="en-US" altLang="en-US" sz="1400">
                  <a:solidFill>
                    <a:prstClr val="black"/>
                  </a:solidFill>
                </a:rPr>
                <a:t>plane</a:t>
              </a:r>
            </a:p>
          </p:txBody>
        </p:sp>
        <p:cxnSp>
          <p:nvCxnSpPr>
            <p:cNvPr id="352" name="Straight Connector 351"/>
            <p:cNvCxnSpPr/>
            <p:nvPr/>
          </p:nvCxnSpPr>
          <p:spPr bwMode="auto">
            <a:xfrm flipV="1">
              <a:off x="1526216" y="3579760"/>
              <a:ext cx="6978041" cy="11112"/>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353" name="Group 26"/>
          <p:cNvGrpSpPr>
            <a:grpSpLocks/>
          </p:cNvGrpSpPr>
          <p:nvPr/>
        </p:nvGrpSpPr>
        <p:grpSpPr bwMode="auto">
          <a:xfrm>
            <a:off x="2436813" y="2900363"/>
            <a:ext cx="4295775" cy="320675"/>
            <a:chOff x="2433511" y="2792111"/>
            <a:chExt cx="4296530" cy="320561"/>
          </a:xfrm>
        </p:grpSpPr>
        <p:grpSp>
          <p:nvGrpSpPr>
            <p:cNvPr id="354" name="Group 401"/>
            <p:cNvGrpSpPr>
              <a:grpSpLocks/>
            </p:cNvGrpSpPr>
            <p:nvPr/>
          </p:nvGrpSpPr>
          <p:grpSpPr bwMode="auto">
            <a:xfrm>
              <a:off x="2433511" y="2794083"/>
              <a:ext cx="349250" cy="317387"/>
              <a:chOff x="2931664" y="3912603"/>
              <a:chExt cx="430450" cy="329314"/>
            </a:xfrm>
          </p:grpSpPr>
          <p:sp>
            <p:nvSpPr>
              <p:cNvPr id="375" name="Rectangle 374"/>
              <p:cNvSpPr/>
              <p:nvPr/>
            </p:nvSpPr>
            <p:spPr>
              <a:xfrm>
                <a:off x="2937534" y="3912203"/>
                <a:ext cx="424655"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376" name="Straight Connector 375"/>
              <p:cNvCxnSpPr/>
              <p:nvPr/>
            </p:nvCxnSpPr>
            <p:spPr>
              <a:xfrm>
                <a:off x="2931664" y="400441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a:xfrm>
                <a:off x="2931664" y="4066980"/>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78" name="Straight Connector 377"/>
              <p:cNvCxnSpPr>
                <a:stCxn id="375" idx="2"/>
              </p:cNvCxnSpPr>
              <p:nvPr/>
            </p:nvCxnSpPr>
            <p:spPr>
              <a:xfrm flipH="1" flipV="1">
                <a:off x="3148883" y="4004411"/>
                <a:ext cx="0"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355" name="Group 406"/>
            <p:cNvGrpSpPr>
              <a:grpSpLocks/>
            </p:cNvGrpSpPr>
            <p:nvPr/>
          </p:nvGrpSpPr>
          <p:grpSpPr bwMode="auto">
            <a:xfrm>
              <a:off x="3348666" y="2792111"/>
              <a:ext cx="350838" cy="317387"/>
              <a:chOff x="2931664" y="3912603"/>
              <a:chExt cx="430450" cy="329314"/>
            </a:xfrm>
          </p:grpSpPr>
          <p:sp>
            <p:nvSpPr>
              <p:cNvPr id="371" name="Rectangle 370"/>
              <p:cNvSpPr/>
              <p:nvPr/>
            </p:nvSpPr>
            <p:spPr>
              <a:xfrm>
                <a:off x="2936779" y="3912603"/>
                <a:ext cx="424681"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372" name="Straight Connector 371"/>
              <p:cNvCxnSpPr/>
              <p:nvPr/>
            </p:nvCxnSpPr>
            <p:spPr>
              <a:xfrm>
                <a:off x="2930935" y="4004811"/>
                <a:ext cx="42468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a:off x="2930935" y="4067381"/>
                <a:ext cx="42468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a:stCxn id="371" idx="2"/>
              </p:cNvCxnSpPr>
              <p:nvPr/>
            </p:nvCxnSpPr>
            <p:spPr>
              <a:xfrm flipH="1" flipV="1">
                <a:off x="3147171" y="4004811"/>
                <a:ext cx="1949"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356" name="Group 411"/>
            <p:cNvGrpSpPr>
              <a:grpSpLocks/>
            </p:cNvGrpSpPr>
            <p:nvPr/>
          </p:nvGrpSpPr>
          <p:grpSpPr bwMode="auto">
            <a:xfrm>
              <a:off x="4182104" y="2792111"/>
              <a:ext cx="350837" cy="317387"/>
              <a:chOff x="2931664" y="3912603"/>
              <a:chExt cx="430450" cy="329314"/>
            </a:xfrm>
          </p:grpSpPr>
          <p:sp>
            <p:nvSpPr>
              <p:cNvPr id="367" name="Rectangle 366"/>
              <p:cNvSpPr/>
              <p:nvPr/>
            </p:nvSpPr>
            <p:spPr>
              <a:xfrm>
                <a:off x="2936958" y="3912603"/>
                <a:ext cx="424682"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368" name="Straight Connector 367"/>
              <p:cNvCxnSpPr/>
              <p:nvPr/>
            </p:nvCxnSpPr>
            <p:spPr>
              <a:xfrm>
                <a:off x="2931113" y="400481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p:nvCxnSpPr>
            <p:spPr>
              <a:xfrm>
                <a:off x="2931113" y="406738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a:stCxn id="367" idx="2"/>
              </p:cNvCxnSpPr>
              <p:nvPr/>
            </p:nvCxnSpPr>
            <p:spPr>
              <a:xfrm flipH="1" flipV="1">
                <a:off x="3147351" y="4004811"/>
                <a:ext cx="1947"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357" name="Group 416"/>
            <p:cNvGrpSpPr>
              <a:grpSpLocks/>
            </p:cNvGrpSpPr>
            <p:nvPr/>
          </p:nvGrpSpPr>
          <p:grpSpPr bwMode="auto">
            <a:xfrm>
              <a:off x="5374316" y="2795285"/>
              <a:ext cx="349250" cy="317387"/>
              <a:chOff x="2931664" y="3912603"/>
              <a:chExt cx="430450" cy="329314"/>
            </a:xfrm>
          </p:grpSpPr>
          <p:sp>
            <p:nvSpPr>
              <p:cNvPr id="363" name="Rectangle 362"/>
              <p:cNvSpPr/>
              <p:nvPr/>
            </p:nvSpPr>
            <p:spPr>
              <a:xfrm>
                <a:off x="2937241" y="3912603"/>
                <a:ext cx="424655"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364" name="Straight Connector 363"/>
              <p:cNvCxnSpPr/>
              <p:nvPr/>
            </p:nvCxnSpPr>
            <p:spPr>
              <a:xfrm>
                <a:off x="2931371" y="400481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a:off x="2931371" y="406738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a:stCxn id="363" idx="2"/>
              </p:cNvCxnSpPr>
              <p:nvPr/>
            </p:nvCxnSpPr>
            <p:spPr>
              <a:xfrm flipH="1" flipV="1">
                <a:off x="3148590" y="4004811"/>
                <a:ext cx="0"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358" name="Group 421"/>
            <p:cNvGrpSpPr>
              <a:grpSpLocks/>
            </p:cNvGrpSpPr>
            <p:nvPr/>
          </p:nvGrpSpPr>
          <p:grpSpPr bwMode="auto">
            <a:xfrm>
              <a:off x="6379204" y="2792111"/>
              <a:ext cx="350837" cy="317387"/>
              <a:chOff x="2931664" y="3912603"/>
              <a:chExt cx="430450" cy="329314"/>
            </a:xfrm>
          </p:grpSpPr>
          <p:sp>
            <p:nvSpPr>
              <p:cNvPr id="359" name="Rectangle 358"/>
              <p:cNvSpPr/>
              <p:nvPr/>
            </p:nvSpPr>
            <p:spPr>
              <a:xfrm>
                <a:off x="2937432" y="3912603"/>
                <a:ext cx="424682"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360" name="Straight Connector 359"/>
              <p:cNvCxnSpPr/>
              <p:nvPr/>
            </p:nvCxnSpPr>
            <p:spPr>
              <a:xfrm>
                <a:off x="2931587" y="400481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2931587" y="406738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a:stCxn id="359" idx="2"/>
              </p:cNvCxnSpPr>
              <p:nvPr/>
            </p:nvCxnSpPr>
            <p:spPr>
              <a:xfrm flipH="1" flipV="1">
                <a:off x="3147825" y="4004811"/>
                <a:ext cx="1947"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grpSp>
        <p:nvGrpSpPr>
          <p:cNvPr id="379" name="Group 48259"/>
          <p:cNvGrpSpPr>
            <a:grpSpLocks/>
          </p:cNvGrpSpPr>
          <p:nvPr/>
        </p:nvGrpSpPr>
        <p:grpSpPr bwMode="auto">
          <a:xfrm>
            <a:off x="1855788" y="3875088"/>
            <a:ext cx="5211762" cy="2740025"/>
            <a:chOff x="1856416" y="3709935"/>
            <a:chExt cx="5211763" cy="2739614"/>
          </a:xfrm>
        </p:grpSpPr>
        <p:sp>
          <p:nvSpPr>
            <p:cNvPr id="380" name="Freeform 379"/>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381" name="Freeform 380"/>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382" name="Freeform 381"/>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383" name="Freeform 382"/>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384" name="Freeform 383"/>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nvGrpSpPr>
            <p:cNvPr id="385" name="Group 28"/>
            <p:cNvGrpSpPr>
              <a:grpSpLocks/>
            </p:cNvGrpSpPr>
            <p:nvPr/>
          </p:nvGrpSpPr>
          <p:grpSpPr bwMode="auto">
            <a:xfrm>
              <a:off x="1856416" y="3709935"/>
              <a:ext cx="1049338" cy="1739900"/>
              <a:chOff x="1856416" y="3709935"/>
              <a:chExt cx="1049338" cy="1739900"/>
            </a:xfrm>
          </p:grpSpPr>
          <p:sp>
            <p:nvSpPr>
              <p:cNvPr id="470" name="Rectangle 469"/>
              <p:cNvSpPr/>
              <p:nvPr/>
            </p:nvSpPr>
            <p:spPr bwMode="auto">
              <a:xfrm rot="10800000">
                <a:off x="1867528" y="3957548"/>
                <a:ext cx="1027113" cy="611095"/>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nvGrpSpPr>
              <p:cNvPr id="471" name="Group 498"/>
              <p:cNvGrpSpPr>
                <a:grpSpLocks/>
              </p:cNvGrpSpPr>
              <p:nvPr/>
            </p:nvGrpSpPr>
            <p:grpSpPr bwMode="auto">
              <a:xfrm>
                <a:off x="1858805" y="5088863"/>
                <a:ext cx="1035373" cy="360972"/>
                <a:chOff x="4128636" y="3606589"/>
                <a:chExt cx="568145" cy="338667"/>
              </a:xfrm>
            </p:grpSpPr>
            <p:sp>
              <p:nvSpPr>
                <p:cNvPr id="485" name="Oval 484"/>
                <p:cNvSpPr/>
                <p:nvPr/>
              </p:nvSpPr>
              <p:spPr>
                <a:xfrm>
                  <a:off x="4129067" y="3720144"/>
                  <a:ext cx="567968" cy="224867"/>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86" name="Rectangle 485"/>
                <p:cNvSpPr/>
                <p:nvPr/>
              </p:nvSpPr>
              <p:spPr>
                <a:xfrm>
                  <a:off x="4129067" y="3720144"/>
                  <a:ext cx="567968" cy="111689"/>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87" name="Oval 486"/>
                <p:cNvSpPr/>
                <p:nvPr/>
              </p:nvSpPr>
              <p:spPr>
                <a:xfrm>
                  <a:off x="4129067" y="3606966"/>
                  <a:ext cx="567968" cy="224867"/>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488" name="Straight Connector 487"/>
                <p:cNvCxnSpPr/>
                <p:nvPr/>
              </p:nvCxnSpPr>
              <p:spPr>
                <a:xfrm>
                  <a:off x="4697035" y="3720144"/>
                  <a:ext cx="0" cy="11168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p:cNvCxnSpPr/>
                <p:nvPr/>
              </p:nvCxnSpPr>
              <p:spPr>
                <a:xfrm>
                  <a:off x="4129067" y="3720144"/>
                  <a:ext cx="0" cy="11168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72" name="Rectangle 471"/>
              <p:cNvSpPr/>
              <p:nvPr/>
            </p:nvSpPr>
            <p:spPr bwMode="auto">
              <a:xfrm>
                <a:off x="1877053" y="4705148"/>
                <a:ext cx="1028700" cy="522210"/>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473" name="Straight Connector 472"/>
              <p:cNvCxnSpPr/>
              <p:nvPr/>
            </p:nvCxnSpPr>
            <p:spPr bwMode="auto">
              <a:xfrm>
                <a:off x="1861178" y="3981356"/>
                <a:ext cx="17463" cy="130155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bwMode="auto">
              <a:xfrm flipH="1">
                <a:off x="2894641" y="3971833"/>
                <a:ext cx="6350" cy="1269810"/>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5" name="Group 504"/>
              <p:cNvGrpSpPr>
                <a:grpSpLocks/>
              </p:cNvGrpSpPr>
              <p:nvPr/>
            </p:nvGrpSpPr>
            <p:grpSpPr bwMode="auto">
              <a:xfrm>
                <a:off x="1856416" y="3709935"/>
                <a:ext cx="1044712" cy="399063"/>
                <a:chOff x="2183302" y="1574638"/>
                <a:chExt cx="1200154" cy="430218"/>
              </a:xfrm>
            </p:grpSpPr>
            <p:sp>
              <p:nvSpPr>
                <p:cNvPr id="476" name="Oval 475"/>
                <p:cNvSpPr/>
                <p:nvPr/>
              </p:nvSpPr>
              <p:spPr bwMode="auto">
                <a:xfrm flipV="1">
                  <a:off x="2185125" y="1689286"/>
                  <a:ext cx="1196349" cy="314857"/>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prstClr val="black"/>
                      </a:solidFill>
                    </a:ln>
                    <a:solidFill>
                      <a:prstClr val="white"/>
                    </a:solidFill>
                  </a:endParaRPr>
                </a:p>
              </p:txBody>
            </p:sp>
            <p:sp>
              <p:nvSpPr>
                <p:cNvPr id="477" name="Rectangle 476"/>
                <p:cNvSpPr/>
                <p:nvPr/>
              </p:nvSpPr>
              <p:spPr bwMode="auto">
                <a:xfrm>
                  <a:off x="2183302" y="1735489"/>
                  <a:ext cx="1198172" cy="112938"/>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78" name="Oval 477"/>
                <p:cNvSpPr>
                  <a:spLocks noChangeArrowheads="1"/>
                </p:cNvSpPr>
                <p:nvPr/>
              </p:nvSpPr>
              <p:spPr bwMode="auto">
                <a:xfrm flipV="1">
                  <a:off x="2183302" y="1574638"/>
                  <a:ext cx="1196349" cy="31485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479" name="Freeform 478"/>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80" name="Freeform 479"/>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481" name="Freeform 480"/>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482" name="Freeform 481"/>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cxnSp>
              <p:nvCxnSpPr>
                <p:cNvPr id="483" name="Straight Connector 482"/>
                <p:cNvCxnSpPr>
                  <a:cxnSpLocks noChangeShapeType="1"/>
                  <a:endCxn id="478" idx="2"/>
                </p:cNvCxnSpPr>
                <p:nvPr/>
              </p:nvCxnSpPr>
              <p:spPr bwMode="auto">
                <a:xfrm flipH="1" flipV="1">
                  <a:off x="2183302" y="1732067"/>
                  <a:ext cx="1823" cy="12149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84" name="Straight Connector 483"/>
                <p:cNvCxnSpPr>
                  <a:cxnSpLocks noChangeShapeType="1"/>
                </p:cNvCxnSpPr>
                <p:nvPr/>
              </p:nvCxnSpPr>
              <p:spPr bwMode="auto">
                <a:xfrm flipH="1" flipV="1">
                  <a:off x="3381474" y="1728644"/>
                  <a:ext cx="1824" cy="12149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386" name="Group 29"/>
            <p:cNvGrpSpPr>
              <a:grpSpLocks/>
            </p:cNvGrpSpPr>
            <p:nvPr/>
          </p:nvGrpSpPr>
          <p:grpSpPr bwMode="auto">
            <a:xfrm>
              <a:off x="3566154" y="3862335"/>
              <a:ext cx="514350" cy="1670050"/>
              <a:chOff x="3566154" y="3862335"/>
              <a:chExt cx="514350" cy="1670050"/>
            </a:xfrm>
          </p:grpSpPr>
          <p:sp>
            <p:nvSpPr>
              <p:cNvPr id="450" name="Rectangle 449"/>
              <p:cNvSpPr/>
              <p:nvPr/>
            </p:nvSpPr>
            <p:spPr bwMode="auto">
              <a:xfrm rot="10800000">
                <a:off x="3569201" y="3946092"/>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451" name="Straight Connector 450"/>
              <p:cNvCxnSpPr/>
              <p:nvPr/>
            </p:nvCxnSpPr>
            <p:spPr bwMode="auto">
              <a:xfrm flipH="1">
                <a:off x="4078916" y="4019450"/>
                <a:ext cx="1587"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52" name="Group 552"/>
              <p:cNvGrpSpPr>
                <a:grpSpLocks/>
              </p:cNvGrpSpPr>
              <p:nvPr/>
            </p:nvGrpSpPr>
            <p:grpSpPr bwMode="auto">
              <a:xfrm>
                <a:off x="3571302" y="5310688"/>
                <a:ext cx="507588" cy="221697"/>
                <a:chOff x="4128636" y="3606589"/>
                <a:chExt cx="568145" cy="338667"/>
              </a:xfrm>
            </p:grpSpPr>
            <p:sp>
              <p:nvSpPr>
                <p:cNvPr id="465" name="Oval 464"/>
                <p:cNvSpPr/>
                <p:nvPr/>
              </p:nvSpPr>
              <p:spPr>
                <a:xfrm>
                  <a:off x="4128204" y="3719337"/>
                  <a:ext cx="568606" cy="22550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66" name="Rectangle 465"/>
                <p:cNvSpPr/>
                <p:nvPr/>
              </p:nvSpPr>
              <p:spPr>
                <a:xfrm>
                  <a:off x="4128204" y="3719337"/>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67" name="Oval 466"/>
                <p:cNvSpPr/>
                <p:nvPr/>
              </p:nvSpPr>
              <p:spPr>
                <a:xfrm>
                  <a:off x="4128204" y="3593252"/>
                  <a:ext cx="568606" cy="237623"/>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468" name="Straight Connector 467"/>
                <p:cNvCxnSpPr/>
                <p:nvPr/>
              </p:nvCxnSpPr>
              <p:spPr>
                <a:xfrm>
                  <a:off x="4696810" y="3719337"/>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p:nvCxnSpPr>
              <p:spPr>
                <a:xfrm>
                  <a:off x="4128204" y="3719337"/>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53" name="Rectangle 452"/>
              <p:cNvSpPr/>
              <p:nvPr/>
            </p:nvSpPr>
            <p:spPr bwMode="auto">
              <a:xfrm>
                <a:off x="3572503" y="4574992"/>
                <a:ext cx="496888"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454" name="Straight Connector 453"/>
              <p:cNvCxnSpPr/>
              <p:nvPr/>
            </p:nvCxnSpPr>
            <p:spPr bwMode="auto">
              <a:xfrm flipH="1">
                <a:off x="3566153" y="4027387"/>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55" name="Group 538"/>
              <p:cNvGrpSpPr>
                <a:grpSpLocks/>
              </p:cNvGrpSpPr>
              <p:nvPr/>
            </p:nvGrpSpPr>
            <p:grpSpPr bwMode="auto">
              <a:xfrm>
                <a:off x="3568667" y="3862335"/>
                <a:ext cx="503828" cy="248249"/>
                <a:chOff x="2183302" y="1564542"/>
                <a:chExt cx="1200154" cy="440314"/>
              </a:xfrm>
            </p:grpSpPr>
            <p:sp>
              <p:nvSpPr>
                <p:cNvPr id="456" name="Oval 455"/>
                <p:cNvSpPr/>
                <p:nvPr/>
              </p:nvSpPr>
              <p:spPr bwMode="auto">
                <a:xfrm flipV="1">
                  <a:off x="2188659" y="1691189"/>
                  <a:ext cx="1194966" cy="3124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prstClr val="black"/>
                      </a:solidFill>
                    </a:ln>
                    <a:solidFill>
                      <a:prstClr val="white"/>
                    </a:solidFill>
                  </a:endParaRPr>
                </a:p>
              </p:txBody>
            </p:sp>
            <p:sp>
              <p:nvSpPr>
                <p:cNvPr id="457" name="Rectangle 456"/>
                <p:cNvSpPr/>
                <p:nvPr/>
              </p:nvSpPr>
              <p:spPr bwMode="auto">
                <a:xfrm>
                  <a:off x="2184877" y="1736233"/>
                  <a:ext cx="1198749"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58" name="Oval 457"/>
                <p:cNvSpPr>
                  <a:spLocks noChangeArrowheads="1"/>
                </p:cNvSpPr>
                <p:nvPr/>
              </p:nvSpPr>
              <p:spPr bwMode="auto">
                <a:xfrm flipV="1">
                  <a:off x="2184877" y="1564501"/>
                  <a:ext cx="1194966" cy="3124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459" name="Freeform 458"/>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60" name="Freeform 459"/>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461" name="Freeform 460"/>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462" name="Freeform 461"/>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cxnSp>
              <p:nvCxnSpPr>
                <p:cNvPr id="463" name="Straight Connector 462"/>
                <p:cNvCxnSpPr>
                  <a:cxnSpLocks noChangeShapeType="1"/>
                  <a:endCxn id="458" idx="2"/>
                </p:cNvCxnSpPr>
                <p:nvPr/>
              </p:nvCxnSpPr>
              <p:spPr bwMode="auto">
                <a:xfrm flipH="1" flipV="1">
                  <a:off x="2184877" y="1722158"/>
                  <a:ext cx="3783" cy="12105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4" name="Straight Connector 463"/>
                <p:cNvCxnSpPr>
                  <a:cxnSpLocks noChangeShapeType="1"/>
                </p:cNvCxnSpPr>
                <p:nvPr/>
              </p:nvCxnSpPr>
              <p:spPr bwMode="auto">
                <a:xfrm flipH="1" flipV="1">
                  <a:off x="3379842" y="1727788"/>
                  <a:ext cx="3783" cy="12105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387" name="Group 30"/>
            <p:cNvGrpSpPr>
              <a:grpSpLocks/>
            </p:cNvGrpSpPr>
            <p:nvPr/>
          </p:nvGrpSpPr>
          <p:grpSpPr bwMode="auto">
            <a:xfrm>
              <a:off x="4348791" y="3867098"/>
              <a:ext cx="514350" cy="1670050"/>
              <a:chOff x="4348791" y="3867098"/>
              <a:chExt cx="514350" cy="1670050"/>
            </a:xfrm>
          </p:grpSpPr>
          <p:sp>
            <p:nvSpPr>
              <p:cNvPr id="430" name="Rectangle 429"/>
              <p:cNvSpPr/>
              <p:nvPr/>
            </p:nvSpPr>
            <p:spPr bwMode="auto">
              <a:xfrm rot="10800000">
                <a:off x="4351838" y="3950855"/>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431" name="Straight Connector 430"/>
              <p:cNvCxnSpPr/>
              <p:nvPr/>
            </p:nvCxnSpPr>
            <p:spPr bwMode="auto">
              <a:xfrm flipH="1">
                <a:off x="4861553" y="4024212"/>
                <a:ext cx="1588"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32" name="Group 580"/>
              <p:cNvGrpSpPr>
                <a:grpSpLocks/>
              </p:cNvGrpSpPr>
              <p:nvPr/>
            </p:nvGrpSpPr>
            <p:grpSpPr bwMode="auto">
              <a:xfrm>
                <a:off x="4353939" y="5315451"/>
                <a:ext cx="507588" cy="221697"/>
                <a:chOff x="4128636" y="3606589"/>
                <a:chExt cx="568145" cy="338667"/>
              </a:xfrm>
            </p:grpSpPr>
            <p:sp>
              <p:nvSpPr>
                <p:cNvPr id="445" name="Oval 444"/>
                <p:cNvSpPr/>
                <p:nvPr/>
              </p:nvSpPr>
              <p:spPr>
                <a:xfrm>
                  <a:off x="4128204" y="3719336"/>
                  <a:ext cx="568606" cy="225498"/>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46" name="Rectangle 445"/>
                <p:cNvSpPr/>
                <p:nvPr/>
              </p:nvSpPr>
              <p:spPr>
                <a:xfrm>
                  <a:off x="4128204" y="3719336"/>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47" name="Oval 446"/>
                <p:cNvSpPr/>
                <p:nvPr/>
              </p:nvSpPr>
              <p:spPr>
                <a:xfrm>
                  <a:off x="4128204" y="3593250"/>
                  <a:ext cx="568606" cy="237623"/>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448" name="Straight Connector 447"/>
                <p:cNvCxnSpPr/>
                <p:nvPr/>
              </p:nvCxnSpPr>
              <p:spPr>
                <a:xfrm>
                  <a:off x="4696810" y="3719336"/>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p:nvCxnSpPr>
              <p:spPr>
                <a:xfrm>
                  <a:off x="4128204" y="3719336"/>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33" name="Rectangle 432"/>
              <p:cNvSpPr/>
              <p:nvPr/>
            </p:nvSpPr>
            <p:spPr bwMode="auto">
              <a:xfrm>
                <a:off x="4355141" y="4579754"/>
                <a:ext cx="496887"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434" name="Straight Connector 433"/>
              <p:cNvCxnSpPr/>
              <p:nvPr/>
            </p:nvCxnSpPr>
            <p:spPr bwMode="auto">
              <a:xfrm flipH="1">
                <a:off x="4348791" y="4032148"/>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35" name="Group 568"/>
              <p:cNvGrpSpPr>
                <a:grpSpLocks/>
              </p:cNvGrpSpPr>
              <p:nvPr/>
            </p:nvGrpSpPr>
            <p:grpSpPr bwMode="auto">
              <a:xfrm>
                <a:off x="4351304" y="3867098"/>
                <a:ext cx="503828" cy="248249"/>
                <a:chOff x="2183302" y="1564542"/>
                <a:chExt cx="1200154" cy="440314"/>
              </a:xfrm>
            </p:grpSpPr>
            <p:sp>
              <p:nvSpPr>
                <p:cNvPr id="436" name="Oval 435"/>
                <p:cNvSpPr/>
                <p:nvPr/>
              </p:nvSpPr>
              <p:spPr bwMode="auto">
                <a:xfrm flipV="1">
                  <a:off x="2188659" y="1691187"/>
                  <a:ext cx="1194966" cy="312497"/>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prstClr val="black"/>
                      </a:solidFill>
                    </a:ln>
                    <a:solidFill>
                      <a:prstClr val="white"/>
                    </a:solidFill>
                  </a:endParaRPr>
                </a:p>
              </p:txBody>
            </p:sp>
            <p:sp>
              <p:nvSpPr>
                <p:cNvPr id="437" name="Rectangle 436"/>
                <p:cNvSpPr/>
                <p:nvPr/>
              </p:nvSpPr>
              <p:spPr bwMode="auto">
                <a:xfrm>
                  <a:off x="2184879" y="1736232"/>
                  <a:ext cx="1198746"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38" name="Oval 437"/>
                <p:cNvSpPr>
                  <a:spLocks noChangeArrowheads="1"/>
                </p:cNvSpPr>
                <p:nvPr/>
              </p:nvSpPr>
              <p:spPr bwMode="auto">
                <a:xfrm flipV="1">
                  <a:off x="2184879" y="1564498"/>
                  <a:ext cx="1194966" cy="31249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439" name="Freeform 438"/>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40" name="Freeform 439"/>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441" name="Freeform 440"/>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442" name="Freeform 441"/>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cxnSp>
              <p:nvCxnSpPr>
                <p:cNvPr id="443" name="Straight Connector 442"/>
                <p:cNvCxnSpPr>
                  <a:cxnSpLocks noChangeShapeType="1"/>
                  <a:endCxn id="438" idx="2"/>
                </p:cNvCxnSpPr>
                <p:nvPr/>
              </p:nvCxnSpPr>
              <p:spPr bwMode="auto">
                <a:xfrm flipH="1" flipV="1">
                  <a:off x="2184879" y="1722154"/>
                  <a:ext cx="3780" cy="12105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44" name="Straight Connector 443"/>
                <p:cNvCxnSpPr>
                  <a:cxnSpLocks noChangeShapeType="1"/>
                </p:cNvCxnSpPr>
                <p:nvPr/>
              </p:nvCxnSpPr>
              <p:spPr bwMode="auto">
                <a:xfrm flipH="1" flipV="1">
                  <a:off x="3379845" y="1727785"/>
                  <a:ext cx="3780" cy="12105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388" name="Group 48257"/>
            <p:cNvGrpSpPr>
              <a:grpSpLocks/>
            </p:cNvGrpSpPr>
            <p:nvPr/>
          </p:nvGrpSpPr>
          <p:grpSpPr bwMode="auto">
            <a:xfrm>
              <a:off x="5552116" y="3849635"/>
              <a:ext cx="514350" cy="1670050"/>
              <a:chOff x="5552116" y="3849635"/>
              <a:chExt cx="514350" cy="1670050"/>
            </a:xfrm>
          </p:grpSpPr>
          <p:sp>
            <p:nvSpPr>
              <p:cNvPr id="410" name="Rectangle 409"/>
              <p:cNvSpPr/>
              <p:nvPr/>
            </p:nvSpPr>
            <p:spPr bwMode="auto">
              <a:xfrm rot="10800000">
                <a:off x="5555163" y="3933392"/>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411" name="Straight Connector 410"/>
              <p:cNvCxnSpPr/>
              <p:nvPr/>
            </p:nvCxnSpPr>
            <p:spPr bwMode="auto">
              <a:xfrm flipH="1">
                <a:off x="6064879" y="4006752"/>
                <a:ext cx="1588"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12" name="Group 607"/>
              <p:cNvGrpSpPr>
                <a:grpSpLocks/>
              </p:cNvGrpSpPr>
              <p:nvPr/>
            </p:nvGrpSpPr>
            <p:grpSpPr bwMode="auto">
              <a:xfrm>
                <a:off x="5557264" y="5297988"/>
                <a:ext cx="507588" cy="221697"/>
                <a:chOff x="4128636" y="3606589"/>
                <a:chExt cx="568145" cy="338667"/>
              </a:xfrm>
            </p:grpSpPr>
            <p:sp>
              <p:nvSpPr>
                <p:cNvPr id="425" name="Oval 424"/>
                <p:cNvSpPr/>
                <p:nvPr/>
              </p:nvSpPr>
              <p:spPr>
                <a:xfrm>
                  <a:off x="4128205" y="3719341"/>
                  <a:ext cx="568606" cy="22550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26" name="Rectangle 425"/>
                <p:cNvSpPr/>
                <p:nvPr/>
              </p:nvSpPr>
              <p:spPr>
                <a:xfrm>
                  <a:off x="4128205" y="3719341"/>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27" name="Oval 426"/>
                <p:cNvSpPr/>
                <p:nvPr/>
              </p:nvSpPr>
              <p:spPr>
                <a:xfrm>
                  <a:off x="4128205" y="3593255"/>
                  <a:ext cx="568606" cy="237623"/>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428" name="Straight Connector 427"/>
                <p:cNvCxnSpPr/>
                <p:nvPr/>
              </p:nvCxnSpPr>
              <p:spPr>
                <a:xfrm>
                  <a:off x="4696811" y="3719341"/>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p:nvCxnSpPr>
              <p:spPr>
                <a:xfrm>
                  <a:off x="4128205" y="3719341"/>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13" name="Rectangle 412"/>
              <p:cNvSpPr/>
              <p:nvPr/>
            </p:nvSpPr>
            <p:spPr bwMode="auto">
              <a:xfrm>
                <a:off x="5558467" y="4562294"/>
                <a:ext cx="496887"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414" name="Straight Connector 413"/>
              <p:cNvCxnSpPr/>
              <p:nvPr/>
            </p:nvCxnSpPr>
            <p:spPr bwMode="auto">
              <a:xfrm flipH="1">
                <a:off x="5552117" y="4014689"/>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15" name="Group 595"/>
              <p:cNvGrpSpPr>
                <a:grpSpLocks/>
              </p:cNvGrpSpPr>
              <p:nvPr/>
            </p:nvGrpSpPr>
            <p:grpSpPr bwMode="auto">
              <a:xfrm>
                <a:off x="5554629" y="3849635"/>
                <a:ext cx="503828" cy="248249"/>
                <a:chOff x="2183302" y="1564542"/>
                <a:chExt cx="1200154" cy="440314"/>
              </a:xfrm>
            </p:grpSpPr>
            <p:sp>
              <p:nvSpPr>
                <p:cNvPr id="416" name="Oval 415"/>
                <p:cNvSpPr/>
                <p:nvPr/>
              </p:nvSpPr>
              <p:spPr bwMode="auto">
                <a:xfrm flipV="1">
                  <a:off x="2188662" y="1691192"/>
                  <a:ext cx="1194966" cy="3124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prstClr val="black"/>
                      </a:solidFill>
                    </a:ln>
                    <a:solidFill>
                      <a:prstClr val="white"/>
                    </a:solidFill>
                  </a:endParaRPr>
                </a:p>
              </p:txBody>
            </p:sp>
            <p:sp>
              <p:nvSpPr>
                <p:cNvPr id="417" name="Rectangle 416"/>
                <p:cNvSpPr/>
                <p:nvPr/>
              </p:nvSpPr>
              <p:spPr bwMode="auto">
                <a:xfrm>
                  <a:off x="2184881" y="1736237"/>
                  <a:ext cx="1198746"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18" name="Oval 417"/>
                <p:cNvSpPr>
                  <a:spLocks noChangeArrowheads="1"/>
                </p:cNvSpPr>
                <p:nvPr/>
              </p:nvSpPr>
              <p:spPr bwMode="auto">
                <a:xfrm flipV="1">
                  <a:off x="2184881" y="1564505"/>
                  <a:ext cx="1194966" cy="3124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419" name="Freeform 418"/>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20" name="Freeform 419"/>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421" name="Freeform 420"/>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422" name="Freeform 421"/>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cxnSp>
              <p:nvCxnSpPr>
                <p:cNvPr id="423" name="Straight Connector 422"/>
                <p:cNvCxnSpPr>
                  <a:cxnSpLocks noChangeShapeType="1"/>
                  <a:endCxn id="418" idx="2"/>
                </p:cNvCxnSpPr>
                <p:nvPr/>
              </p:nvCxnSpPr>
              <p:spPr bwMode="auto">
                <a:xfrm flipH="1" flipV="1">
                  <a:off x="2184881" y="1722161"/>
                  <a:ext cx="3780" cy="12105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24" name="Straight Connector 423"/>
                <p:cNvCxnSpPr>
                  <a:cxnSpLocks noChangeShapeType="1"/>
                </p:cNvCxnSpPr>
                <p:nvPr/>
              </p:nvCxnSpPr>
              <p:spPr bwMode="auto">
                <a:xfrm flipH="1" flipV="1">
                  <a:off x="3379847" y="1727792"/>
                  <a:ext cx="3780" cy="12105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389" name="Group 48258"/>
            <p:cNvGrpSpPr>
              <a:grpSpLocks/>
            </p:cNvGrpSpPr>
            <p:nvPr/>
          </p:nvGrpSpPr>
          <p:grpSpPr bwMode="auto">
            <a:xfrm>
              <a:off x="6547479" y="3836935"/>
              <a:ext cx="514350" cy="1671638"/>
              <a:chOff x="6547479" y="3836935"/>
              <a:chExt cx="514350" cy="1671638"/>
            </a:xfrm>
          </p:grpSpPr>
          <p:sp>
            <p:nvSpPr>
              <p:cNvPr id="390" name="Rectangle 389"/>
              <p:cNvSpPr/>
              <p:nvPr/>
            </p:nvSpPr>
            <p:spPr bwMode="auto">
              <a:xfrm rot="10800000">
                <a:off x="6550526" y="3920772"/>
                <a:ext cx="498084" cy="62924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391" name="Straight Connector 390"/>
              <p:cNvCxnSpPr/>
              <p:nvPr/>
            </p:nvCxnSpPr>
            <p:spPr bwMode="auto">
              <a:xfrm flipH="1">
                <a:off x="7060242" y="3994054"/>
                <a:ext cx="1587" cy="136663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92" name="Group 634"/>
              <p:cNvGrpSpPr>
                <a:grpSpLocks/>
              </p:cNvGrpSpPr>
              <p:nvPr/>
            </p:nvGrpSpPr>
            <p:grpSpPr bwMode="auto">
              <a:xfrm>
                <a:off x="6552627" y="5286665"/>
                <a:ext cx="507588" cy="221908"/>
                <a:chOff x="4128636" y="3606589"/>
                <a:chExt cx="568145" cy="338667"/>
              </a:xfrm>
            </p:grpSpPr>
            <p:sp>
              <p:nvSpPr>
                <p:cNvPr id="405" name="Oval 404"/>
                <p:cNvSpPr/>
                <p:nvPr/>
              </p:nvSpPr>
              <p:spPr>
                <a:xfrm>
                  <a:off x="4128205" y="3719558"/>
                  <a:ext cx="568606" cy="225284"/>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06" name="Rectangle 405"/>
                <p:cNvSpPr/>
                <p:nvPr/>
              </p:nvSpPr>
              <p:spPr>
                <a:xfrm>
                  <a:off x="4128205" y="3719558"/>
                  <a:ext cx="568606" cy="111431"/>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07" name="Oval 406"/>
                <p:cNvSpPr/>
                <p:nvPr/>
              </p:nvSpPr>
              <p:spPr>
                <a:xfrm>
                  <a:off x="4128205" y="3605704"/>
                  <a:ext cx="568606" cy="22528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408" name="Straight Connector 407"/>
                <p:cNvCxnSpPr/>
                <p:nvPr/>
              </p:nvCxnSpPr>
              <p:spPr>
                <a:xfrm>
                  <a:off x="4696811" y="3719558"/>
                  <a:ext cx="0" cy="11143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4128205" y="3719558"/>
                  <a:ext cx="0" cy="11143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93" name="Rectangle 392"/>
              <p:cNvSpPr/>
              <p:nvPr/>
            </p:nvSpPr>
            <p:spPr bwMode="auto">
              <a:xfrm>
                <a:off x="6553829" y="4551184"/>
                <a:ext cx="496888"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394" name="Straight Connector 393"/>
              <p:cNvCxnSpPr/>
              <p:nvPr/>
            </p:nvCxnSpPr>
            <p:spPr bwMode="auto">
              <a:xfrm flipH="1">
                <a:off x="6547479" y="4001991"/>
                <a:ext cx="3175" cy="1452344"/>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395" name="Group 622"/>
              <p:cNvGrpSpPr>
                <a:grpSpLocks/>
              </p:cNvGrpSpPr>
              <p:nvPr/>
            </p:nvGrpSpPr>
            <p:grpSpPr bwMode="auto">
              <a:xfrm>
                <a:off x="6549992" y="3836935"/>
                <a:ext cx="503828" cy="248485"/>
                <a:chOff x="2183302" y="1564542"/>
                <a:chExt cx="1200154" cy="440314"/>
              </a:xfrm>
            </p:grpSpPr>
            <p:sp>
              <p:nvSpPr>
                <p:cNvPr id="396" name="Oval 395"/>
                <p:cNvSpPr/>
                <p:nvPr/>
              </p:nvSpPr>
              <p:spPr bwMode="auto">
                <a:xfrm flipV="1">
                  <a:off x="2188662" y="1691075"/>
                  <a:ext cx="1194966" cy="315014"/>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prstClr val="black"/>
                      </a:solidFill>
                    </a:ln>
                    <a:solidFill>
                      <a:prstClr val="white"/>
                    </a:solidFill>
                  </a:endParaRPr>
                </a:p>
              </p:txBody>
            </p:sp>
            <p:sp>
              <p:nvSpPr>
                <p:cNvPr id="397" name="Rectangle 396"/>
                <p:cNvSpPr/>
                <p:nvPr/>
              </p:nvSpPr>
              <p:spPr bwMode="auto">
                <a:xfrm>
                  <a:off x="2184879" y="1736077"/>
                  <a:ext cx="1198749" cy="11250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398" name="Oval 397"/>
                <p:cNvSpPr>
                  <a:spLocks noChangeArrowheads="1"/>
                </p:cNvSpPr>
                <p:nvPr/>
              </p:nvSpPr>
              <p:spPr bwMode="auto">
                <a:xfrm flipV="1">
                  <a:off x="2184879" y="1564508"/>
                  <a:ext cx="1194966" cy="31501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399" name="Freeform 398"/>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400" name="Freeform 399"/>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401" name="Freeform 400"/>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402" name="Freeform 401"/>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cxnSp>
              <p:nvCxnSpPr>
                <p:cNvPr id="403" name="Straight Connector 402"/>
                <p:cNvCxnSpPr>
                  <a:cxnSpLocks noChangeShapeType="1"/>
                  <a:endCxn id="398" idx="2"/>
                </p:cNvCxnSpPr>
                <p:nvPr/>
              </p:nvCxnSpPr>
              <p:spPr bwMode="auto">
                <a:xfrm flipH="1" flipV="1">
                  <a:off x="2184879" y="1722015"/>
                  <a:ext cx="3783" cy="12094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04" name="Straight Connector 403"/>
                <p:cNvCxnSpPr>
                  <a:cxnSpLocks noChangeShapeType="1"/>
                </p:cNvCxnSpPr>
                <p:nvPr/>
              </p:nvCxnSpPr>
              <p:spPr bwMode="auto">
                <a:xfrm flipH="1" flipV="1">
                  <a:off x="3379845" y="1730452"/>
                  <a:ext cx="3783" cy="12094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grpSp>
        <p:nvGrpSpPr>
          <p:cNvPr id="490" name="Group 27"/>
          <p:cNvGrpSpPr>
            <a:grpSpLocks/>
          </p:cNvGrpSpPr>
          <p:nvPr/>
        </p:nvGrpSpPr>
        <p:grpSpPr bwMode="auto">
          <a:xfrm>
            <a:off x="2381250" y="2641600"/>
            <a:ext cx="4416425" cy="2314575"/>
            <a:chOff x="2381956" y="2435173"/>
            <a:chExt cx="4415330" cy="2315048"/>
          </a:xfrm>
        </p:grpSpPr>
        <p:sp>
          <p:nvSpPr>
            <p:cNvPr id="491" name="Freeform 490"/>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solidFill>
                  <a:srgbClr val="CC0000"/>
                </a:solidFill>
              </a:endParaRPr>
            </a:p>
          </p:txBody>
        </p:sp>
        <p:sp>
          <p:nvSpPr>
            <p:cNvPr id="492" name="Freeform 491"/>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solidFill>
                  <a:prstClr val="black"/>
                </a:solidFill>
              </a:endParaRPr>
            </a:p>
          </p:txBody>
        </p:sp>
        <p:cxnSp>
          <p:nvCxnSpPr>
            <p:cNvPr id="493" name="Straight Arrow Connector 492"/>
            <p:cNvCxnSpPr/>
            <p:nvPr/>
          </p:nvCxnSpPr>
          <p:spPr>
            <a:xfrm flipV="1">
              <a:off x="5791061" y="2687638"/>
              <a:ext cx="7936" cy="2062583"/>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94" name="Straight Arrow Connector 493"/>
            <p:cNvCxnSpPr/>
            <p:nvPr/>
          </p:nvCxnSpPr>
          <p:spPr>
            <a:xfrm flipV="1">
              <a:off x="4599144" y="2708279"/>
              <a:ext cx="17458" cy="2037179"/>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95" name="Straight Arrow Connector 494"/>
            <p:cNvCxnSpPr/>
            <p:nvPr/>
          </p:nvCxnSpPr>
          <p:spPr>
            <a:xfrm flipH="1" flipV="1">
              <a:off x="3807178" y="2762265"/>
              <a:ext cx="9523" cy="1983193"/>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496" name="TextBox 335"/>
          <p:cNvSpPr txBox="1">
            <a:spLocks noChangeArrowheads="1"/>
          </p:cNvSpPr>
          <p:nvPr/>
        </p:nvSpPr>
        <p:spPr bwMode="auto">
          <a:xfrm>
            <a:off x="465138" y="1330325"/>
            <a:ext cx="84566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2400" dirty="0">
                <a:solidFill>
                  <a:prstClr val="black"/>
                </a:solidFill>
                <a:latin typeface="Calibri" panose="020F0502020204030204"/>
              </a:rPr>
              <a:t>A distinct (typically remote) controller interacts with local control agents (CAs)</a:t>
            </a:r>
          </a:p>
        </p:txBody>
      </p:sp>
      <p:grpSp>
        <p:nvGrpSpPr>
          <p:cNvPr id="497" name="Group 23"/>
          <p:cNvGrpSpPr>
            <a:grpSpLocks/>
          </p:cNvGrpSpPr>
          <p:nvPr/>
        </p:nvGrpSpPr>
        <p:grpSpPr bwMode="auto">
          <a:xfrm>
            <a:off x="2055813" y="4852988"/>
            <a:ext cx="4957762" cy="693737"/>
            <a:chOff x="2055070" y="4690247"/>
            <a:chExt cx="4956877" cy="694339"/>
          </a:xfrm>
        </p:grpSpPr>
        <p:grpSp>
          <p:nvGrpSpPr>
            <p:cNvPr id="498" name="Group 554"/>
            <p:cNvGrpSpPr>
              <a:grpSpLocks/>
            </p:cNvGrpSpPr>
            <p:nvPr/>
          </p:nvGrpSpPr>
          <p:grpSpPr bwMode="auto">
            <a:xfrm>
              <a:off x="3605320" y="5055434"/>
              <a:ext cx="430131" cy="329152"/>
              <a:chOff x="2931664" y="3912603"/>
              <a:chExt cx="430450" cy="329314"/>
            </a:xfrm>
          </p:grpSpPr>
          <p:sp>
            <p:nvSpPr>
              <p:cNvPr id="519" name="Rectangle 518"/>
              <p:cNvSpPr/>
              <p:nvPr/>
            </p:nvSpPr>
            <p:spPr>
              <a:xfrm>
                <a:off x="2936890" y="3912858"/>
                <a:ext cx="425689" cy="32905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520" name="Straight Connector 519"/>
              <p:cNvCxnSpPr/>
              <p:nvPr/>
            </p:nvCxnSpPr>
            <p:spPr>
              <a:xfrm>
                <a:off x="2932124" y="4005058"/>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21" name="Straight Connector 520"/>
              <p:cNvCxnSpPr/>
              <p:nvPr/>
            </p:nvCxnSpPr>
            <p:spPr>
              <a:xfrm>
                <a:off x="2932124" y="406864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22" name="Straight Connector 521"/>
              <p:cNvCxnSpPr>
                <a:stCxn id="519" idx="2"/>
              </p:cNvCxnSpPr>
              <p:nvPr/>
            </p:nvCxnSpPr>
            <p:spPr>
              <a:xfrm flipH="1" flipV="1">
                <a:off x="3148146" y="4005058"/>
                <a:ext cx="1589" cy="236859"/>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99" name="Group 582"/>
            <p:cNvGrpSpPr>
              <a:grpSpLocks/>
            </p:cNvGrpSpPr>
            <p:nvPr/>
          </p:nvGrpSpPr>
          <p:grpSpPr bwMode="auto">
            <a:xfrm>
              <a:off x="4387957" y="5055368"/>
              <a:ext cx="430131" cy="329152"/>
              <a:chOff x="2931664" y="3912603"/>
              <a:chExt cx="430450" cy="329314"/>
            </a:xfrm>
          </p:grpSpPr>
          <p:sp>
            <p:nvSpPr>
              <p:cNvPr id="515" name="Rectangle 514"/>
              <p:cNvSpPr/>
              <p:nvPr/>
            </p:nvSpPr>
            <p:spPr>
              <a:xfrm>
                <a:off x="2936750" y="3912924"/>
                <a:ext cx="425689" cy="32905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516" name="Straight Connector 515"/>
              <p:cNvCxnSpPr/>
              <p:nvPr/>
            </p:nvCxnSpPr>
            <p:spPr>
              <a:xfrm>
                <a:off x="2931985" y="400512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17" name="Straight Connector 516"/>
              <p:cNvCxnSpPr/>
              <p:nvPr/>
            </p:nvCxnSpPr>
            <p:spPr>
              <a:xfrm>
                <a:off x="2931985" y="4068711"/>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p:cNvCxnSpPr>
                <a:stCxn id="515" idx="2"/>
              </p:cNvCxnSpPr>
              <p:nvPr/>
            </p:nvCxnSpPr>
            <p:spPr>
              <a:xfrm flipH="1" flipV="1">
                <a:off x="3148007" y="4005125"/>
                <a:ext cx="1588" cy="236859"/>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500" name="Group 609"/>
            <p:cNvGrpSpPr>
              <a:grpSpLocks/>
            </p:cNvGrpSpPr>
            <p:nvPr/>
          </p:nvGrpSpPr>
          <p:grpSpPr bwMode="auto">
            <a:xfrm>
              <a:off x="5591804" y="5053093"/>
              <a:ext cx="430212" cy="328614"/>
              <a:chOff x="2932186" y="3913304"/>
              <a:chExt cx="430531" cy="328775"/>
            </a:xfrm>
          </p:grpSpPr>
          <p:sp>
            <p:nvSpPr>
              <p:cNvPr id="511" name="Rectangle 510"/>
              <p:cNvSpPr/>
              <p:nvPr/>
            </p:nvSpPr>
            <p:spPr>
              <a:xfrm>
                <a:off x="2936535" y="3912722"/>
                <a:ext cx="425689" cy="329058"/>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512" name="Straight Connector 511"/>
              <p:cNvCxnSpPr/>
              <p:nvPr/>
            </p:nvCxnSpPr>
            <p:spPr>
              <a:xfrm>
                <a:off x="2931771" y="4004922"/>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13" name="Straight Connector 512"/>
              <p:cNvCxnSpPr/>
              <p:nvPr/>
            </p:nvCxnSpPr>
            <p:spPr>
              <a:xfrm>
                <a:off x="2931771" y="4068509"/>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a:stCxn id="511" idx="2"/>
              </p:cNvCxnSpPr>
              <p:nvPr/>
            </p:nvCxnSpPr>
            <p:spPr>
              <a:xfrm flipH="1" flipV="1">
                <a:off x="3147792" y="4004922"/>
                <a:ext cx="1588" cy="236858"/>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501" name="Group 636"/>
            <p:cNvGrpSpPr>
              <a:grpSpLocks/>
            </p:cNvGrpSpPr>
            <p:nvPr/>
          </p:nvGrpSpPr>
          <p:grpSpPr bwMode="auto">
            <a:xfrm>
              <a:off x="6581816" y="5045656"/>
              <a:ext cx="430131" cy="329465"/>
              <a:chOff x="2931664" y="3912603"/>
              <a:chExt cx="430450" cy="329314"/>
            </a:xfrm>
          </p:grpSpPr>
          <p:sp>
            <p:nvSpPr>
              <p:cNvPr id="507" name="Rectangle 506"/>
              <p:cNvSpPr/>
              <p:nvPr/>
            </p:nvSpPr>
            <p:spPr>
              <a:xfrm>
                <a:off x="2936425" y="3913102"/>
                <a:ext cx="425689" cy="328747"/>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508" name="Straight Connector 507"/>
              <p:cNvCxnSpPr/>
              <p:nvPr/>
            </p:nvCxnSpPr>
            <p:spPr>
              <a:xfrm>
                <a:off x="2931660" y="400521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p:cNvCxnSpPr/>
              <p:nvPr/>
            </p:nvCxnSpPr>
            <p:spPr>
              <a:xfrm>
                <a:off x="2931660" y="4067152"/>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10" name="Straight Connector 509"/>
              <p:cNvCxnSpPr>
                <a:stCxn id="507" idx="2"/>
              </p:cNvCxnSpPr>
              <p:nvPr/>
            </p:nvCxnSpPr>
            <p:spPr>
              <a:xfrm flipH="1" flipV="1">
                <a:off x="3147681" y="4005215"/>
                <a:ext cx="1588" cy="23663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502" name="Group 554"/>
            <p:cNvGrpSpPr>
              <a:grpSpLocks/>
            </p:cNvGrpSpPr>
            <p:nvPr/>
          </p:nvGrpSpPr>
          <p:grpSpPr bwMode="auto">
            <a:xfrm>
              <a:off x="2055070" y="4690247"/>
              <a:ext cx="675320" cy="521222"/>
              <a:chOff x="2931664" y="3912603"/>
              <a:chExt cx="430450" cy="329314"/>
            </a:xfrm>
          </p:grpSpPr>
          <p:sp>
            <p:nvSpPr>
              <p:cNvPr id="503" name="Rectangle 502"/>
              <p:cNvSpPr/>
              <p:nvPr/>
            </p:nvSpPr>
            <p:spPr>
              <a:xfrm>
                <a:off x="2936722" y="3913607"/>
                <a:ext cx="425923" cy="32826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cxnSp>
            <p:nvCxnSpPr>
              <p:cNvPr id="504" name="Straight Connector 503"/>
              <p:cNvCxnSpPr/>
              <p:nvPr/>
            </p:nvCxnSpPr>
            <p:spPr>
              <a:xfrm>
                <a:off x="2932675" y="4004959"/>
                <a:ext cx="42491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05" name="Straight Connector 504"/>
              <p:cNvCxnSpPr/>
              <p:nvPr/>
            </p:nvCxnSpPr>
            <p:spPr>
              <a:xfrm>
                <a:off x="2932675" y="4069207"/>
                <a:ext cx="42491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06" name="Straight Connector 505"/>
              <p:cNvCxnSpPr>
                <a:stCxn id="503" idx="2"/>
              </p:cNvCxnSpPr>
              <p:nvPr/>
            </p:nvCxnSpPr>
            <p:spPr>
              <a:xfrm flipH="1" flipV="1">
                <a:off x="3148166" y="4004959"/>
                <a:ext cx="1011" cy="23691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grpSp>
        <p:nvGrpSpPr>
          <p:cNvPr id="523" name="Group 347"/>
          <p:cNvGrpSpPr>
            <a:grpSpLocks/>
          </p:cNvGrpSpPr>
          <p:nvPr/>
        </p:nvGrpSpPr>
        <p:grpSpPr bwMode="auto">
          <a:xfrm>
            <a:off x="5856288" y="6108700"/>
            <a:ext cx="588962" cy="242888"/>
            <a:chOff x="1871277" y="1576300"/>
            <a:chExt cx="1128371" cy="437861"/>
          </a:xfrm>
        </p:grpSpPr>
        <p:sp>
          <p:nvSpPr>
            <p:cNvPr id="524" name="Oval 523"/>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525" name="Rectangle 524"/>
            <p:cNvSpPr/>
            <p:nvPr/>
          </p:nvSpPr>
          <p:spPr bwMode="auto">
            <a:xfrm>
              <a:off x="1871277" y="1739425"/>
              <a:ext cx="1128371" cy="1173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26" name="Oval 525"/>
            <p:cNvSpPr>
              <a:spLocks noChangeArrowheads="1"/>
            </p:cNvSpPr>
            <p:nvPr/>
          </p:nvSpPr>
          <p:spPr bwMode="auto">
            <a:xfrm flipV="1">
              <a:off x="1871277" y="1576300"/>
              <a:ext cx="1125331" cy="320525"/>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527" name="Freeform 526"/>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28" name="Freeform 527"/>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529" name="Freeform 528"/>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530" name="Freeform 529"/>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cxnSp>
          <p:nvCxnSpPr>
            <p:cNvPr id="531" name="Straight Connector 530"/>
            <p:cNvCxnSpPr>
              <a:cxnSpLocks noChangeShapeType="1"/>
              <a:endCxn id="526" idx="2"/>
            </p:cNvCxnSpPr>
            <p:nvPr/>
          </p:nvCxnSpPr>
          <p:spPr bwMode="auto">
            <a:xfrm flipH="1" flipV="1">
              <a:off x="1871277" y="1736563"/>
              <a:ext cx="3040" cy="12306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32" name="Straight Connector 531"/>
            <p:cNvCxnSpPr>
              <a:cxnSpLocks noChangeShapeType="1"/>
            </p:cNvCxnSpPr>
            <p:nvPr/>
          </p:nvCxnSpPr>
          <p:spPr bwMode="auto">
            <a:xfrm flipH="1" flipV="1">
              <a:off x="2996608" y="1733702"/>
              <a:ext cx="3040" cy="123058"/>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533" name="Group 347"/>
          <p:cNvGrpSpPr>
            <a:grpSpLocks/>
          </p:cNvGrpSpPr>
          <p:nvPr/>
        </p:nvGrpSpPr>
        <p:grpSpPr bwMode="auto">
          <a:xfrm>
            <a:off x="4375150" y="5967413"/>
            <a:ext cx="588963" cy="242887"/>
            <a:chOff x="1871277" y="1576300"/>
            <a:chExt cx="1128371" cy="437861"/>
          </a:xfrm>
        </p:grpSpPr>
        <p:sp>
          <p:nvSpPr>
            <p:cNvPr id="534" name="Oval 533"/>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535" name="Rectangle 534"/>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36" name="Oval 535"/>
            <p:cNvSpPr>
              <a:spLocks noChangeArrowheads="1"/>
            </p:cNvSpPr>
            <p:nvPr/>
          </p:nvSpPr>
          <p:spPr bwMode="auto">
            <a:xfrm flipV="1">
              <a:off x="1871277" y="1576300"/>
              <a:ext cx="1125329" cy="32052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537" name="Freeform 536"/>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38" name="Freeform 537"/>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539" name="Freeform 538"/>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540" name="Freeform 539"/>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cxnSp>
          <p:nvCxnSpPr>
            <p:cNvPr id="541" name="Straight Connector 540"/>
            <p:cNvCxnSpPr>
              <a:cxnSpLocks noChangeShapeType="1"/>
              <a:endCxn id="536" idx="2"/>
            </p:cNvCxnSpPr>
            <p:nvPr/>
          </p:nvCxnSpPr>
          <p:spPr bwMode="auto">
            <a:xfrm flipH="1" flipV="1">
              <a:off x="1871277" y="1736563"/>
              <a:ext cx="3042" cy="12305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42" name="Straight Connector 541"/>
            <p:cNvCxnSpPr>
              <a:cxnSpLocks noChangeShapeType="1"/>
            </p:cNvCxnSpPr>
            <p:nvPr/>
          </p:nvCxnSpPr>
          <p:spPr bwMode="auto">
            <a:xfrm flipH="1" flipV="1">
              <a:off x="2996606" y="1733700"/>
              <a:ext cx="3042" cy="12306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543" name="Group 347"/>
          <p:cNvGrpSpPr>
            <a:grpSpLocks/>
          </p:cNvGrpSpPr>
          <p:nvPr/>
        </p:nvGrpSpPr>
        <p:grpSpPr bwMode="auto">
          <a:xfrm>
            <a:off x="5167313" y="6427788"/>
            <a:ext cx="588962" cy="242887"/>
            <a:chOff x="1871277" y="1576300"/>
            <a:chExt cx="1128371" cy="437861"/>
          </a:xfrm>
        </p:grpSpPr>
        <p:sp>
          <p:nvSpPr>
            <p:cNvPr id="544" name="Oval 543"/>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545" name="Rectangle 544"/>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46" name="Oval 545"/>
            <p:cNvSpPr>
              <a:spLocks noChangeArrowheads="1"/>
            </p:cNvSpPr>
            <p:nvPr/>
          </p:nvSpPr>
          <p:spPr bwMode="auto">
            <a:xfrm flipV="1">
              <a:off x="1871277" y="1576300"/>
              <a:ext cx="1125331" cy="32052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547" name="Freeform 546"/>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48" name="Freeform 547"/>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549" name="Freeform 548"/>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550" name="Freeform 549"/>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cxnSp>
          <p:nvCxnSpPr>
            <p:cNvPr id="551" name="Straight Connector 550"/>
            <p:cNvCxnSpPr>
              <a:cxnSpLocks noChangeShapeType="1"/>
              <a:endCxn id="546" idx="2"/>
            </p:cNvCxnSpPr>
            <p:nvPr/>
          </p:nvCxnSpPr>
          <p:spPr bwMode="auto">
            <a:xfrm flipH="1" flipV="1">
              <a:off x="1871277" y="1736563"/>
              <a:ext cx="3040" cy="12305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2" name="Straight Connector 551"/>
            <p:cNvCxnSpPr>
              <a:cxnSpLocks noChangeShapeType="1"/>
            </p:cNvCxnSpPr>
            <p:nvPr/>
          </p:nvCxnSpPr>
          <p:spPr bwMode="auto">
            <a:xfrm flipH="1" flipV="1">
              <a:off x="2996608" y="1733700"/>
              <a:ext cx="3040" cy="12306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553" name="Group 347"/>
          <p:cNvGrpSpPr>
            <a:grpSpLocks/>
          </p:cNvGrpSpPr>
          <p:nvPr/>
        </p:nvGrpSpPr>
        <p:grpSpPr bwMode="auto">
          <a:xfrm>
            <a:off x="3703638" y="6519863"/>
            <a:ext cx="588962" cy="242887"/>
            <a:chOff x="1871277" y="1576300"/>
            <a:chExt cx="1128371" cy="437861"/>
          </a:xfrm>
        </p:grpSpPr>
        <p:sp>
          <p:nvSpPr>
            <p:cNvPr id="554" name="Oval 553"/>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555" name="Rectangle 554"/>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56" name="Oval 555"/>
            <p:cNvSpPr>
              <a:spLocks noChangeArrowheads="1"/>
            </p:cNvSpPr>
            <p:nvPr/>
          </p:nvSpPr>
          <p:spPr bwMode="auto">
            <a:xfrm flipV="1">
              <a:off x="1871277" y="1576300"/>
              <a:ext cx="1125331" cy="32052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557" name="Freeform 556"/>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58" name="Freeform 557"/>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559" name="Freeform 558"/>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560" name="Freeform 559"/>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cxnSp>
          <p:nvCxnSpPr>
            <p:cNvPr id="561" name="Straight Connector 560"/>
            <p:cNvCxnSpPr>
              <a:cxnSpLocks noChangeShapeType="1"/>
              <a:endCxn id="556" idx="2"/>
            </p:cNvCxnSpPr>
            <p:nvPr/>
          </p:nvCxnSpPr>
          <p:spPr bwMode="auto">
            <a:xfrm flipH="1" flipV="1">
              <a:off x="1871277" y="1736563"/>
              <a:ext cx="3040" cy="12305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62" name="Straight Connector 561"/>
            <p:cNvCxnSpPr>
              <a:cxnSpLocks noChangeShapeType="1"/>
            </p:cNvCxnSpPr>
            <p:nvPr/>
          </p:nvCxnSpPr>
          <p:spPr bwMode="auto">
            <a:xfrm flipH="1" flipV="1">
              <a:off x="2996608" y="1733700"/>
              <a:ext cx="3040" cy="12306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563" name="Group 25"/>
          <p:cNvGrpSpPr>
            <a:grpSpLocks/>
          </p:cNvGrpSpPr>
          <p:nvPr/>
        </p:nvGrpSpPr>
        <p:grpSpPr bwMode="auto">
          <a:xfrm>
            <a:off x="1925638" y="2386013"/>
            <a:ext cx="5095875" cy="2832100"/>
            <a:chOff x="1925876" y="2212958"/>
            <a:chExt cx="5095391" cy="2833288"/>
          </a:xfrm>
        </p:grpSpPr>
        <p:grpSp>
          <p:nvGrpSpPr>
            <p:cNvPr id="564" name="Group 11"/>
            <p:cNvGrpSpPr>
              <a:grpSpLocks/>
            </p:cNvGrpSpPr>
            <p:nvPr/>
          </p:nvGrpSpPr>
          <p:grpSpPr bwMode="auto">
            <a:xfrm>
              <a:off x="2745416" y="2212958"/>
              <a:ext cx="3597533" cy="493677"/>
              <a:chOff x="2705100" y="2011398"/>
              <a:chExt cx="3597533" cy="493677"/>
            </a:xfrm>
          </p:grpSpPr>
          <p:sp>
            <p:nvSpPr>
              <p:cNvPr id="589" name="Oval 588"/>
              <p:cNvSpPr/>
              <p:nvPr/>
            </p:nvSpPr>
            <p:spPr bwMode="auto">
              <a:xfrm>
                <a:off x="2722092" y="2011398"/>
                <a:ext cx="3581060" cy="492331"/>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90" name="Oval 589"/>
              <p:cNvSpPr/>
              <p:nvPr/>
            </p:nvSpPr>
            <p:spPr bwMode="auto">
              <a:xfrm>
                <a:off x="2704632" y="2012986"/>
                <a:ext cx="3581060" cy="492331"/>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91" name="TextBox 389"/>
              <p:cNvSpPr txBox="1">
                <a:spLocks noChangeArrowheads="1"/>
              </p:cNvSpPr>
              <p:nvPr/>
            </p:nvSpPr>
            <p:spPr bwMode="auto">
              <a:xfrm>
                <a:off x="3452664" y="2127167"/>
                <a:ext cx="2057700"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en-US">
                    <a:solidFill>
                      <a:prstClr val="white"/>
                    </a:solidFill>
                  </a:rPr>
                  <a:t>Remote Controller</a:t>
                </a:r>
              </a:p>
            </p:txBody>
          </p:sp>
        </p:grpSp>
        <p:grpSp>
          <p:nvGrpSpPr>
            <p:cNvPr id="565" name="Group 441"/>
            <p:cNvGrpSpPr>
              <a:grpSpLocks/>
            </p:cNvGrpSpPr>
            <p:nvPr/>
          </p:nvGrpSpPr>
          <p:grpSpPr bwMode="auto">
            <a:xfrm>
              <a:off x="1925876" y="4223509"/>
              <a:ext cx="923540" cy="405953"/>
              <a:chOff x="2705100" y="2011398"/>
              <a:chExt cx="3597533" cy="493677"/>
            </a:xfrm>
          </p:grpSpPr>
          <p:sp>
            <p:nvSpPr>
              <p:cNvPr id="586" name="Oval 585"/>
              <p:cNvSpPr/>
              <p:nvPr/>
            </p:nvSpPr>
            <p:spPr bwMode="auto">
              <a:xfrm>
                <a:off x="2723648" y="2011480"/>
                <a:ext cx="3580142" cy="492496"/>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87" name="Oval 586"/>
              <p:cNvSpPr/>
              <p:nvPr/>
            </p:nvSpPr>
            <p:spPr bwMode="auto">
              <a:xfrm>
                <a:off x="2705100" y="2013410"/>
                <a:ext cx="3580138" cy="492497"/>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88" name="TextBox 389"/>
              <p:cNvSpPr txBox="1">
                <a:spLocks noChangeArrowheads="1"/>
              </p:cNvSpPr>
              <p:nvPr/>
            </p:nvSpPr>
            <p:spPr bwMode="auto">
              <a:xfrm>
                <a:off x="3901810" y="2127167"/>
                <a:ext cx="1159411"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en-US">
                    <a:solidFill>
                      <a:prstClr val="white"/>
                    </a:solidFill>
                  </a:rPr>
                  <a:t>CA</a:t>
                </a:r>
              </a:p>
            </p:txBody>
          </p:sp>
        </p:grpSp>
        <p:grpSp>
          <p:nvGrpSpPr>
            <p:cNvPr id="566" name="Group 16"/>
            <p:cNvGrpSpPr>
              <a:grpSpLocks/>
            </p:cNvGrpSpPr>
            <p:nvPr/>
          </p:nvGrpSpPr>
          <p:grpSpPr bwMode="auto">
            <a:xfrm>
              <a:off x="3589508" y="4760377"/>
              <a:ext cx="463568" cy="285869"/>
              <a:chOff x="3558850" y="4573304"/>
              <a:chExt cx="463568" cy="285869"/>
            </a:xfrm>
          </p:grpSpPr>
          <p:grpSp>
            <p:nvGrpSpPr>
              <p:cNvPr id="582" name="Group 12"/>
              <p:cNvGrpSpPr>
                <a:grpSpLocks/>
              </p:cNvGrpSpPr>
              <p:nvPr/>
            </p:nvGrpSpPr>
            <p:grpSpPr bwMode="auto">
              <a:xfrm>
                <a:off x="3558850" y="4577634"/>
                <a:ext cx="463568" cy="262710"/>
                <a:chOff x="3558850" y="4577634"/>
                <a:chExt cx="463568" cy="262710"/>
              </a:xfrm>
            </p:grpSpPr>
            <p:sp>
              <p:nvSpPr>
                <p:cNvPr id="584" name="Oval 583"/>
                <p:cNvSpPr/>
                <p:nvPr/>
              </p:nvSpPr>
              <p:spPr bwMode="auto">
                <a:xfrm>
                  <a:off x="3573046" y="4578067"/>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85" name="Oval 584"/>
                <p:cNvSpPr/>
                <p:nvPr/>
              </p:nvSpPr>
              <p:spPr bwMode="auto">
                <a:xfrm>
                  <a:off x="3558760" y="4587596"/>
                  <a:ext cx="463506" cy="252519"/>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583"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en-US" sz="1400">
                    <a:solidFill>
                      <a:prstClr val="white"/>
                    </a:solidFill>
                  </a:rPr>
                  <a:t>CA</a:t>
                </a:r>
                <a:endParaRPr lang="en-US" altLang="en-US">
                  <a:solidFill>
                    <a:prstClr val="white"/>
                  </a:solidFill>
                </a:endParaRPr>
              </a:p>
            </p:txBody>
          </p:sp>
        </p:grpSp>
        <p:grpSp>
          <p:nvGrpSpPr>
            <p:cNvPr id="567" name="Group 450"/>
            <p:cNvGrpSpPr>
              <a:grpSpLocks/>
            </p:cNvGrpSpPr>
            <p:nvPr/>
          </p:nvGrpSpPr>
          <p:grpSpPr bwMode="auto">
            <a:xfrm>
              <a:off x="4369656" y="4758258"/>
              <a:ext cx="463568" cy="285869"/>
              <a:chOff x="3558850" y="4573304"/>
              <a:chExt cx="463568" cy="285869"/>
            </a:xfrm>
          </p:grpSpPr>
          <p:grpSp>
            <p:nvGrpSpPr>
              <p:cNvPr id="578" name="Group 451"/>
              <p:cNvGrpSpPr>
                <a:grpSpLocks/>
              </p:cNvGrpSpPr>
              <p:nvPr/>
            </p:nvGrpSpPr>
            <p:grpSpPr bwMode="auto">
              <a:xfrm>
                <a:off x="3558850" y="4577634"/>
                <a:ext cx="463568" cy="262710"/>
                <a:chOff x="3558850" y="4577634"/>
                <a:chExt cx="463568" cy="262710"/>
              </a:xfrm>
            </p:grpSpPr>
            <p:sp>
              <p:nvSpPr>
                <p:cNvPr id="580" name="Oval 579"/>
                <p:cNvSpPr/>
                <p:nvPr/>
              </p:nvSpPr>
              <p:spPr bwMode="auto">
                <a:xfrm>
                  <a:off x="3573874" y="4586539"/>
                  <a:ext cx="439696" cy="25251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81" name="Oval 580"/>
                <p:cNvSpPr/>
                <p:nvPr/>
              </p:nvSpPr>
              <p:spPr bwMode="auto">
                <a:xfrm>
                  <a:off x="3559588" y="4596068"/>
                  <a:ext cx="463506" cy="244577"/>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579"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en-US" sz="1400">
                    <a:solidFill>
                      <a:prstClr val="white"/>
                    </a:solidFill>
                  </a:rPr>
                  <a:t>CA</a:t>
                </a:r>
                <a:endParaRPr lang="en-US" altLang="en-US">
                  <a:solidFill>
                    <a:prstClr val="white"/>
                  </a:solidFill>
                </a:endParaRPr>
              </a:p>
            </p:txBody>
          </p:sp>
        </p:grpSp>
        <p:grpSp>
          <p:nvGrpSpPr>
            <p:cNvPr id="568" name="Group 455"/>
            <p:cNvGrpSpPr>
              <a:grpSpLocks/>
            </p:cNvGrpSpPr>
            <p:nvPr/>
          </p:nvGrpSpPr>
          <p:grpSpPr bwMode="auto">
            <a:xfrm>
              <a:off x="5569912" y="4756140"/>
              <a:ext cx="463568" cy="285869"/>
              <a:chOff x="3558850" y="4573304"/>
              <a:chExt cx="463568" cy="285869"/>
            </a:xfrm>
          </p:grpSpPr>
          <p:grpSp>
            <p:nvGrpSpPr>
              <p:cNvPr id="574" name="Group 456"/>
              <p:cNvGrpSpPr>
                <a:grpSpLocks/>
              </p:cNvGrpSpPr>
              <p:nvPr/>
            </p:nvGrpSpPr>
            <p:grpSpPr bwMode="auto">
              <a:xfrm>
                <a:off x="3558850" y="4577634"/>
                <a:ext cx="463568" cy="262710"/>
                <a:chOff x="3558850" y="4577634"/>
                <a:chExt cx="463568" cy="262710"/>
              </a:xfrm>
            </p:grpSpPr>
            <p:sp>
              <p:nvSpPr>
                <p:cNvPr id="576" name="Oval 575"/>
                <p:cNvSpPr/>
                <p:nvPr/>
              </p:nvSpPr>
              <p:spPr bwMode="auto">
                <a:xfrm>
                  <a:off x="3573654" y="4577540"/>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77" name="Oval 576"/>
                <p:cNvSpPr/>
                <p:nvPr/>
              </p:nvSpPr>
              <p:spPr bwMode="auto">
                <a:xfrm>
                  <a:off x="3559368" y="4587069"/>
                  <a:ext cx="463506" cy="252518"/>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575"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en-US" sz="1400">
                    <a:solidFill>
                      <a:prstClr val="white"/>
                    </a:solidFill>
                  </a:rPr>
                  <a:t>CA</a:t>
                </a:r>
                <a:endParaRPr lang="en-US" altLang="en-US">
                  <a:solidFill>
                    <a:prstClr val="white"/>
                  </a:solidFill>
                </a:endParaRPr>
              </a:p>
            </p:txBody>
          </p:sp>
        </p:grpSp>
        <p:grpSp>
          <p:nvGrpSpPr>
            <p:cNvPr id="569" name="Group 460"/>
            <p:cNvGrpSpPr>
              <a:grpSpLocks/>
            </p:cNvGrpSpPr>
            <p:nvPr/>
          </p:nvGrpSpPr>
          <p:grpSpPr bwMode="auto">
            <a:xfrm>
              <a:off x="6557699" y="4754022"/>
              <a:ext cx="463568" cy="285869"/>
              <a:chOff x="3558850" y="4573304"/>
              <a:chExt cx="463568" cy="285869"/>
            </a:xfrm>
          </p:grpSpPr>
          <p:grpSp>
            <p:nvGrpSpPr>
              <p:cNvPr id="570" name="Group 461"/>
              <p:cNvGrpSpPr>
                <a:grpSpLocks/>
              </p:cNvGrpSpPr>
              <p:nvPr/>
            </p:nvGrpSpPr>
            <p:grpSpPr bwMode="auto">
              <a:xfrm>
                <a:off x="3558850" y="4577634"/>
                <a:ext cx="463568" cy="262710"/>
                <a:chOff x="3558850" y="4577634"/>
                <a:chExt cx="463568" cy="262710"/>
              </a:xfrm>
            </p:grpSpPr>
            <p:sp>
              <p:nvSpPr>
                <p:cNvPr id="572" name="Oval 571"/>
                <p:cNvSpPr/>
                <p:nvPr/>
              </p:nvSpPr>
              <p:spPr bwMode="auto">
                <a:xfrm>
                  <a:off x="3573198" y="4578069"/>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73" name="Oval 572"/>
                <p:cNvSpPr/>
                <p:nvPr/>
              </p:nvSpPr>
              <p:spPr bwMode="auto">
                <a:xfrm>
                  <a:off x="3558912" y="4587598"/>
                  <a:ext cx="463506" cy="252519"/>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571"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en-US" sz="1400">
                    <a:solidFill>
                      <a:prstClr val="white"/>
                    </a:solidFill>
                  </a:rPr>
                  <a:t>CA</a:t>
                </a:r>
                <a:endParaRPr lang="en-US" altLang="en-US">
                  <a:solidFill>
                    <a:prstClr val="white"/>
                  </a:solidFill>
                </a:endParaRPr>
              </a:p>
            </p:txBody>
          </p:sp>
        </p:grpSp>
      </p:grpSp>
      <p:grpSp>
        <p:nvGrpSpPr>
          <p:cNvPr id="592" name="Group 1"/>
          <p:cNvGrpSpPr>
            <a:grpSpLocks/>
          </p:cNvGrpSpPr>
          <p:nvPr/>
        </p:nvGrpSpPr>
        <p:grpSpPr bwMode="auto">
          <a:xfrm>
            <a:off x="938213" y="5692775"/>
            <a:ext cx="2698750" cy="903288"/>
            <a:chOff x="938213" y="5237163"/>
            <a:chExt cx="2698750" cy="903287"/>
          </a:xfrm>
        </p:grpSpPr>
        <p:cxnSp>
          <p:nvCxnSpPr>
            <p:cNvPr id="593" name="Straight Connector 592"/>
            <p:cNvCxnSpPr/>
            <p:nvPr/>
          </p:nvCxnSpPr>
          <p:spPr>
            <a:xfrm flipH="1">
              <a:off x="1282700" y="5802312"/>
              <a:ext cx="1508125" cy="1588"/>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94" name="TextBox 265"/>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200">
                  <a:solidFill>
                    <a:prstClr val="black"/>
                  </a:solidFill>
                </a:rPr>
                <a:t>1</a:t>
              </a:r>
            </a:p>
          </p:txBody>
        </p:sp>
        <p:sp>
          <p:nvSpPr>
            <p:cNvPr id="595" name="TextBox 281"/>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200">
                  <a:solidFill>
                    <a:prstClr val="black"/>
                  </a:solidFill>
                </a:rPr>
                <a:t>2</a:t>
              </a:r>
            </a:p>
          </p:txBody>
        </p:sp>
        <p:grpSp>
          <p:nvGrpSpPr>
            <p:cNvPr id="596" name="Group 5"/>
            <p:cNvGrpSpPr>
              <a:grpSpLocks/>
            </p:cNvGrpSpPr>
            <p:nvPr/>
          </p:nvGrpSpPr>
          <p:grpSpPr bwMode="auto">
            <a:xfrm>
              <a:off x="938213" y="5237163"/>
              <a:ext cx="1616075" cy="487362"/>
              <a:chOff x="-4079003" y="2717403"/>
              <a:chExt cx="1616718" cy="488475"/>
            </a:xfrm>
          </p:grpSpPr>
          <p:sp>
            <p:nvSpPr>
              <p:cNvPr id="609" name="Rectangle 97"/>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610"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611"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612"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endParaRPr lang="en-US" altLang="en-US">
                  <a:solidFill>
                    <a:prstClr val="black"/>
                  </a:solidFill>
                </a:endParaRPr>
              </a:p>
            </p:txBody>
          </p:sp>
          <p:sp>
            <p:nvSpPr>
              <p:cNvPr id="613" name="Text Box 105"/>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200">
                    <a:solidFill>
                      <a:prstClr val="black"/>
                    </a:solidFill>
                  </a:rPr>
                  <a:t>0111</a:t>
                </a:r>
              </a:p>
            </p:txBody>
          </p:sp>
          <p:sp>
            <p:nvSpPr>
              <p:cNvPr id="614"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grpSp>
        <p:sp>
          <p:nvSpPr>
            <p:cNvPr id="597" name="Freeform 120"/>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GB">
                <a:solidFill>
                  <a:prstClr val="black"/>
                </a:solidFill>
              </a:endParaRPr>
            </a:p>
          </p:txBody>
        </p:sp>
        <p:grpSp>
          <p:nvGrpSpPr>
            <p:cNvPr id="598" name="Group 357"/>
            <p:cNvGrpSpPr>
              <a:grpSpLocks/>
            </p:cNvGrpSpPr>
            <p:nvPr/>
          </p:nvGrpSpPr>
          <p:grpSpPr bwMode="auto">
            <a:xfrm>
              <a:off x="2714625" y="5659438"/>
              <a:ext cx="565150" cy="293687"/>
              <a:chOff x="1871277" y="1576300"/>
              <a:chExt cx="1128371" cy="437861"/>
            </a:xfrm>
          </p:grpSpPr>
          <p:sp>
            <p:nvSpPr>
              <p:cNvPr id="600" name="Oval 599"/>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601" name="Rectangle 600"/>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02" name="Oval 601"/>
              <p:cNvSpPr>
                <a:spLocks noChangeArrowheads="1"/>
              </p:cNvSpPr>
              <p:nvPr/>
            </p:nvSpPr>
            <p:spPr bwMode="auto">
              <a:xfrm flipV="1">
                <a:off x="1871277" y="1576300"/>
                <a:ext cx="1125202" cy="31952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en-US" dirty="0">
                  <a:ln>
                    <a:solidFill>
                      <a:prstClr val="black"/>
                    </a:solidFill>
                  </a:ln>
                  <a:solidFill>
                    <a:prstClr val="white"/>
                  </a:solidFill>
                </a:endParaRPr>
              </a:p>
            </p:txBody>
          </p:sp>
          <p:sp>
            <p:nvSpPr>
              <p:cNvPr id="603" name="Freeform 602"/>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04" name="Freeform 603"/>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605" name="Freeform 604"/>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sp>
            <p:nvSpPr>
              <p:cNvPr id="606" name="Freeform 605"/>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en-US">
                  <a:solidFill>
                    <a:prstClr val="black"/>
                  </a:solidFill>
                </a:endParaRPr>
              </a:p>
            </p:txBody>
          </p:sp>
          <p:cxnSp>
            <p:nvCxnSpPr>
              <p:cNvPr id="607" name="Straight Connector 606"/>
              <p:cNvCxnSpPr>
                <a:cxnSpLocks noChangeShapeType="1"/>
                <a:endCxn id="602" idx="2"/>
              </p:cNvCxnSpPr>
              <p:nvPr/>
            </p:nvCxnSpPr>
            <p:spPr bwMode="auto">
              <a:xfrm flipH="1" flipV="1">
                <a:off x="1871277" y="1737244"/>
                <a:ext cx="3171" cy="123075"/>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608" name="Straight Connector 607"/>
              <p:cNvCxnSpPr>
                <a:cxnSpLocks noChangeShapeType="1"/>
              </p:cNvCxnSpPr>
              <p:nvPr/>
            </p:nvCxnSpPr>
            <p:spPr bwMode="auto">
              <a:xfrm flipH="1" flipV="1">
                <a:off x="2996479" y="1734878"/>
                <a:ext cx="3169" cy="12307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599" name="TextBox 282"/>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200">
                  <a:solidFill>
                    <a:prstClr val="black"/>
                  </a:solidFill>
                </a:rPr>
                <a:t>3</a:t>
              </a:r>
            </a:p>
          </p:txBody>
        </p:sp>
      </p:grpSp>
      <p:sp>
        <p:nvSpPr>
          <p:cNvPr id="615" name="TextBox 6"/>
          <p:cNvSpPr txBox="1">
            <a:spLocks noChangeArrowheads="1"/>
          </p:cNvSpPr>
          <p:nvPr/>
        </p:nvSpPr>
        <p:spPr bwMode="auto">
          <a:xfrm>
            <a:off x="196850" y="5068888"/>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400">
                <a:solidFill>
                  <a:prstClr val="black"/>
                </a:solidFill>
              </a:rPr>
              <a:t>values in arriving </a:t>
            </a:r>
          </a:p>
          <a:p>
            <a:r>
              <a:rPr lang="en-US" altLang="en-US" sz="1400">
                <a:solidFill>
                  <a:prstClr val="black"/>
                </a:solidFill>
              </a:rPr>
              <a:t>packet header</a:t>
            </a:r>
            <a:endParaRPr lang="en-US" altLang="en-US">
              <a:solidFill>
                <a:prstClr val="black"/>
              </a:solidFill>
            </a:endParaRPr>
          </a:p>
        </p:txBody>
      </p:sp>
    </p:spTree>
    <p:extLst>
      <p:ext uri="{BB962C8B-B14F-4D97-AF65-F5344CB8AC3E}">
        <p14:creationId xmlns:p14="http://schemas.microsoft.com/office/powerpoint/2010/main" val="94324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wipe(down)">
                                      <p:cBhvr>
                                        <p:cTn id="7" dur="500"/>
                                        <p:tgtEl>
                                          <p:spTgt spid="37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1"/>
                                        </p:tgtEl>
                                        <p:attrNameLst>
                                          <p:attrName>style.visibility</p:attrName>
                                        </p:attrNameLst>
                                      </p:cBhvr>
                                      <p:to>
                                        <p:strVal val="visible"/>
                                      </p:to>
                                    </p:set>
                                    <p:animEffect transition="in" filter="dissolve">
                                      <p:cBhvr>
                                        <p:cTn id="12" dur="500"/>
                                        <p:tgtEl>
                                          <p:spTgt spid="27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3"/>
                                        </p:tgtEl>
                                        <p:attrNameLst>
                                          <p:attrName>style.visibility</p:attrName>
                                        </p:attrNameLst>
                                      </p:cBhvr>
                                      <p:to>
                                        <p:strVal val="visible"/>
                                      </p:to>
                                    </p:set>
                                    <p:animEffect transition="in" filter="dissolve">
                                      <p:cBhvr>
                                        <p:cTn id="17" dur="500"/>
                                        <p:tgtEl>
                                          <p:spTgt spid="56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90"/>
                                        </p:tgtEl>
                                        <p:attrNameLst>
                                          <p:attrName>style.visibility</p:attrName>
                                        </p:attrNameLst>
                                      </p:cBhvr>
                                      <p:to>
                                        <p:strVal val="visible"/>
                                      </p:to>
                                    </p:set>
                                    <p:animEffect transition="in" filter="dissolve">
                                      <p:cBhvr>
                                        <p:cTn id="22" dur="500"/>
                                        <p:tgtEl>
                                          <p:spTgt spid="49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53"/>
                                        </p:tgtEl>
                                        <p:attrNameLst>
                                          <p:attrName>style.visibility</p:attrName>
                                        </p:attrNameLst>
                                      </p:cBhvr>
                                      <p:to>
                                        <p:strVal val="visible"/>
                                      </p:to>
                                    </p:set>
                                    <p:animEffect transition="in" filter="dissolve">
                                      <p:cBhvr>
                                        <p:cTn id="27" dur="500"/>
                                        <p:tgtEl>
                                          <p:spTgt spid="35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97"/>
                                        </p:tgtEl>
                                        <p:attrNameLst>
                                          <p:attrName>style.visibility</p:attrName>
                                        </p:attrNameLst>
                                      </p:cBhvr>
                                      <p:to>
                                        <p:strVal val="visible"/>
                                      </p:to>
                                    </p:set>
                                    <p:animEffect transition="in" filter="dissolve">
                                      <p:cBhvr>
                                        <p:cTn id="32" dur="1000"/>
                                        <p:tgtEl>
                                          <p:spTgt spid="4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49"/>
                                        </p:tgtEl>
                                        <p:attrNameLst>
                                          <p:attrName>style.visibility</p:attrName>
                                        </p:attrNameLst>
                                      </p:cBhvr>
                                      <p:to>
                                        <p:strVal val="visible"/>
                                      </p:to>
                                    </p:set>
                                    <p:animEffect transition="in" filter="dissolve">
                                      <p:cBhvr>
                                        <p:cTn id="37" dur="5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Network service model</a:t>
            </a:r>
            <a:endParaRPr lang="en-GB" dirty="0"/>
          </a:p>
        </p:txBody>
      </p:sp>
      <p:sp>
        <p:nvSpPr>
          <p:cNvPr id="4" name="Rectangle 13"/>
          <p:cNvSpPr>
            <a:spLocks noChangeArrowheads="1"/>
          </p:cNvSpPr>
          <p:nvPr/>
        </p:nvSpPr>
        <p:spPr bwMode="auto">
          <a:xfrm>
            <a:off x="609600" y="1430338"/>
            <a:ext cx="75549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ED7D31"/>
              </a:buClr>
              <a:buSzPct val="85000"/>
              <a:buFont typeface="ZapfDingbats" charset="2"/>
              <a:buNone/>
            </a:pPr>
            <a:r>
              <a:rPr lang="en-US" altLang="en-US" i="1" dirty="0">
                <a:solidFill>
                  <a:srgbClr val="CC0000"/>
                </a:solidFill>
                <a:latin typeface="Calibri" panose="020F0502020204030204"/>
              </a:rPr>
              <a:t>Q:</a:t>
            </a:r>
            <a:r>
              <a:rPr lang="en-US" altLang="en-US" dirty="0">
                <a:solidFill>
                  <a:prstClr val="black"/>
                </a:solidFill>
                <a:latin typeface="Calibri" panose="020F0502020204030204"/>
              </a:rPr>
              <a:t> What </a:t>
            </a:r>
            <a:r>
              <a:rPr lang="en-US" altLang="en-US" i="1" dirty="0">
                <a:solidFill>
                  <a:srgbClr val="000099"/>
                </a:solidFill>
                <a:latin typeface="Calibri" panose="020F0502020204030204"/>
              </a:rPr>
              <a:t>service model</a:t>
            </a:r>
            <a:r>
              <a:rPr lang="en-US" altLang="en-US" dirty="0">
                <a:solidFill>
                  <a:prstClr val="black"/>
                </a:solidFill>
                <a:latin typeface="Calibri" panose="020F0502020204030204"/>
              </a:rPr>
              <a:t> for </a:t>
            </a:r>
            <a:r>
              <a:rPr lang="ja-JP" altLang="en-US" dirty="0">
                <a:solidFill>
                  <a:prstClr val="black"/>
                </a:solidFill>
                <a:latin typeface="Calibri" panose="020F0502020204030204"/>
              </a:rPr>
              <a:t>“</a:t>
            </a:r>
            <a:r>
              <a:rPr lang="en-US" altLang="ja-JP" dirty="0">
                <a:solidFill>
                  <a:prstClr val="black"/>
                </a:solidFill>
                <a:latin typeface="Calibri" panose="020F0502020204030204"/>
              </a:rPr>
              <a:t>channel</a:t>
            </a:r>
            <a:r>
              <a:rPr lang="ja-JP" altLang="en-US" dirty="0">
                <a:solidFill>
                  <a:prstClr val="black"/>
                </a:solidFill>
                <a:latin typeface="Calibri" panose="020F0502020204030204"/>
              </a:rPr>
              <a:t>”</a:t>
            </a:r>
            <a:r>
              <a:rPr lang="en-US" altLang="ja-JP" dirty="0">
                <a:solidFill>
                  <a:prstClr val="black"/>
                </a:solidFill>
                <a:latin typeface="Calibri" panose="020F0502020204030204"/>
              </a:rPr>
              <a:t> transporting datagrams from sender to receiver?</a:t>
            </a:r>
            <a:endParaRPr lang="en-US" altLang="en-US" dirty="0">
              <a:solidFill>
                <a:prstClr val="black"/>
              </a:solidFill>
              <a:latin typeface="Calibri" panose="020F0502020204030204"/>
            </a:endParaRPr>
          </a:p>
        </p:txBody>
      </p:sp>
      <p:sp>
        <p:nvSpPr>
          <p:cNvPr id="5" name="Rectangle 15"/>
          <p:cNvSpPr txBox="1">
            <a:spLocks noChangeArrowheads="1"/>
          </p:cNvSpPr>
          <p:nvPr/>
        </p:nvSpPr>
        <p:spPr>
          <a:xfrm>
            <a:off x="442913" y="2587625"/>
            <a:ext cx="3810000" cy="2528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defRPr/>
            </a:pPr>
            <a:r>
              <a:rPr lang="en-US" i="1" dirty="0" smtClean="0">
                <a:solidFill>
                  <a:srgbClr val="CC0000"/>
                </a:solidFill>
              </a:rPr>
              <a:t>example services for individual datagrams:</a:t>
            </a:r>
          </a:p>
          <a:p>
            <a:pPr>
              <a:buClr>
                <a:srgbClr val="000099"/>
              </a:buClr>
              <a:buFont typeface="Wingdings" panose="05000000000000000000" pitchFamily="2" charset="2"/>
              <a:buChar char="§"/>
              <a:defRPr/>
            </a:pPr>
            <a:r>
              <a:rPr lang="en-US" sz="2400" dirty="0" smtClean="0">
                <a:solidFill>
                  <a:prstClr val="black"/>
                </a:solidFill>
              </a:rPr>
              <a:t>guaranteed delivery</a:t>
            </a:r>
          </a:p>
          <a:p>
            <a:pPr>
              <a:buClr>
                <a:srgbClr val="000099"/>
              </a:buClr>
              <a:buFont typeface="Wingdings" panose="05000000000000000000" pitchFamily="2" charset="2"/>
              <a:buChar char="§"/>
              <a:defRPr/>
            </a:pPr>
            <a:r>
              <a:rPr lang="en-US" sz="2400" dirty="0" smtClean="0">
                <a:solidFill>
                  <a:prstClr val="black"/>
                </a:solidFill>
              </a:rPr>
              <a:t>guaranteed delivery with less than 40 </a:t>
            </a:r>
            <a:r>
              <a:rPr lang="en-US" sz="2400" dirty="0" err="1" smtClean="0">
                <a:solidFill>
                  <a:prstClr val="black"/>
                </a:solidFill>
              </a:rPr>
              <a:t>msec</a:t>
            </a:r>
            <a:r>
              <a:rPr lang="en-US" sz="2400" dirty="0" smtClean="0">
                <a:solidFill>
                  <a:prstClr val="black"/>
                </a:solidFill>
              </a:rPr>
              <a:t> delay</a:t>
            </a:r>
            <a:endParaRPr lang="en-US" sz="2400" dirty="0">
              <a:solidFill>
                <a:prstClr val="black"/>
              </a:solidFill>
            </a:endParaRPr>
          </a:p>
        </p:txBody>
      </p:sp>
      <p:sp>
        <p:nvSpPr>
          <p:cNvPr id="8" name="Rectangle 16"/>
          <p:cNvSpPr txBox="1">
            <a:spLocks noChangeArrowheads="1"/>
          </p:cNvSpPr>
          <p:nvPr/>
        </p:nvSpPr>
        <p:spPr>
          <a:xfrm>
            <a:off x="4559300" y="2579688"/>
            <a:ext cx="3810000" cy="3686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i="1" dirty="0" smtClean="0">
                <a:solidFill>
                  <a:srgbClr val="CC0000"/>
                </a:solidFill>
                <a:ea typeface="ＭＳ Ｐゴシック" panose="020B0600070205080204" pitchFamily="34" charset="-128"/>
              </a:rPr>
              <a:t>example services for a flow of datagrams:</a:t>
            </a:r>
          </a:p>
          <a:p>
            <a:pPr>
              <a:buClr>
                <a:srgbClr val="000099"/>
              </a:buClr>
              <a:buFont typeface="Wingdings" panose="05000000000000000000" pitchFamily="2" charset="2"/>
              <a:buChar char="§"/>
            </a:pPr>
            <a:r>
              <a:rPr lang="en-US" altLang="en-US" sz="2400" dirty="0" smtClean="0">
                <a:solidFill>
                  <a:prstClr val="black"/>
                </a:solidFill>
                <a:ea typeface="ＭＳ Ｐゴシック" panose="020B0600070205080204" pitchFamily="34" charset="-128"/>
              </a:rPr>
              <a:t>in-order datagram delivery</a:t>
            </a:r>
          </a:p>
          <a:p>
            <a:pPr>
              <a:buClr>
                <a:srgbClr val="000099"/>
              </a:buClr>
              <a:buFont typeface="Wingdings" panose="05000000000000000000" pitchFamily="2" charset="2"/>
              <a:buChar char="§"/>
            </a:pPr>
            <a:r>
              <a:rPr lang="en-US" altLang="en-US" sz="2400" dirty="0" smtClean="0">
                <a:solidFill>
                  <a:prstClr val="black"/>
                </a:solidFill>
                <a:ea typeface="ＭＳ Ｐゴシック" panose="020B0600070205080204" pitchFamily="34" charset="-128"/>
              </a:rPr>
              <a:t>guaranteed minimum bandwidth to flow</a:t>
            </a:r>
          </a:p>
          <a:p>
            <a:pPr>
              <a:buClr>
                <a:srgbClr val="000099"/>
              </a:buClr>
              <a:buFont typeface="Wingdings" panose="05000000000000000000" pitchFamily="2" charset="2"/>
              <a:buChar char="§"/>
            </a:pPr>
            <a:r>
              <a:rPr lang="en-US" altLang="en-US" sz="2400" dirty="0" smtClean="0">
                <a:solidFill>
                  <a:prstClr val="black"/>
                </a:solidFill>
                <a:ea typeface="ＭＳ Ｐゴシック" panose="020B0600070205080204" pitchFamily="34" charset="-128"/>
              </a:rPr>
              <a:t>restrictions on changes in inter-packet spacing</a:t>
            </a:r>
          </a:p>
          <a:p>
            <a:endParaRPr lang="en-US" altLang="en-US" sz="2400" dirty="0" smtClean="0">
              <a:solidFill>
                <a:prstClr val="black"/>
              </a:solidFill>
              <a:ea typeface="ＭＳ Ｐゴシック" panose="020B0600070205080204" pitchFamily="34" charset="-128"/>
            </a:endParaRPr>
          </a:p>
        </p:txBody>
      </p:sp>
    </p:spTree>
    <p:extLst>
      <p:ext uri="{BB962C8B-B14F-4D97-AF65-F5344CB8AC3E}">
        <p14:creationId xmlns:p14="http://schemas.microsoft.com/office/powerpoint/2010/main" val="36182005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Network layer service model</a:t>
            </a:r>
            <a:endParaRPr lang="en-GB" dirty="0"/>
          </a:p>
        </p:txBody>
      </p:sp>
      <p:sp>
        <p:nvSpPr>
          <p:cNvPr id="6" name="Text Box 3"/>
          <p:cNvSpPr txBox="1">
            <a:spLocks noChangeArrowheads="1"/>
          </p:cNvSpPr>
          <p:nvPr/>
        </p:nvSpPr>
        <p:spPr bwMode="auto">
          <a:xfrm>
            <a:off x="309563" y="1759928"/>
            <a:ext cx="1538287"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100000"/>
              </a:lnSpc>
              <a:spcBef>
                <a:spcPct val="0"/>
              </a:spcBef>
              <a:buClrTx/>
              <a:buSzTx/>
              <a:buFontTx/>
              <a:buNone/>
            </a:pPr>
            <a:r>
              <a:rPr lang="en-US" altLang="en-US" sz="2000">
                <a:solidFill>
                  <a:prstClr val="black"/>
                </a:solidFill>
                <a:latin typeface="Arial" panose="020B0604020202020204" pitchFamily="34" charset="0"/>
              </a:rPr>
              <a:t>Network</a:t>
            </a:r>
          </a:p>
          <a:p>
            <a:pPr algn="r">
              <a:lnSpc>
                <a:spcPct val="100000"/>
              </a:lnSpc>
              <a:spcBef>
                <a:spcPct val="0"/>
              </a:spcBef>
              <a:buClrTx/>
              <a:buSzTx/>
              <a:buFontTx/>
              <a:buNone/>
            </a:pPr>
            <a:r>
              <a:rPr lang="en-US" altLang="en-US" sz="2000">
                <a:solidFill>
                  <a:prstClr val="black"/>
                </a:solidFill>
                <a:latin typeface="Arial" panose="020B0604020202020204" pitchFamily="34" charset="0"/>
              </a:rPr>
              <a:t>Architecture</a:t>
            </a:r>
          </a:p>
          <a:p>
            <a:pPr algn="r">
              <a:lnSpc>
                <a:spcPct val="100000"/>
              </a:lnSpc>
              <a:spcBef>
                <a:spcPct val="0"/>
              </a:spcBef>
              <a:buClrTx/>
              <a:buSzTx/>
              <a:buFontTx/>
              <a:buNone/>
            </a:pPr>
            <a:endParaRPr lang="en-US" altLang="en-US" sz="2000">
              <a:solidFill>
                <a:prstClr val="black"/>
              </a:solidFill>
              <a:latin typeface="Arial" panose="020B0604020202020204" pitchFamily="34" charset="0"/>
            </a:endParaRPr>
          </a:p>
          <a:p>
            <a:pPr algn="r">
              <a:lnSpc>
                <a:spcPct val="100000"/>
              </a:lnSpc>
              <a:spcBef>
                <a:spcPct val="0"/>
              </a:spcBef>
              <a:buClrTx/>
              <a:buSzTx/>
              <a:buFontTx/>
              <a:buNone/>
            </a:pPr>
            <a:r>
              <a:rPr lang="en-US" altLang="en-US" sz="2000">
                <a:solidFill>
                  <a:prstClr val="black"/>
                </a:solidFill>
                <a:latin typeface="Arial" panose="020B0604020202020204" pitchFamily="34" charset="0"/>
              </a:rPr>
              <a:t>Internet</a:t>
            </a:r>
          </a:p>
          <a:p>
            <a:pPr algn="r">
              <a:lnSpc>
                <a:spcPct val="100000"/>
              </a:lnSpc>
              <a:spcBef>
                <a:spcPct val="0"/>
              </a:spcBef>
              <a:buClrTx/>
              <a:buSzTx/>
              <a:buFontTx/>
              <a:buNone/>
            </a:pPr>
            <a:endParaRPr lang="en-US" altLang="en-US" sz="2000">
              <a:solidFill>
                <a:prstClr val="black"/>
              </a:solidFill>
              <a:latin typeface="Arial" panose="020B0604020202020204" pitchFamily="34" charset="0"/>
            </a:endParaRPr>
          </a:p>
          <a:p>
            <a:pPr algn="r">
              <a:lnSpc>
                <a:spcPct val="100000"/>
              </a:lnSpc>
              <a:spcBef>
                <a:spcPct val="0"/>
              </a:spcBef>
              <a:buClrTx/>
              <a:buSzTx/>
              <a:buFontTx/>
              <a:buNone/>
            </a:pPr>
            <a:r>
              <a:rPr lang="en-US" altLang="en-US" sz="2000">
                <a:solidFill>
                  <a:prstClr val="black"/>
                </a:solidFill>
                <a:latin typeface="Arial" panose="020B0604020202020204" pitchFamily="34" charset="0"/>
              </a:rPr>
              <a:t>ATM</a:t>
            </a:r>
          </a:p>
          <a:p>
            <a:pPr algn="r">
              <a:lnSpc>
                <a:spcPct val="100000"/>
              </a:lnSpc>
              <a:spcBef>
                <a:spcPct val="0"/>
              </a:spcBef>
              <a:buClrTx/>
              <a:buSzTx/>
              <a:buFontTx/>
              <a:buNone/>
            </a:pPr>
            <a:endParaRPr lang="en-US" altLang="en-US" sz="2000">
              <a:solidFill>
                <a:prstClr val="black"/>
              </a:solidFill>
              <a:latin typeface="Arial" panose="020B0604020202020204" pitchFamily="34" charset="0"/>
            </a:endParaRPr>
          </a:p>
          <a:p>
            <a:pPr algn="r">
              <a:lnSpc>
                <a:spcPct val="100000"/>
              </a:lnSpc>
              <a:spcBef>
                <a:spcPct val="0"/>
              </a:spcBef>
              <a:buClrTx/>
              <a:buSzTx/>
              <a:buFontTx/>
              <a:buNone/>
            </a:pPr>
            <a:r>
              <a:rPr lang="en-US" altLang="en-US" sz="2000">
                <a:solidFill>
                  <a:prstClr val="black"/>
                </a:solidFill>
                <a:latin typeface="Arial" panose="020B0604020202020204" pitchFamily="34" charset="0"/>
              </a:rPr>
              <a:t>ATM</a:t>
            </a:r>
          </a:p>
          <a:p>
            <a:pPr algn="r">
              <a:lnSpc>
                <a:spcPct val="100000"/>
              </a:lnSpc>
              <a:spcBef>
                <a:spcPct val="0"/>
              </a:spcBef>
              <a:buClrTx/>
              <a:buSzTx/>
              <a:buFontTx/>
              <a:buNone/>
            </a:pPr>
            <a:endParaRPr lang="en-US" altLang="en-US" sz="2000">
              <a:solidFill>
                <a:prstClr val="black"/>
              </a:solidFill>
              <a:latin typeface="Arial" panose="020B0604020202020204" pitchFamily="34" charset="0"/>
            </a:endParaRPr>
          </a:p>
          <a:p>
            <a:pPr algn="r">
              <a:lnSpc>
                <a:spcPct val="100000"/>
              </a:lnSpc>
              <a:spcBef>
                <a:spcPct val="0"/>
              </a:spcBef>
              <a:buClrTx/>
              <a:buSzTx/>
              <a:buFontTx/>
              <a:buNone/>
            </a:pPr>
            <a:r>
              <a:rPr lang="en-US" altLang="en-US" sz="2000">
                <a:solidFill>
                  <a:prstClr val="black"/>
                </a:solidFill>
                <a:latin typeface="Arial" panose="020B0604020202020204" pitchFamily="34" charset="0"/>
              </a:rPr>
              <a:t>ATM</a:t>
            </a:r>
          </a:p>
          <a:p>
            <a:pPr algn="r">
              <a:lnSpc>
                <a:spcPct val="100000"/>
              </a:lnSpc>
              <a:spcBef>
                <a:spcPct val="0"/>
              </a:spcBef>
              <a:buClrTx/>
              <a:buSzTx/>
              <a:buFontTx/>
              <a:buNone/>
            </a:pPr>
            <a:endParaRPr lang="en-US" altLang="en-US" sz="2000">
              <a:solidFill>
                <a:prstClr val="black"/>
              </a:solidFill>
              <a:latin typeface="Arial" panose="020B0604020202020204" pitchFamily="34" charset="0"/>
            </a:endParaRPr>
          </a:p>
          <a:p>
            <a:pPr algn="r">
              <a:lnSpc>
                <a:spcPct val="100000"/>
              </a:lnSpc>
              <a:spcBef>
                <a:spcPct val="0"/>
              </a:spcBef>
              <a:buClrTx/>
              <a:buSzTx/>
              <a:buFontTx/>
              <a:buNone/>
            </a:pPr>
            <a:r>
              <a:rPr lang="en-US" altLang="en-US" sz="2000">
                <a:solidFill>
                  <a:prstClr val="black"/>
                </a:solidFill>
                <a:latin typeface="Arial" panose="020B0604020202020204" pitchFamily="34" charset="0"/>
              </a:rPr>
              <a:t>ATM</a:t>
            </a:r>
            <a:endParaRPr lang="en-US" altLang="en-US" sz="2400">
              <a:solidFill>
                <a:prstClr val="black"/>
              </a:solidFill>
              <a:latin typeface="Times New Roman" panose="02020603050405020304" pitchFamily="18" charset="0"/>
            </a:endParaRPr>
          </a:p>
        </p:txBody>
      </p:sp>
      <p:sp>
        <p:nvSpPr>
          <p:cNvPr id="7" name="Text Box 4"/>
          <p:cNvSpPr txBox="1">
            <a:spLocks noChangeArrowheads="1"/>
          </p:cNvSpPr>
          <p:nvPr/>
        </p:nvSpPr>
        <p:spPr bwMode="auto">
          <a:xfrm>
            <a:off x="1966913" y="1759928"/>
            <a:ext cx="1309687"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000" dirty="0">
                <a:solidFill>
                  <a:prstClr val="black"/>
                </a:solidFill>
                <a:latin typeface="Arial" panose="020B0604020202020204" pitchFamily="34" charset="0"/>
              </a:rPr>
              <a:t>Service</a:t>
            </a:r>
          </a:p>
          <a:p>
            <a:pPr>
              <a:lnSpc>
                <a:spcPct val="100000"/>
              </a:lnSpc>
              <a:spcBef>
                <a:spcPct val="0"/>
              </a:spcBef>
              <a:buClrTx/>
              <a:buSzTx/>
              <a:buFontTx/>
              <a:buNone/>
            </a:pPr>
            <a:r>
              <a:rPr lang="en-US" altLang="en-US" sz="2000" dirty="0">
                <a:solidFill>
                  <a:prstClr val="black"/>
                </a:solidFill>
                <a:latin typeface="Arial" panose="020B0604020202020204" pitchFamily="34" charset="0"/>
              </a:rPr>
              <a:t>Model</a:t>
            </a:r>
          </a:p>
          <a:p>
            <a:pPr>
              <a:lnSpc>
                <a:spcPct val="100000"/>
              </a:lnSpc>
              <a:spcBef>
                <a:spcPct val="0"/>
              </a:spcBef>
              <a:buClrTx/>
              <a:buSzTx/>
              <a:buFontTx/>
              <a:buNone/>
            </a:pPr>
            <a:endParaRPr lang="en-US" altLang="en-US" sz="2000" dirty="0">
              <a:solidFill>
                <a:prstClr val="black"/>
              </a:solidFill>
              <a:latin typeface="Arial" panose="020B0604020202020204" pitchFamily="34" charset="0"/>
            </a:endParaRPr>
          </a:p>
          <a:p>
            <a:pPr>
              <a:lnSpc>
                <a:spcPct val="100000"/>
              </a:lnSpc>
              <a:spcBef>
                <a:spcPct val="0"/>
              </a:spcBef>
              <a:buClrTx/>
              <a:buSzTx/>
              <a:buFontTx/>
              <a:buNone/>
            </a:pPr>
            <a:r>
              <a:rPr lang="en-US" altLang="en-US" sz="2000" dirty="0">
                <a:solidFill>
                  <a:prstClr val="black"/>
                </a:solidFill>
                <a:latin typeface="Arial" panose="020B0604020202020204" pitchFamily="34" charset="0"/>
              </a:rPr>
              <a:t>best effort</a:t>
            </a:r>
          </a:p>
          <a:p>
            <a:pPr>
              <a:lnSpc>
                <a:spcPct val="100000"/>
              </a:lnSpc>
              <a:spcBef>
                <a:spcPct val="0"/>
              </a:spcBef>
              <a:buClrTx/>
              <a:buSzTx/>
              <a:buFontTx/>
              <a:buNone/>
            </a:pPr>
            <a:endParaRPr lang="en-US" altLang="en-US" sz="2000" dirty="0">
              <a:solidFill>
                <a:prstClr val="black"/>
              </a:solidFill>
              <a:latin typeface="Arial" panose="020B0604020202020204" pitchFamily="34" charset="0"/>
            </a:endParaRPr>
          </a:p>
          <a:p>
            <a:pPr>
              <a:lnSpc>
                <a:spcPct val="100000"/>
              </a:lnSpc>
              <a:spcBef>
                <a:spcPct val="0"/>
              </a:spcBef>
              <a:buClrTx/>
              <a:buSzTx/>
              <a:buFontTx/>
              <a:buNone/>
            </a:pPr>
            <a:r>
              <a:rPr lang="en-US" altLang="en-US" sz="2000" dirty="0">
                <a:solidFill>
                  <a:prstClr val="black"/>
                </a:solidFill>
                <a:latin typeface="Arial" panose="020B0604020202020204" pitchFamily="34" charset="0"/>
              </a:rPr>
              <a:t>CBR</a:t>
            </a:r>
          </a:p>
          <a:p>
            <a:pPr>
              <a:lnSpc>
                <a:spcPct val="100000"/>
              </a:lnSpc>
              <a:spcBef>
                <a:spcPct val="0"/>
              </a:spcBef>
              <a:buClrTx/>
              <a:buSzTx/>
              <a:buFontTx/>
              <a:buNone/>
            </a:pPr>
            <a:endParaRPr lang="en-US" altLang="en-US" sz="2000" dirty="0">
              <a:solidFill>
                <a:prstClr val="black"/>
              </a:solidFill>
              <a:latin typeface="Arial" panose="020B0604020202020204" pitchFamily="34" charset="0"/>
            </a:endParaRPr>
          </a:p>
          <a:p>
            <a:pPr>
              <a:lnSpc>
                <a:spcPct val="100000"/>
              </a:lnSpc>
              <a:spcBef>
                <a:spcPct val="0"/>
              </a:spcBef>
              <a:buClrTx/>
              <a:buSzTx/>
              <a:buFontTx/>
              <a:buNone/>
            </a:pPr>
            <a:r>
              <a:rPr lang="en-US" altLang="en-US" sz="2000" dirty="0">
                <a:solidFill>
                  <a:prstClr val="black"/>
                </a:solidFill>
                <a:latin typeface="Arial" panose="020B0604020202020204" pitchFamily="34" charset="0"/>
              </a:rPr>
              <a:t>VBR</a:t>
            </a:r>
          </a:p>
          <a:p>
            <a:pPr>
              <a:lnSpc>
                <a:spcPct val="100000"/>
              </a:lnSpc>
              <a:spcBef>
                <a:spcPct val="0"/>
              </a:spcBef>
              <a:buClrTx/>
              <a:buSzTx/>
              <a:buFontTx/>
              <a:buNone/>
            </a:pPr>
            <a:endParaRPr lang="en-US" altLang="en-US" sz="2000" dirty="0">
              <a:solidFill>
                <a:prstClr val="black"/>
              </a:solidFill>
              <a:latin typeface="Arial" panose="020B0604020202020204" pitchFamily="34" charset="0"/>
            </a:endParaRPr>
          </a:p>
          <a:p>
            <a:pPr>
              <a:lnSpc>
                <a:spcPct val="100000"/>
              </a:lnSpc>
              <a:spcBef>
                <a:spcPct val="0"/>
              </a:spcBef>
              <a:buClrTx/>
              <a:buSzTx/>
              <a:buFontTx/>
              <a:buNone/>
            </a:pPr>
            <a:r>
              <a:rPr lang="en-US" altLang="en-US" sz="2000" dirty="0">
                <a:solidFill>
                  <a:prstClr val="black"/>
                </a:solidFill>
                <a:latin typeface="Arial" panose="020B0604020202020204" pitchFamily="34" charset="0"/>
              </a:rPr>
              <a:t>ABR</a:t>
            </a:r>
          </a:p>
          <a:p>
            <a:pPr>
              <a:lnSpc>
                <a:spcPct val="100000"/>
              </a:lnSpc>
              <a:spcBef>
                <a:spcPct val="0"/>
              </a:spcBef>
              <a:buClrTx/>
              <a:buSzTx/>
              <a:buFontTx/>
              <a:buNone/>
            </a:pPr>
            <a:endParaRPr lang="en-US" altLang="en-US" sz="2000" dirty="0">
              <a:solidFill>
                <a:prstClr val="black"/>
              </a:solidFill>
              <a:latin typeface="Arial" panose="020B0604020202020204" pitchFamily="34" charset="0"/>
            </a:endParaRPr>
          </a:p>
          <a:p>
            <a:pPr>
              <a:lnSpc>
                <a:spcPct val="100000"/>
              </a:lnSpc>
              <a:spcBef>
                <a:spcPct val="0"/>
              </a:spcBef>
              <a:buClrTx/>
              <a:buSzTx/>
              <a:buFontTx/>
              <a:buNone/>
            </a:pPr>
            <a:r>
              <a:rPr lang="en-US" altLang="en-US" sz="2000" dirty="0">
                <a:solidFill>
                  <a:prstClr val="black"/>
                </a:solidFill>
                <a:latin typeface="Arial" panose="020B0604020202020204" pitchFamily="34" charset="0"/>
              </a:rPr>
              <a:t>UBR</a:t>
            </a:r>
            <a:endParaRPr lang="en-US" altLang="en-US" sz="2400" dirty="0">
              <a:solidFill>
                <a:prstClr val="black"/>
              </a:solidFill>
              <a:latin typeface="Times New Roman" panose="02020603050405020304" pitchFamily="18" charset="0"/>
            </a:endParaRPr>
          </a:p>
        </p:txBody>
      </p:sp>
      <p:sp>
        <p:nvSpPr>
          <p:cNvPr id="9" name="Text Box 5"/>
          <p:cNvSpPr txBox="1">
            <a:spLocks noChangeArrowheads="1"/>
          </p:cNvSpPr>
          <p:nvPr/>
        </p:nvSpPr>
        <p:spPr bwMode="auto">
          <a:xfrm>
            <a:off x="3300413" y="2055203"/>
            <a:ext cx="1538287"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000" dirty="0">
                <a:solidFill>
                  <a:prstClr val="black"/>
                </a:solidFill>
                <a:latin typeface="Arial" panose="020B0604020202020204" pitchFamily="34" charset="0"/>
              </a:rPr>
              <a:t>Bandwidth</a:t>
            </a:r>
          </a:p>
          <a:p>
            <a:pPr>
              <a:lnSpc>
                <a:spcPct val="100000"/>
              </a:lnSpc>
              <a:spcBef>
                <a:spcPct val="0"/>
              </a:spcBef>
              <a:buClrTx/>
              <a:buSzTx/>
              <a:buFontTx/>
              <a:buNone/>
            </a:pPr>
            <a:endParaRPr lang="en-US" altLang="en-US" sz="2000" dirty="0">
              <a:solidFill>
                <a:prstClr val="black"/>
              </a:solidFill>
              <a:latin typeface="Arial" panose="020B0604020202020204" pitchFamily="34" charset="0"/>
            </a:endParaRPr>
          </a:p>
          <a:p>
            <a:pPr>
              <a:lnSpc>
                <a:spcPct val="100000"/>
              </a:lnSpc>
              <a:spcBef>
                <a:spcPct val="0"/>
              </a:spcBef>
              <a:buClrTx/>
              <a:buSzTx/>
              <a:buFontTx/>
              <a:buNone/>
            </a:pPr>
            <a:r>
              <a:rPr lang="en-US" altLang="en-US" sz="2000" dirty="0">
                <a:solidFill>
                  <a:prstClr val="black"/>
                </a:solidFill>
                <a:latin typeface="Arial" panose="020B0604020202020204" pitchFamily="34" charset="0"/>
              </a:rPr>
              <a:t>none</a:t>
            </a:r>
          </a:p>
          <a:p>
            <a:pPr>
              <a:lnSpc>
                <a:spcPct val="100000"/>
              </a:lnSpc>
              <a:spcBef>
                <a:spcPct val="0"/>
              </a:spcBef>
              <a:buClrTx/>
              <a:buSzTx/>
              <a:buFontTx/>
              <a:buNone/>
            </a:pPr>
            <a:endParaRPr lang="en-US" altLang="en-US" sz="2000" dirty="0">
              <a:solidFill>
                <a:prstClr val="black"/>
              </a:solidFill>
              <a:latin typeface="Arial" panose="020B0604020202020204" pitchFamily="34" charset="0"/>
            </a:endParaRPr>
          </a:p>
          <a:p>
            <a:pPr>
              <a:lnSpc>
                <a:spcPct val="100000"/>
              </a:lnSpc>
              <a:spcBef>
                <a:spcPct val="0"/>
              </a:spcBef>
              <a:buClrTx/>
              <a:buSzTx/>
              <a:buFontTx/>
              <a:buNone/>
            </a:pPr>
            <a:r>
              <a:rPr lang="en-US" altLang="en-US" sz="2000" dirty="0">
                <a:solidFill>
                  <a:prstClr val="black"/>
                </a:solidFill>
                <a:latin typeface="Arial" panose="020B0604020202020204" pitchFamily="34" charset="0"/>
              </a:rPr>
              <a:t>constant</a:t>
            </a:r>
          </a:p>
          <a:p>
            <a:pPr>
              <a:lnSpc>
                <a:spcPct val="100000"/>
              </a:lnSpc>
              <a:spcBef>
                <a:spcPct val="0"/>
              </a:spcBef>
              <a:buClrTx/>
              <a:buSzTx/>
              <a:buFontTx/>
              <a:buNone/>
            </a:pPr>
            <a:r>
              <a:rPr lang="en-US" altLang="en-US" sz="2000" dirty="0">
                <a:solidFill>
                  <a:prstClr val="black"/>
                </a:solidFill>
                <a:latin typeface="Arial" panose="020B0604020202020204" pitchFamily="34" charset="0"/>
              </a:rPr>
              <a:t>rate</a:t>
            </a:r>
          </a:p>
          <a:p>
            <a:pPr>
              <a:lnSpc>
                <a:spcPct val="100000"/>
              </a:lnSpc>
              <a:spcBef>
                <a:spcPct val="0"/>
              </a:spcBef>
              <a:buClrTx/>
              <a:buSzTx/>
              <a:buFontTx/>
              <a:buNone/>
            </a:pPr>
            <a:r>
              <a:rPr lang="en-US" altLang="en-US" sz="2000" dirty="0">
                <a:solidFill>
                  <a:prstClr val="black"/>
                </a:solidFill>
                <a:latin typeface="Arial" panose="020B0604020202020204" pitchFamily="34" charset="0"/>
              </a:rPr>
              <a:t>guaranteed</a:t>
            </a:r>
          </a:p>
          <a:p>
            <a:pPr>
              <a:lnSpc>
                <a:spcPct val="100000"/>
              </a:lnSpc>
              <a:spcBef>
                <a:spcPct val="0"/>
              </a:spcBef>
              <a:buClrTx/>
              <a:buSzTx/>
              <a:buFontTx/>
              <a:buNone/>
            </a:pPr>
            <a:r>
              <a:rPr lang="en-US" altLang="en-US" sz="2000" dirty="0">
                <a:solidFill>
                  <a:prstClr val="black"/>
                </a:solidFill>
                <a:latin typeface="Arial" panose="020B0604020202020204" pitchFamily="34" charset="0"/>
              </a:rPr>
              <a:t>rate</a:t>
            </a:r>
          </a:p>
          <a:p>
            <a:pPr>
              <a:lnSpc>
                <a:spcPct val="100000"/>
              </a:lnSpc>
              <a:spcBef>
                <a:spcPct val="0"/>
              </a:spcBef>
              <a:buClrTx/>
              <a:buSzTx/>
              <a:buFontTx/>
              <a:buNone/>
            </a:pPr>
            <a:r>
              <a:rPr lang="en-US" altLang="en-US" sz="2000" dirty="0">
                <a:solidFill>
                  <a:prstClr val="black"/>
                </a:solidFill>
                <a:latin typeface="Arial" panose="020B0604020202020204" pitchFamily="34" charset="0"/>
              </a:rPr>
              <a:t>guaranteed </a:t>
            </a:r>
          </a:p>
          <a:p>
            <a:pPr>
              <a:lnSpc>
                <a:spcPct val="100000"/>
              </a:lnSpc>
              <a:spcBef>
                <a:spcPct val="0"/>
              </a:spcBef>
              <a:buClrTx/>
              <a:buSzTx/>
              <a:buFontTx/>
              <a:buNone/>
            </a:pPr>
            <a:r>
              <a:rPr lang="en-US" altLang="en-US" sz="2000" dirty="0">
                <a:solidFill>
                  <a:prstClr val="black"/>
                </a:solidFill>
                <a:latin typeface="Arial" panose="020B0604020202020204" pitchFamily="34" charset="0"/>
              </a:rPr>
              <a:t>minimum</a:t>
            </a:r>
          </a:p>
          <a:p>
            <a:pPr>
              <a:lnSpc>
                <a:spcPct val="100000"/>
              </a:lnSpc>
              <a:spcBef>
                <a:spcPct val="0"/>
              </a:spcBef>
              <a:buClrTx/>
              <a:buSzTx/>
              <a:buFontTx/>
              <a:buNone/>
            </a:pPr>
            <a:r>
              <a:rPr lang="en-US" altLang="en-US" sz="2000" dirty="0">
                <a:solidFill>
                  <a:prstClr val="black"/>
                </a:solidFill>
                <a:latin typeface="Arial" panose="020B0604020202020204" pitchFamily="34" charset="0"/>
              </a:rPr>
              <a:t>none</a:t>
            </a:r>
            <a:endParaRPr lang="en-US" altLang="en-US" sz="2400" dirty="0">
              <a:solidFill>
                <a:prstClr val="black"/>
              </a:solidFill>
              <a:latin typeface="Times New Roman" panose="02020603050405020304" pitchFamily="18" charset="0"/>
            </a:endParaRPr>
          </a:p>
        </p:txBody>
      </p:sp>
      <p:sp>
        <p:nvSpPr>
          <p:cNvPr id="10" name="Text Box 11"/>
          <p:cNvSpPr txBox="1">
            <a:spLocks noChangeArrowheads="1"/>
          </p:cNvSpPr>
          <p:nvPr/>
        </p:nvSpPr>
        <p:spPr bwMode="auto">
          <a:xfrm>
            <a:off x="4700588" y="2055203"/>
            <a:ext cx="720725"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000" dirty="0">
                <a:solidFill>
                  <a:prstClr val="black"/>
                </a:solidFill>
                <a:latin typeface="Arial" panose="020B0604020202020204" pitchFamily="34" charset="0"/>
              </a:rPr>
              <a:t>Loss</a:t>
            </a:r>
          </a:p>
          <a:p>
            <a:pPr>
              <a:lnSpc>
                <a:spcPct val="100000"/>
              </a:lnSpc>
              <a:spcBef>
                <a:spcPct val="0"/>
              </a:spcBef>
              <a:buClrTx/>
              <a:buSzTx/>
              <a:buFontTx/>
              <a:buNone/>
            </a:pPr>
            <a:endParaRPr lang="en-US" altLang="en-US" sz="2000" dirty="0">
              <a:solidFill>
                <a:prstClr val="black"/>
              </a:solidFill>
              <a:latin typeface="Arial" panose="020B0604020202020204" pitchFamily="34" charset="0"/>
            </a:endParaRPr>
          </a:p>
          <a:p>
            <a:pPr>
              <a:lnSpc>
                <a:spcPct val="100000"/>
              </a:lnSpc>
              <a:spcBef>
                <a:spcPct val="0"/>
              </a:spcBef>
              <a:buClrTx/>
              <a:buSzTx/>
              <a:buFontTx/>
              <a:buNone/>
            </a:pPr>
            <a:r>
              <a:rPr lang="en-US" altLang="en-US" sz="2000" dirty="0">
                <a:solidFill>
                  <a:prstClr val="black"/>
                </a:solidFill>
                <a:latin typeface="Arial" panose="020B0604020202020204" pitchFamily="34" charset="0"/>
              </a:rPr>
              <a:t>no</a:t>
            </a:r>
          </a:p>
          <a:p>
            <a:pPr>
              <a:lnSpc>
                <a:spcPct val="100000"/>
              </a:lnSpc>
              <a:spcBef>
                <a:spcPct val="0"/>
              </a:spcBef>
              <a:buClrTx/>
              <a:buSzTx/>
              <a:buFontTx/>
              <a:buNone/>
            </a:pPr>
            <a:endParaRPr lang="en-US" altLang="en-US" sz="2000" dirty="0">
              <a:solidFill>
                <a:prstClr val="black"/>
              </a:solidFill>
              <a:latin typeface="Arial" panose="020B0604020202020204" pitchFamily="34" charset="0"/>
            </a:endParaRPr>
          </a:p>
          <a:p>
            <a:pPr>
              <a:lnSpc>
                <a:spcPct val="100000"/>
              </a:lnSpc>
              <a:spcBef>
                <a:spcPct val="0"/>
              </a:spcBef>
              <a:buClrTx/>
              <a:buSzTx/>
              <a:buFontTx/>
              <a:buNone/>
            </a:pPr>
            <a:r>
              <a:rPr lang="en-US" altLang="en-US" sz="2000" dirty="0">
                <a:solidFill>
                  <a:prstClr val="black"/>
                </a:solidFill>
                <a:latin typeface="Arial" panose="020B0604020202020204" pitchFamily="34" charset="0"/>
              </a:rPr>
              <a:t>yes</a:t>
            </a:r>
          </a:p>
          <a:p>
            <a:pPr>
              <a:lnSpc>
                <a:spcPct val="100000"/>
              </a:lnSpc>
              <a:spcBef>
                <a:spcPct val="0"/>
              </a:spcBef>
              <a:buClrTx/>
              <a:buSzTx/>
              <a:buFontTx/>
              <a:buNone/>
            </a:pPr>
            <a:endParaRPr lang="en-US" altLang="en-US" sz="2000" dirty="0">
              <a:solidFill>
                <a:prstClr val="black"/>
              </a:solidFill>
              <a:latin typeface="Arial" panose="020B0604020202020204" pitchFamily="34" charset="0"/>
            </a:endParaRPr>
          </a:p>
          <a:p>
            <a:pPr>
              <a:lnSpc>
                <a:spcPct val="100000"/>
              </a:lnSpc>
              <a:spcBef>
                <a:spcPct val="0"/>
              </a:spcBef>
              <a:buClrTx/>
              <a:buSzTx/>
              <a:buFontTx/>
              <a:buNone/>
            </a:pPr>
            <a:r>
              <a:rPr lang="en-US" altLang="en-US" sz="2000" dirty="0">
                <a:solidFill>
                  <a:prstClr val="black"/>
                </a:solidFill>
                <a:latin typeface="Arial" panose="020B0604020202020204" pitchFamily="34" charset="0"/>
              </a:rPr>
              <a:t>yes</a:t>
            </a:r>
          </a:p>
          <a:p>
            <a:pPr>
              <a:lnSpc>
                <a:spcPct val="100000"/>
              </a:lnSpc>
              <a:spcBef>
                <a:spcPct val="0"/>
              </a:spcBef>
              <a:buClrTx/>
              <a:buSzTx/>
              <a:buFontTx/>
              <a:buNone/>
            </a:pPr>
            <a:endParaRPr lang="en-US" altLang="en-US" sz="2000" dirty="0">
              <a:solidFill>
                <a:prstClr val="black"/>
              </a:solidFill>
              <a:latin typeface="Arial" panose="020B0604020202020204" pitchFamily="34" charset="0"/>
            </a:endParaRPr>
          </a:p>
          <a:p>
            <a:pPr>
              <a:lnSpc>
                <a:spcPct val="100000"/>
              </a:lnSpc>
              <a:spcBef>
                <a:spcPct val="0"/>
              </a:spcBef>
              <a:buClrTx/>
              <a:buSzTx/>
              <a:buFontTx/>
              <a:buNone/>
            </a:pPr>
            <a:r>
              <a:rPr lang="en-US" altLang="en-US" sz="2000" dirty="0">
                <a:solidFill>
                  <a:prstClr val="black"/>
                </a:solidFill>
                <a:latin typeface="Arial" panose="020B0604020202020204" pitchFamily="34" charset="0"/>
              </a:rPr>
              <a:t>no</a:t>
            </a:r>
          </a:p>
          <a:p>
            <a:pPr>
              <a:lnSpc>
                <a:spcPct val="100000"/>
              </a:lnSpc>
              <a:spcBef>
                <a:spcPct val="0"/>
              </a:spcBef>
              <a:buClrTx/>
              <a:buSzTx/>
              <a:buFontTx/>
              <a:buNone/>
            </a:pPr>
            <a:endParaRPr lang="en-US" altLang="en-US" sz="2000" dirty="0">
              <a:solidFill>
                <a:prstClr val="black"/>
              </a:solidFill>
              <a:latin typeface="Arial" panose="020B0604020202020204" pitchFamily="34" charset="0"/>
            </a:endParaRPr>
          </a:p>
          <a:p>
            <a:pPr>
              <a:lnSpc>
                <a:spcPct val="100000"/>
              </a:lnSpc>
              <a:spcBef>
                <a:spcPct val="0"/>
              </a:spcBef>
              <a:buClrTx/>
              <a:buSzTx/>
              <a:buFontTx/>
              <a:buNone/>
            </a:pPr>
            <a:r>
              <a:rPr lang="en-US" altLang="en-US" sz="2000" dirty="0">
                <a:solidFill>
                  <a:prstClr val="black"/>
                </a:solidFill>
                <a:latin typeface="Arial" panose="020B0604020202020204" pitchFamily="34" charset="0"/>
              </a:rPr>
              <a:t>no</a:t>
            </a:r>
            <a:endParaRPr lang="en-US" altLang="en-US" sz="2400" dirty="0">
              <a:solidFill>
                <a:prstClr val="black"/>
              </a:solidFill>
              <a:latin typeface="Times New Roman" panose="02020603050405020304" pitchFamily="18" charset="0"/>
            </a:endParaRPr>
          </a:p>
        </p:txBody>
      </p:sp>
      <p:sp>
        <p:nvSpPr>
          <p:cNvPr id="11" name="Text Box 12"/>
          <p:cNvSpPr txBox="1">
            <a:spLocks noChangeArrowheads="1"/>
          </p:cNvSpPr>
          <p:nvPr/>
        </p:nvSpPr>
        <p:spPr bwMode="auto">
          <a:xfrm>
            <a:off x="5424488" y="2064728"/>
            <a:ext cx="831850"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000">
                <a:solidFill>
                  <a:prstClr val="black"/>
                </a:solidFill>
                <a:latin typeface="Arial" panose="020B0604020202020204" pitchFamily="34" charset="0"/>
              </a:rPr>
              <a:t>Order</a:t>
            </a:r>
          </a:p>
          <a:p>
            <a:pPr>
              <a:lnSpc>
                <a:spcPct val="100000"/>
              </a:lnSpc>
              <a:spcBef>
                <a:spcPct val="0"/>
              </a:spcBef>
              <a:buClrTx/>
              <a:buSzTx/>
              <a:buFontTx/>
              <a:buNone/>
            </a:pPr>
            <a:endParaRPr lang="en-US" altLang="en-US" sz="2000">
              <a:solidFill>
                <a:prstClr val="black"/>
              </a:solidFill>
              <a:latin typeface="Arial" panose="020B0604020202020204" pitchFamily="34" charset="0"/>
            </a:endParaRPr>
          </a:p>
          <a:p>
            <a:pPr>
              <a:lnSpc>
                <a:spcPct val="100000"/>
              </a:lnSpc>
              <a:spcBef>
                <a:spcPct val="0"/>
              </a:spcBef>
              <a:buClrTx/>
              <a:buSzTx/>
              <a:buFontTx/>
              <a:buNone/>
            </a:pPr>
            <a:r>
              <a:rPr lang="en-US" altLang="en-US" sz="2000">
                <a:solidFill>
                  <a:prstClr val="black"/>
                </a:solidFill>
                <a:latin typeface="Arial" panose="020B0604020202020204" pitchFamily="34" charset="0"/>
              </a:rPr>
              <a:t>no</a:t>
            </a:r>
          </a:p>
          <a:p>
            <a:pPr>
              <a:lnSpc>
                <a:spcPct val="100000"/>
              </a:lnSpc>
              <a:spcBef>
                <a:spcPct val="0"/>
              </a:spcBef>
              <a:buClrTx/>
              <a:buSzTx/>
              <a:buFontTx/>
              <a:buNone/>
            </a:pPr>
            <a:endParaRPr lang="en-US" altLang="en-US" sz="2000">
              <a:solidFill>
                <a:prstClr val="black"/>
              </a:solidFill>
              <a:latin typeface="Arial" panose="020B0604020202020204" pitchFamily="34" charset="0"/>
            </a:endParaRPr>
          </a:p>
          <a:p>
            <a:pPr>
              <a:lnSpc>
                <a:spcPct val="100000"/>
              </a:lnSpc>
              <a:spcBef>
                <a:spcPct val="0"/>
              </a:spcBef>
              <a:buClrTx/>
              <a:buSzTx/>
              <a:buFontTx/>
              <a:buNone/>
            </a:pPr>
            <a:r>
              <a:rPr lang="en-US" altLang="en-US" sz="2000">
                <a:solidFill>
                  <a:prstClr val="black"/>
                </a:solidFill>
                <a:latin typeface="Arial" panose="020B0604020202020204" pitchFamily="34" charset="0"/>
              </a:rPr>
              <a:t>yes</a:t>
            </a:r>
          </a:p>
          <a:p>
            <a:pPr>
              <a:lnSpc>
                <a:spcPct val="100000"/>
              </a:lnSpc>
              <a:spcBef>
                <a:spcPct val="0"/>
              </a:spcBef>
              <a:buClrTx/>
              <a:buSzTx/>
              <a:buFontTx/>
              <a:buNone/>
            </a:pPr>
            <a:endParaRPr lang="en-US" altLang="en-US" sz="2000">
              <a:solidFill>
                <a:prstClr val="black"/>
              </a:solidFill>
              <a:latin typeface="Arial" panose="020B0604020202020204" pitchFamily="34" charset="0"/>
            </a:endParaRPr>
          </a:p>
          <a:p>
            <a:pPr>
              <a:lnSpc>
                <a:spcPct val="100000"/>
              </a:lnSpc>
              <a:spcBef>
                <a:spcPct val="0"/>
              </a:spcBef>
              <a:buClrTx/>
              <a:buSzTx/>
              <a:buFontTx/>
              <a:buNone/>
            </a:pPr>
            <a:r>
              <a:rPr lang="en-US" altLang="en-US" sz="2000">
                <a:solidFill>
                  <a:prstClr val="black"/>
                </a:solidFill>
                <a:latin typeface="Arial" panose="020B0604020202020204" pitchFamily="34" charset="0"/>
              </a:rPr>
              <a:t>yes</a:t>
            </a:r>
          </a:p>
          <a:p>
            <a:pPr>
              <a:lnSpc>
                <a:spcPct val="100000"/>
              </a:lnSpc>
              <a:spcBef>
                <a:spcPct val="0"/>
              </a:spcBef>
              <a:buClrTx/>
              <a:buSzTx/>
              <a:buFontTx/>
              <a:buNone/>
            </a:pPr>
            <a:endParaRPr lang="en-US" altLang="en-US" sz="2000">
              <a:solidFill>
                <a:prstClr val="black"/>
              </a:solidFill>
              <a:latin typeface="Arial" panose="020B0604020202020204" pitchFamily="34" charset="0"/>
            </a:endParaRPr>
          </a:p>
          <a:p>
            <a:pPr>
              <a:lnSpc>
                <a:spcPct val="100000"/>
              </a:lnSpc>
              <a:spcBef>
                <a:spcPct val="0"/>
              </a:spcBef>
              <a:buClrTx/>
              <a:buSzTx/>
              <a:buFontTx/>
              <a:buNone/>
            </a:pPr>
            <a:r>
              <a:rPr lang="en-US" altLang="en-US" sz="2000">
                <a:solidFill>
                  <a:prstClr val="black"/>
                </a:solidFill>
                <a:latin typeface="Arial" panose="020B0604020202020204" pitchFamily="34" charset="0"/>
              </a:rPr>
              <a:t>yes</a:t>
            </a:r>
          </a:p>
          <a:p>
            <a:pPr>
              <a:lnSpc>
                <a:spcPct val="100000"/>
              </a:lnSpc>
              <a:spcBef>
                <a:spcPct val="0"/>
              </a:spcBef>
              <a:buClrTx/>
              <a:buSzTx/>
              <a:buFontTx/>
              <a:buNone/>
            </a:pPr>
            <a:endParaRPr lang="en-US" altLang="en-US" sz="2000">
              <a:solidFill>
                <a:prstClr val="black"/>
              </a:solidFill>
              <a:latin typeface="Arial" panose="020B0604020202020204" pitchFamily="34" charset="0"/>
            </a:endParaRPr>
          </a:p>
          <a:p>
            <a:pPr>
              <a:lnSpc>
                <a:spcPct val="100000"/>
              </a:lnSpc>
              <a:spcBef>
                <a:spcPct val="0"/>
              </a:spcBef>
              <a:buClrTx/>
              <a:buSzTx/>
              <a:buFontTx/>
              <a:buNone/>
            </a:pPr>
            <a:r>
              <a:rPr lang="en-US" altLang="en-US" sz="2000">
                <a:solidFill>
                  <a:prstClr val="black"/>
                </a:solidFill>
                <a:latin typeface="Arial" panose="020B0604020202020204" pitchFamily="34" charset="0"/>
              </a:rPr>
              <a:t>yes</a:t>
            </a:r>
            <a:endParaRPr lang="en-US" altLang="en-US" sz="2400">
              <a:solidFill>
                <a:prstClr val="black"/>
              </a:solidFill>
              <a:latin typeface="Times New Roman" panose="02020603050405020304" pitchFamily="18" charset="0"/>
            </a:endParaRPr>
          </a:p>
        </p:txBody>
      </p:sp>
      <p:sp>
        <p:nvSpPr>
          <p:cNvPr id="12" name="Text Box 13"/>
          <p:cNvSpPr txBox="1">
            <a:spLocks noChangeArrowheads="1"/>
          </p:cNvSpPr>
          <p:nvPr/>
        </p:nvSpPr>
        <p:spPr bwMode="auto">
          <a:xfrm>
            <a:off x="6281738" y="2064728"/>
            <a:ext cx="947737"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000">
                <a:solidFill>
                  <a:prstClr val="black"/>
                </a:solidFill>
                <a:latin typeface="Arial" panose="020B0604020202020204" pitchFamily="34" charset="0"/>
              </a:rPr>
              <a:t>Timing</a:t>
            </a:r>
          </a:p>
          <a:p>
            <a:pPr>
              <a:lnSpc>
                <a:spcPct val="100000"/>
              </a:lnSpc>
              <a:spcBef>
                <a:spcPct val="0"/>
              </a:spcBef>
              <a:buClrTx/>
              <a:buSzTx/>
              <a:buFontTx/>
              <a:buNone/>
            </a:pPr>
            <a:endParaRPr lang="en-US" altLang="en-US" sz="2000">
              <a:solidFill>
                <a:prstClr val="black"/>
              </a:solidFill>
              <a:latin typeface="Arial" panose="020B0604020202020204" pitchFamily="34" charset="0"/>
            </a:endParaRPr>
          </a:p>
          <a:p>
            <a:pPr>
              <a:lnSpc>
                <a:spcPct val="100000"/>
              </a:lnSpc>
              <a:spcBef>
                <a:spcPct val="0"/>
              </a:spcBef>
              <a:buClrTx/>
              <a:buSzTx/>
              <a:buFontTx/>
              <a:buNone/>
            </a:pPr>
            <a:r>
              <a:rPr lang="en-US" altLang="en-US" sz="2000">
                <a:solidFill>
                  <a:prstClr val="black"/>
                </a:solidFill>
                <a:latin typeface="Arial" panose="020B0604020202020204" pitchFamily="34" charset="0"/>
              </a:rPr>
              <a:t>no</a:t>
            </a:r>
          </a:p>
          <a:p>
            <a:pPr>
              <a:lnSpc>
                <a:spcPct val="100000"/>
              </a:lnSpc>
              <a:spcBef>
                <a:spcPct val="0"/>
              </a:spcBef>
              <a:buClrTx/>
              <a:buSzTx/>
              <a:buFontTx/>
              <a:buNone/>
            </a:pPr>
            <a:endParaRPr lang="en-US" altLang="en-US" sz="2000">
              <a:solidFill>
                <a:prstClr val="black"/>
              </a:solidFill>
              <a:latin typeface="Arial" panose="020B0604020202020204" pitchFamily="34" charset="0"/>
            </a:endParaRPr>
          </a:p>
          <a:p>
            <a:pPr>
              <a:lnSpc>
                <a:spcPct val="100000"/>
              </a:lnSpc>
              <a:spcBef>
                <a:spcPct val="0"/>
              </a:spcBef>
              <a:buClrTx/>
              <a:buSzTx/>
              <a:buFontTx/>
              <a:buNone/>
            </a:pPr>
            <a:r>
              <a:rPr lang="en-US" altLang="en-US" sz="2000">
                <a:solidFill>
                  <a:prstClr val="black"/>
                </a:solidFill>
                <a:latin typeface="Arial" panose="020B0604020202020204" pitchFamily="34" charset="0"/>
              </a:rPr>
              <a:t>yes</a:t>
            </a:r>
          </a:p>
          <a:p>
            <a:pPr>
              <a:lnSpc>
                <a:spcPct val="100000"/>
              </a:lnSpc>
              <a:spcBef>
                <a:spcPct val="0"/>
              </a:spcBef>
              <a:buClrTx/>
              <a:buSzTx/>
              <a:buFontTx/>
              <a:buNone/>
            </a:pPr>
            <a:endParaRPr lang="en-US" altLang="en-US" sz="2000">
              <a:solidFill>
                <a:prstClr val="black"/>
              </a:solidFill>
              <a:latin typeface="Arial" panose="020B0604020202020204" pitchFamily="34" charset="0"/>
            </a:endParaRPr>
          </a:p>
          <a:p>
            <a:pPr>
              <a:lnSpc>
                <a:spcPct val="100000"/>
              </a:lnSpc>
              <a:spcBef>
                <a:spcPct val="0"/>
              </a:spcBef>
              <a:buClrTx/>
              <a:buSzTx/>
              <a:buFontTx/>
              <a:buNone/>
            </a:pPr>
            <a:r>
              <a:rPr lang="en-US" altLang="en-US" sz="2000">
                <a:solidFill>
                  <a:prstClr val="black"/>
                </a:solidFill>
                <a:latin typeface="Arial" panose="020B0604020202020204" pitchFamily="34" charset="0"/>
              </a:rPr>
              <a:t>yes</a:t>
            </a:r>
          </a:p>
          <a:p>
            <a:pPr>
              <a:lnSpc>
                <a:spcPct val="100000"/>
              </a:lnSpc>
              <a:spcBef>
                <a:spcPct val="0"/>
              </a:spcBef>
              <a:buClrTx/>
              <a:buSzTx/>
              <a:buFontTx/>
              <a:buNone/>
            </a:pPr>
            <a:endParaRPr lang="en-US" altLang="en-US" sz="2000">
              <a:solidFill>
                <a:prstClr val="black"/>
              </a:solidFill>
              <a:latin typeface="Arial" panose="020B0604020202020204" pitchFamily="34" charset="0"/>
            </a:endParaRPr>
          </a:p>
          <a:p>
            <a:pPr>
              <a:lnSpc>
                <a:spcPct val="100000"/>
              </a:lnSpc>
              <a:spcBef>
                <a:spcPct val="0"/>
              </a:spcBef>
              <a:buClrTx/>
              <a:buSzTx/>
              <a:buFontTx/>
              <a:buNone/>
            </a:pPr>
            <a:r>
              <a:rPr lang="en-US" altLang="en-US" sz="2000">
                <a:solidFill>
                  <a:prstClr val="black"/>
                </a:solidFill>
                <a:latin typeface="Arial" panose="020B0604020202020204" pitchFamily="34" charset="0"/>
              </a:rPr>
              <a:t>no</a:t>
            </a:r>
          </a:p>
          <a:p>
            <a:pPr>
              <a:lnSpc>
                <a:spcPct val="100000"/>
              </a:lnSpc>
              <a:spcBef>
                <a:spcPct val="0"/>
              </a:spcBef>
              <a:buClrTx/>
              <a:buSzTx/>
              <a:buFontTx/>
              <a:buNone/>
            </a:pPr>
            <a:endParaRPr lang="en-US" altLang="en-US" sz="2000">
              <a:solidFill>
                <a:prstClr val="black"/>
              </a:solidFill>
              <a:latin typeface="Arial" panose="020B0604020202020204" pitchFamily="34" charset="0"/>
            </a:endParaRPr>
          </a:p>
          <a:p>
            <a:pPr>
              <a:lnSpc>
                <a:spcPct val="100000"/>
              </a:lnSpc>
              <a:spcBef>
                <a:spcPct val="0"/>
              </a:spcBef>
              <a:buClrTx/>
              <a:buSzTx/>
              <a:buFontTx/>
              <a:buNone/>
            </a:pPr>
            <a:r>
              <a:rPr lang="en-US" altLang="en-US" sz="2000">
                <a:solidFill>
                  <a:prstClr val="black"/>
                </a:solidFill>
                <a:latin typeface="Arial" panose="020B0604020202020204" pitchFamily="34" charset="0"/>
              </a:rPr>
              <a:t>no</a:t>
            </a:r>
            <a:endParaRPr lang="en-US" altLang="en-US" sz="2400">
              <a:solidFill>
                <a:prstClr val="black"/>
              </a:solidFill>
              <a:latin typeface="Times New Roman" panose="02020603050405020304" pitchFamily="18" charset="0"/>
            </a:endParaRPr>
          </a:p>
        </p:txBody>
      </p:sp>
      <p:sp>
        <p:nvSpPr>
          <p:cNvPr id="13" name="Text Box 14"/>
          <p:cNvSpPr txBox="1">
            <a:spLocks noChangeArrowheads="1"/>
          </p:cNvSpPr>
          <p:nvPr/>
        </p:nvSpPr>
        <p:spPr bwMode="auto">
          <a:xfrm>
            <a:off x="7281863" y="1778978"/>
            <a:ext cx="1481137"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000">
                <a:solidFill>
                  <a:prstClr val="black"/>
                </a:solidFill>
                <a:latin typeface="Arial" panose="020B0604020202020204" pitchFamily="34" charset="0"/>
              </a:rPr>
              <a:t>Congestion</a:t>
            </a:r>
          </a:p>
          <a:p>
            <a:pPr>
              <a:lnSpc>
                <a:spcPct val="100000"/>
              </a:lnSpc>
              <a:spcBef>
                <a:spcPct val="0"/>
              </a:spcBef>
              <a:buClrTx/>
              <a:buSzTx/>
              <a:buFontTx/>
              <a:buNone/>
            </a:pPr>
            <a:r>
              <a:rPr lang="en-US" altLang="en-US" sz="2000">
                <a:solidFill>
                  <a:prstClr val="black"/>
                </a:solidFill>
                <a:latin typeface="Arial" panose="020B0604020202020204" pitchFamily="34" charset="0"/>
              </a:rPr>
              <a:t>feedback</a:t>
            </a:r>
          </a:p>
          <a:p>
            <a:pPr>
              <a:lnSpc>
                <a:spcPct val="100000"/>
              </a:lnSpc>
              <a:spcBef>
                <a:spcPct val="0"/>
              </a:spcBef>
              <a:buClrTx/>
              <a:buSzTx/>
              <a:buFontTx/>
              <a:buNone/>
            </a:pPr>
            <a:endParaRPr lang="en-US" altLang="en-US" sz="2000">
              <a:solidFill>
                <a:prstClr val="black"/>
              </a:solidFill>
              <a:latin typeface="Arial" panose="020B0604020202020204" pitchFamily="34" charset="0"/>
            </a:endParaRPr>
          </a:p>
          <a:p>
            <a:pPr>
              <a:lnSpc>
                <a:spcPct val="100000"/>
              </a:lnSpc>
              <a:spcBef>
                <a:spcPct val="0"/>
              </a:spcBef>
              <a:buClrTx/>
              <a:buSzTx/>
              <a:buFontTx/>
              <a:buNone/>
            </a:pPr>
            <a:r>
              <a:rPr lang="en-US" altLang="en-US" sz="2000">
                <a:solidFill>
                  <a:prstClr val="black"/>
                </a:solidFill>
                <a:latin typeface="Arial" panose="020B0604020202020204" pitchFamily="34" charset="0"/>
              </a:rPr>
              <a:t>no (inferred</a:t>
            </a:r>
          </a:p>
          <a:p>
            <a:pPr>
              <a:lnSpc>
                <a:spcPct val="100000"/>
              </a:lnSpc>
              <a:spcBef>
                <a:spcPct val="0"/>
              </a:spcBef>
              <a:buClrTx/>
              <a:buSzTx/>
              <a:buFontTx/>
              <a:buNone/>
            </a:pPr>
            <a:r>
              <a:rPr lang="en-US" altLang="en-US" sz="2000">
                <a:solidFill>
                  <a:prstClr val="black"/>
                </a:solidFill>
                <a:latin typeface="Arial" panose="020B0604020202020204" pitchFamily="34" charset="0"/>
              </a:rPr>
              <a:t>via loss)</a:t>
            </a:r>
          </a:p>
          <a:p>
            <a:pPr>
              <a:lnSpc>
                <a:spcPct val="100000"/>
              </a:lnSpc>
              <a:spcBef>
                <a:spcPct val="0"/>
              </a:spcBef>
              <a:buClrTx/>
              <a:buSzTx/>
              <a:buFontTx/>
              <a:buNone/>
            </a:pPr>
            <a:r>
              <a:rPr lang="en-US" altLang="en-US" sz="2000">
                <a:solidFill>
                  <a:prstClr val="black"/>
                </a:solidFill>
                <a:latin typeface="Arial" panose="020B0604020202020204" pitchFamily="34" charset="0"/>
              </a:rPr>
              <a:t>no</a:t>
            </a:r>
          </a:p>
          <a:p>
            <a:pPr>
              <a:lnSpc>
                <a:spcPct val="100000"/>
              </a:lnSpc>
              <a:spcBef>
                <a:spcPct val="0"/>
              </a:spcBef>
              <a:buClrTx/>
              <a:buSzTx/>
              <a:buFontTx/>
              <a:buNone/>
            </a:pPr>
            <a:r>
              <a:rPr lang="en-US" altLang="en-US" sz="2000">
                <a:solidFill>
                  <a:prstClr val="black"/>
                </a:solidFill>
                <a:latin typeface="Arial" panose="020B0604020202020204" pitchFamily="34" charset="0"/>
              </a:rPr>
              <a:t>congestion</a:t>
            </a:r>
          </a:p>
          <a:p>
            <a:pPr>
              <a:lnSpc>
                <a:spcPct val="100000"/>
              </a:lnSpc>
              <a:spcBef>
                <a:spcPct val="0"/>
              </a:spcBef>
              <a:buClrTx/>
              <a:buSzTx/>
              <a:buFontTx/>
              <a:buNone/>
            </a:pPr>
            <a:r>
              <a:rPr lang="en-US" altLang="en-US" sz="2000">
                <a:solidFill>
                  <a:prstClr val="black"/>
                </a:solidFill>
                <a:latin typeface="Arial" panose="020B0604020202020204" pitchFamily="34" charset="0"/>
              </a:rPr>
              <a:t>no</a:t>
            </a:r>
          </a:p>
          <a:p>
            <a:pPr>
              <a:lnSpc>
                <a:spcPct val="100000"/>
              </a:lnSpc>
              <a:spcBef>
                <a:spcPct val="0"/>
              </a:spcBef>
              <a:buClrTx/>
              <a:buSzTx/>
              <a:buFontTx/>
              <a:buNone/>
            </a:pPr>
            <a:r>
              <a:rPr lang="en-US" altLang="en-US" sz="2000">
                <a:solidFill>
                  <a:prstClr val="black"/>
                </a:solidFill>
                <a:latin typeface="Arial" panose="020B0604020202020204" pitchFamily="34" charset="0"/>
              </a:rPr>
              <a:t>congestion</a:t>
            </a:r>
          </a:p>
          <a:p>
            <a:pPr>
              <a:lnSpc>
                <a:spcPct val="100000"/>
              </a:lnSpc>
              <a:spcBef>
                <a:spcPct val="0"/>
              </a:spcBef>
              <a:buClrTx/>
              <a:buSzTx/>
              <a:buFontTx/>
              <a:buNone/>
            </a:pPr>
            <a:r>
              <a:rPr lang="en-US" altLang="en-US" sz="2000">
                <a:solidFill>
                  <a:prstClr val="black"/>
                </a:solidFill>
                <a:latin typeface="Arial" panose="020B0604020202020204" pitchFamily="34" charset="0"/>
              </a:rPr>
              <a:t>yes</a:t>
            </a:r>
          </a:p>
          <a:p>
            <a:pPr>
              <a:lnSpc>
                <a:spcPct val="100000"/>
              </a:lnSpc>
              <a:spcBef>
                <a:spcPct val="0"/>
              </a:spcBef>
              <a:buClrTx/>
              <a:buSzTx/>
              <a:buFontTx/>
              <a:buNone/>
            </a:pPr>
            <a:endParaRPr lang="en-US" altLang="en-US" sz="2000">
              <a:solidFill>
                <a:prstClr val="black"/>
              </a:solidFill>
              <a:latin typeface="Arial" panose="020B0604020202020204" pitchFamily="34" charset="0"/>
            </a:endParaRPr>
          </a:p>
          <a:p>
            <a:pPr>
              <a:lnSpc>
                <a:spcPct val="100000"/>
              </a:lnSpc>
              <a:spcBef>
                <a:spcPct val="0"/>
              </a:spcBef>
              <a:buClrTx/>
              <a:buSzTx/>
              <a:buFontTx/>
              <a:buNone/>
            </a:pPr>
            <a:r>
              <a:rPr lang="en-US" altLang="en-US" sz="2000">
                <a:solidFill>
                  <a:prstClr val="black"/>
                </a:solidFill>
                <a:latin typeface="Arial" panose="020B0604020202020204" pitchFamily="34" charset="0"/>
              </a:rPr>
              <a:t>no</a:t>
            </a:r>
            <a:endParaRPr lang="en-US" altLang="en-US" sz="2400">
              <a:solidFill>
                <a:prstClr val="black"/>
              </a:solidFill>
              <a:latin typeface="Times New Roman" panose="02020603050405020304" pitchFamily="18" charset="0"/>
            </a:endParaRPr>
          </a:p>
        </p:txBody>
      </p:sp>
      <p:sp>
        <p:nvSpPr>
          <p:cNvPr id="14" name="Text Box 15"/>
          <p:cNvSpPr txBox="1">
            <a:spLocks noChangeArrowheads="1"/>
          </p:cNvSpPr>
          <p:nvPr/>
        </p:nvSpPr>
        <p:spPr bwMode="auto">
          <a:xfrm>
            <a:off x="4672013" y="1628165"/>
            <a:ext cx="1720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000" dirty="0">
                <a:solidFill>
                  <a:prstClr val="black"/>
                </a:solidFill>
                <a:latin typeface="Arial" panose="020B0604020202020204" pitchFamily="34" charset="0"/>
              </a:rPr>
              <a:t>Guarantees ?</a:t>
            </a:r>
            <a:endParaRPr lang="en-US" altLang="en-US" sz="2400" dirty="0">
              <a:solidFill>
                <a:prstClr val="black"/>
              </a:solidFill>
              <a:latin typeface="Times New Roman" panose="02020603050405020304" pitchFamily="18" charset="0"/>
            </a:endParaRPr>
          </a:p>
        </p:txBody>
      </p:sp>
      <p:sp>
        <p:nvSpPr>
          <p:cNvPr id="15" name="Line 16"/>
          <p:cNvSpPr>
            <a:spLocks noChangeShapeType="1"/>
          </p:cNvSpPr>
          <p:nvPr/>
        </p:nvSpPr>
        <p:spPr bwMode="auto">
          <a:xfrm flipV="1">
            <a:off x="3390900" y="2053615"/>
            <a:ext cx="3733800"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en-GB">
              <a:solidFill>
                <a:prstClr val="black"/>
              </a:solidFill>
            </a:endParaRPr>
          </a:p>
        </p:txBody>
      </p:sp>
      <p:sp>
        <p:nvSpPr>
          <p:cNvPr id="16" name="Line 19"/>
          <p:cNvSpPr>
            <a:spLocks noChangeShapeType="1"/>
          </p:cNvSpPr>
          <p:nvPr/>
        </p:nvSpPr>
        <p:spPr bwMode="auto">
          <a:xfrm>
            <a:off x="646113" y="2561615"/>
            <a:ext cx="7985125"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en-GB">
              <a:solidFill>
                <a:prstClr val="black"/>
              </a:solidFill>
            </a:endParaRPr>
          </a:p>
        </p:txBody>
      </p:sp>
      <p:sp>
        <p:nvSpPr>
          <p:cNvPr id="17" name="Line 25"/>
          <p:cNvSpPr>
            <a:spLocks noChangeShapeType="1"/>
          </p:cNvSpPr>
          <p:nvPr/>
        </p:nvSpPr>
        <p:spPr bwMode="auto">
          <a:xfrm>
            <a:off x="904875" y="3352190"/>
            <a:ext cx="7437438"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en-GB">
              <a:solidFill>
                <a:prstClr val="black"/>
              </a:solidFill>
            </a:endParaRPr>
          </a:p>
        </p:txBody>
      </p:sp>
      <p:sp>
        <p:nvSpPr>
          <p:cNvPr id="18" name="Line 26"/>
          <p:cNvSpPr>
            <a:spLocks noChangeShapeType="1"/>
          </p:cNvSpPr>
          <p:nvPr/>
        </p:nvSpPr>
        <p:spPr bwMode="auto">
          <a:xfrm>
            <a:off x="901700" y="3961790"/>
            <a:ext cx="7437438"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en-GB">
              <a:solidFill>
                <a:prstClr val="black"/>
              </a:solidFill>
            </a:endParaRPr>
          </a:p>
        </p:txBody>
      </p:sp>
      <p:sp>
        <p:nvSpPr>
          <p:cNvPr id="19" name="Line 27"/>
          <p:cNvSpPr>
            <a:spLocks noChangeShapeType="1"/>
          </p:cNvSpPr>
          <p:nvPr/>
        </p:nvSpPr>
        <p:spPr bwMode="auto">
          <a:xfrm>
            <a:off x="898525" y="4582503"/>
            <a:ext cx="7437438"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en-GB">
              <a:solidFill>
                <a:prstClr val="black"/>
              </a:solidFill>
            </a:endParaRPr>
          </a:p>
        </p:txBody>
      </p:sp>
      <p:sp>
        <p:nvSpPr>
          <p:cNvPr id="20" name="Line 28"/>
          <p:cNvSpPr>
            <a:spLocks noChangeShapeType="1"/>
          </p:cNvSpPr>
          <p:nvPr/>
        </p:nvSpPr>
        <p:spPr bwMode="auto">
          <a:xfrm>
            <a:off x="906463" y="5158765"/>
            <a:ext cx="7437437"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en-GB">
              <a:solidFill>
                <a:prstClr val="black"/>
              </a:solidFill>
            </a:endParaRPr>
          </a:p>
        </p:txBody>
      </p:sp>
    </p:spTree>
    <p:extLst>
      <p:ext uri="{BB962C8B-B14F-4D97-AF65-F5344CB8AC3E}">
        <p14:creationId xmlns:p14="http://schemas.microsoft.com/office/powerpoint/2010/main" val="9719305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Security Q1</a:t>
            </a:r>
            <a:endParaRPr lang="en-GB" dirty="0"/>
          </a:p>
        </p:txBody>
      </p:sp>
      <p:sp>
        <p:nvSpPr>
          <p:cNvPr id="3" name="Content Placeholder 2"/>
          <p:cNvSpPr>
            <a:spLocks noGrp="1"/>
          </p:cNvSpPr>
          <p:nvPr>
            <p:ph idx="1"/>
          </p:nvPr>
        </p:nvSpPr>
        <p:spPr>
          <a:xfrm>
            <a:off x="457200" y="1600200"/>
            <a:ext cx="8229600" cy="5257800"/>
          </a:xfrm>
        </p:spPr>
        <p:txBody>
          <a:bodyPr>
            <a:noAutofit/>
          </a:bodyPr>
          <a:lstStyle/>
          <a:p>
            <a:pPr marL="0" lvl="0" indent="0">
              <a:buNone/>
            </a:pPr>
            <a:r>
              <a:rPr lang="en-GB" sz="2400" dirty="0" smtClean="0"/>
              <a:t>“Discuss </a:t>
            </a:r>
            <a:r>
              <a:rPr lang="en-GB" sz="2400" dirty="0"/>
              <a:t>FOUR types of accidental or malicious </a:t>
            </a:r>
            <a:r>
              <a:rPr lang="en-GB" sz="2400" dirty="0" smtClean="0"/>
              <a:t>security violations </a:t>
            </a:r>
            <a:r>
              <a:rPr lang="en-GB" sz="2400" dirty="0"/>
              <a:t>and THREE levels at which security measures could be taken.” </a:t>
            </a:r>
          </a:p>
          <a:p>
            <a:pPr marL="0" indent="0">
              <a:buNone/>
            </a:pPr>
            <a:endParaRPr lang="en-GB" sz="2400" dirty="0" smtClean="0"/>
          </a:p>
          <a:p>
            <a:pPr marL="0" indent="0">
              <a:buNone/>
            </a:pPr>
            <a:r>
              <a:rPr lang="en-GB" sz="2400" i="1" dirty="0" smtClean="0"/>
              <a:t>Refer to Operating Systems Concepts book…</a:t>
            </a:r>
          </a:p>
          <a:p>
            <a:pPr marL="0" lvl="1" indent="0">
              <a:buClr>
                <a:srgbClr val="C00000"/>
              </a:buClr>
              <a:buNone/>
            </a:pPr>
            <a:r>
              <a:rPr lang="en-GB" sz="2000" i="1" dirty="0"/>
              <a:t>15.1 (The Security Problem) [p. </a:t>
            </a:r>
            <a:r>
              <a:rPr lang="en-GB" sz="2000" i="1" dirty="0" smtClean="0"/>
              <a:t>657]</a:t>
            </a:r>
            <a:endParaRPr lang="en-GB" sz="2000" i="1" dirty="0"/>
          </a:p>
          <a:p>
            <a:pPr marL="457200" lvl="1" indent="-457200">
              <a:buClr>
                <a:srgbClr val="C00000"/>
              </a:buClr>
              <a:buFont typeface="Arial" panose="020B0604020202020204" pitchFamily="34" charset="0"/>
              <a:buChar char="•"/>
            </a:pPr>
            <a:endParaRPr lang="en-GB" sz="2000" dirty="0" smtClean="0"/>
          </a:p>
          <a:p>
            <a:pPr marL="457200" lvl="1" indent="-457200">
              <a:buClr>
                <a:srgbClr val="C00000"/>
              </a:buClr>
              <a:buFont typeface="Arial" panose="020B0604020202020204" pitchFamily="34" charset="0"/>
              <a:buChar char="•"/>
            </a:pPr>
            <a:endParaRPr lang="en-GB" sz="2000" dirty="0" smtClean="0"/>
          </a:p>
          <a:p>
            <a:pPr marL="457200" lvl="1" indent="-457200">
              <a:buClr>
                <a:srgbClr val="C00000"/>
              </a:buClr>
              <a:buFont typeface="Arial" panose="020B0604020202020204" pitchFamily="34" charset="0"/>
              <a:buChar char="•"/>
            </a:pPr>
            <a:endParaRPr lang="en-GB" sz="2000" dirty="0" smtClean="0"/>
          </a:p>
          <a:p>
            <a:pPr marL="457200" lvl="1" indent="-457200">
              <a:buClr>
                <a:srgbClr val="C00000"/>
              </a:buClr>
              <a:buFont typeface="Arial" panose="020B0604020202020204" pitchFamily="34" charset="0"/>
              <a:buChar char="•"/>
            </a:pPr>
            <a:endParaRPr lang="en-GB" sz="2000" dirty="0"/>
          </a:p>
          <a:p>
            <a:pPr marL="457200" lvl="1" indent="-457200">
              <a:buClr>
                <a:srgbClr val="C00000"/>
              </a:buClr>
              <a:buFont typeface="Arial" panose="020B0604020202020204" pitchFamily="34" charset="0"/>
              <a:buChar char="•"/>
            </a:pPr>
            <a:endParaRPr lang="en-GB" sz="2000" dirty="0"/>
          </a:p>
          <a:p>
            <a:pPr marL="457200" lvl="1" indent="-457200">
              <a:buClr>
                <a:srgbClr val="C00000"/>
              </a:buClr>
              <a:buFont typeface="Arial" panose="020B0604020202020204" pitchFamily="34" charset="0"/>
              <a:buChar char="•"/>
            </a:pPr>
            <a:r>
              <a:rPr lang="en-GB" sz="2000" dirty="0" smtClean="0"/>
              <a:t>discussed </a:t>
            </a:r>
            <a:r>
              <a:rPr lang="en-GB" sz="2000" dirty="0"/>
              <a:t>in </a:t>
            </a:r>
            <a:r>
              <a:rPr lang="en-GB" sz="2000" dirty="0" smtClean="0"/>
              <a:t>“Security I”</a:t>
            </a:r>
            <a:endParaRPr lang="en-GB" sz="2000" i="1" dirty="0" smtClean="0"/>
          </a:p>
          <a:p>
            <a:pPr marL="0" lvl="1" indent="0">
              <a:buNone/>
            </a:pPr>
            <a:endParaRPr lang="en-GB" sz="2000" i="1" dirty="0" smtClean="0"/>
          </a:p>
          <a:p>
            <a:pPr marL="0" lvl="1" indent="0">
              <a:buNone/>
            </a:pPr>
            <a:endParaRPr lang="en-GB" sz="1800" dirty="0" smtClean="0"/>
          </a:p>
          <a:p>
            <a:pPr marL="0" lvl="1" indent="0">
              <a:buNone/>
            </a:pPr>
            <a:endParaRPr lang="en-GB" sz="2000" dirty="0" smtClean="0"/>
          </a:p>
          <a:p>
            <a:endParaRPr lang="en-GB" sz="2400" dirty="0"/>
          </a:p>
        </p:txBody>
      </p:sp>
      <p:pic>
        <p:nvPicPr>
          <p:cNvPr id="6" name="Picture 5"/>
          <p:cNvPicPr>
            <a:picLocks noChangeAspect="1"/>
          </p:cNvPicPr>
          <p:nvPr/>
        </p:nvPicPr>
        <p:blipFill>
          <a:blip r:embed="rId3"/>
          <a:stretch>
            <a:fillRect/>
          </a:stretch>
        </p:blipFill>
        <p:spPr>
          <a:xfrm>
            <a:off x="7524328" y="2852936"/>
            <a:ext cx="1424098" cy="2159880"/>
          </a:xfrm>
          <a:prstGeom prst="rect">
            <a:avLst/>
          </a:prstGeom>
        </p:spPr>
      </p:pic>
      <p:pic>
        <p:nvPicPr>
          <p:cNvPr id="8" name="Picture 7"/>
          <p:cNvPicPr>
            <a:picLocks noChangeAspect="1"/>
          </p:cNvPicPr>
          <p:nvPr/>
        </p:nvPicPr>
        <p:blipFill>
          <a:blip r:embed="rId4"/>
          <a:stretch>
            <a:fillRect/>
          </a:stretch>
        </p:blipFill>
        <p:spPr>
          <a:xfrm>
            <a:off x="6056731" y="5589240"/>
            <a:ext cx="2664183" cy="999831"/>
          </a:xfrm>
          <a:prstGeom prst="rect">
            <a:avLst/>
          </a:prstGeom>
        </p:spPr>
      </p:pic>
    </p:spTree>
    <p:extLst>
      <p:ext uri="{BB962C8B-B14F-4D97-AF65-F5344CB8AC3E}">
        <p14:creationId xmlns:p14="http://schemas.microsoft.com/office/powerpoint/2010/main" val="17445073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Security </a:t>
            </a:r>
            <a:r>
              <a:rPr lang="en-GB" dirty="0" smtClean="0"/>
              <a:t>Q1</a:t>
            </a:r>
            <a:endParaRPr lang="en-GB" dirty="0"/>
          </a:p>
        </p:txBody>
      </p:sp>
      <p:sp>
        <p:nvSpPr>
          <p:cNvPr id="3" name="Content Placeholder 2"/>
          <p:cNvSpPr>
            <a:spLocks noGrp="1"/>
          </p:cNvSpPr>
          <p:nvPr>
            <p:ph idx="1"/>
          </p:nvPr>
        </p:nvSpPr>
        <p:spPr>
          <a:xfrm>
            <a:off x="457200" y="1600200"/>
            <a:ext cx="8229600" cy="5257800"/>
          </a:xfrm>
        </p:spPr>
        <p:txBody>
          <a:bodyPr>
            <a:noAutofit/>
          </a:bodyPr>
          <a:lstStyle/>
          <a:p>
            <a:pPr marL="0" indent="0">
              <a:buClr>
                <a:srgbClr val="C00000"/>
              </a:buClr>
              <a:buNone/>
            </a:pPr>
            <a:r>
              <a:rPr lang="en-GB" b="1" dirty="0" smtClean="0"/>
              <a:t>Think about…</a:t>
            </a:r>
          </a:p>
          <a:p>
            <a:pPr>
              <a:buClr>
                <a:srgbClr val="C00000"/>
              </a:buClr>
              <a:buFont typeface="Wingdings" panose="05000000000000000000" pitchFamily="2" charset="2"/>
              <a:buChar char="§"/>
            </a:pPr>
            <a:r>
              <a:rPr lang="en-GB" sz="2800" dirty="0" smtClean="0"/>
              <a:t>Security violations</a:t>
            </a:r>
          </a:p>
          <a:p>
            <a:pPr lvl="1">
              <a:buClr>
                <a:schemeClr val="tx1"/>
              </a:buClr>
              <a:buFont typeface="Arial" panose="020B0604020202020204" pitchFamily="34" charset="0"/>
              <a:buChar char="•"/>
            </a:pPr>
            <a:r>
              <a:rPr lang="en-GB" sz="2400" dirty="0" smtClean="0"/>
              <a:t>Types</a:t>
            </a:r>
          </a:p>
          <a:p>
            <a:pPr lvl="1">
              <a:buClr>
                <a:schemeClr val="tx1"/>
              </a:buClr>
              <a:buFont typeface="Arial" panose="020B0604020202020204" pitchFamily="34" charset="0"/>
              <a:buChar char="•"/>
            </a:pPr>
            <a:r>
              <a:rPr lang="en-GB" sz="2400" dirty="0" smtClean="0"/>
              <a:t>Methods </a:t>
            </a:r>
          </a:p>
          <a:p>
            <a:pPr>
              <a:buClr>
                <a:srgbClr val="C00000"/>
              </a:buClr>
              <a:buFont typeface="Wingdings" panose="05000000000000000000" pitchFamily="2" charset="2"/>
              <a:buChar char="§"/>
            </a:pPr>
            <a:r>
              <a:rPr lang="en-GB" sz="2800" dirty="0" smtClean="0"/>
              <a:t>Security measures</a:t>
            </a:r>
          </a:p>
          <a:p>
            <a:pPr lvl="1">
              <a:buClr>
                <a:schemeClr val="tx1"/>
              </a:buClr>
              <a:buFont typeface="Arial" panose="020B0604020202020204" pitchFamily="34" charset="0"/>
              <a:buChar char="•"/>
            </a:pPr>
            <a:r>
              <a:rPr lang="en-GB" sz="2400" dirty="0" smtClean="0"/>
              <a:t>Levels </a:t>
            </a:r>
          </a:p>
          <a:p>
            <a:pPr lvl="1">
              <a:buClr>
                <a:schemeClr val="tx1"/>
              </a:buClr>
              <a:buFont typeface="Arial" panose="020B0604020202020204" pitchFamily="34" charset="0"/>
              <a:buChar char="•"/>
            </a:pPr>
            <a:endParaRPr lang="en-GB" sz="2400" dirty="0" smtClean="0"/>
          </a:p>
          <a:p>
            <a:pPr lvl="1">
              <a:buClr>
                <a:schemeClr val="tx1"/>
              </a:buClr>
              <a:buFont typeface="Arial" panose="020B0604020202020204" pitchFamily="34" charset="0"/>
              <a:buChar char="•"/>
            </a:pPr>
            <a:endParaRPr lang="en-GB" sz="2400" dirty="0" smtClean="0"/>
          </a:p>
          <a:p>
            <a:pPr>
              <a:buClr>
                <a:srgbClr val="C00000"/>
              </a:buClr>
              <a:buFont typeface="Wingdings" panose="05000000000000000000" pitchFamily="2" charset="2"/>
              <a:buChar char="§"/>
            </a:pPr>
            <a:endParaRPr lang="en-GB" sz="2800" dirty="0" smtClean="0"/>
          </a:p>
          <a:p>
            <a:pPr>
              <a:buClr>
                <a:srgbClr val="C00000"/>
              </a:buClr>
              <a:buFont typeface="Wingdings" panose="05000000000000000000" pitchFamily="2" charset="2"/>
              <a:buChar char="§"/>
            </a:pPr>
            <a:endParaRPr lang="en-GB" sz="2400" dirty="0"/>
          </a:p>
        </p:txBody>
      </p:sp>
    </p:spTree>
    <p:extLst>
      <p:ext uri="{BB962C8B-B14F-4D97-AF65-F5344CB8AC3E}">
        <p14:creationId xmlns:p14="http://schemas.microsoft.com/office/powerpoint/2010/main" val="24042876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Marking scheme</a:t>
            </a:r>
            <a:endParaRPr lang="en-GB" dirty="0"/>
          </a:p>
        </p:txBody>
      </p:sp>
      <p:sp>
        <p:nvSpPr>
          <p:cNvPr id="3" name="Content Placeholder 2"/>
          <p:cNvSpPr>
            <a:spLocks noGrp="1"/>
          </p:cNvSpPr>
          <p:nvPr>
            <p:ph idx="1"/>
          </p:nvPr>
        </p:nvSpPr>
        <p:spPr>
          <a:xfrm>
            <a:off x="457200" y="1600200"/>
            <a:ext cx="6923112" cy="4525963"/>
          </a:xfrm>
        </p:spPr>
        <p:txBody>
          <a:bodyPr>
            <a:noAutofit/>
          </a:bodyPr>
          <a:lstStyle/>
          <a:p>
            <a:pPr marL="0" indent="0">
              <a:buNone/>
            </a:pPr>
            <a:r>
              <a:rPr lang="en-GB" sz="2000" dirty="0" smtClean="0"/>
              <a:t>A </a:t>
            </a:r>
            <a:r>
              <a:rPr lang="en-GB" sz="2000" dirty="0"/>
              <a:t>PASS in </a:t>
            </a:r>
            <a:r>
              <a:rPr lang="en-GB" sz="2000" b="1" dirty="0">
                <a:solidFill>
                  <a:srgbClr val="C00000"/>
                </a:solidFill>
              </a:rPr>
              <a:t>four</a:t>
            </a:r>
            <a:r>
              <a:rPr lang="en-GB" sz="2000" dirty="0">
                <a:solidFill>
                  <a:srgbClr val="C00000"/>
                </a:solidFill>
              </a:rPr>
              <a:t> </a:t>
            </a:r>
            <a:r>
              <a:rPr lang="en-GB" sz="2000" dirty="0" smtClean="0"/>
              <a:t>questions </a:t>
            </a:r>
            <a:r>
              <a:rPr lang="en-GB" sz="2000" dirty="0" smtClean="0">
                <a:sym typeface="Wingdings" panose="05000000000000000000" pitchFamily="2" charset="2"/>
              </a:rPr>
              <a:t> </a:t>
            </a:r>
            <a:r>
              <a:rPr lang="en-GB" sz="2000" dirty="0" smtClean="0"/>
              <a:t>results </a:t>
            </a:r>
            <a:r>
              <a:rPr lang="en-GB" sz="2000" dirty="0"/>
              <a:t>in a grade within the </a:t>
            </a:r>
            <a:r>
              <a:rPr lang="en-GB" sz="2000" b="1" dirty="0">
                <a:solidFill>
                  <a:srgbClr val="C00000"/>
                </a:solidFill>
              </a:rPr>
              <a:t>A </a:t>
            </a:r>
            <a:r>
              <a:rPr lang="en-GB" sz="2000" b="1" dirty="0" smtClean="0">
                <a:solidFill>
                  <a:srgbClr val="C00000"/>
                </a:solidFill>
              </a:rPr>
              <a:t>band</a:t>
            </a:r>
          </a:p>
          <a:p>
            <a:pPr marL="0" indent="0">
              <a:buNone/>
            </a:pPr>
            <a:r>
              <a:rPr lang="en-GB" sz="2000" dirty="0" smtClean="0"/>
              <a:t>A </a:t>
            </a:r>
            <a:r>
              <a:rPr lang="en-GB" sz="2000" dirty="0"/>
              <a:t>PASS in </a:t>
            </a:r>
            <a:r>
              <a:rPr lang="en-GB" sz="2000" b="1" dirty="0">
                <a:solidFill>
                  <a:srgbClr val="C00000"/>
                </a:solidFill>
              </a:rPr>
              <a:t>three</a:t>
            </a:r>
            <a:r>
              <a:rPr lang="en-GB" sz="2000" dirty="0">
                <a:solidFill>
                  <a:srgbClr val="C00000"/>
                </a:solidFill>
              </a:rPr>
              <a:t> </a:t>
            </a:r>
            <a:r>
              <a:rPr lang="en-GB" sz="2000" dirty="0" smtClean="0"/>
              <a:t>questions  results </a:t>
            </a:r>
            <a:r>
              <a:rPr lang="en-GB" sz="2000" dirty="0"/>
              <a:t>in a grade within the </a:t>
            </a:r>
            <a:r>
              <a:rPr lang="en-GB" sz="2000" b="1" dirty="0">
                <a:solidFill>
                  <a:srgbClr val="C00000"/>
                </a:solidFill>
              </a:rPr>
              <a:t>B </a:t>
            </a:r>
            <a:r>
              <a:rPr lang="en-GB" sz="2000" b="1" dirty="0" smtClean="0">
                <a:solidFill>
                  <a:srgbClr val="C00000"/>
                </a:solidFill>
              </a:rPr>
              <a:t>band</a:t>
            </a:r>
            <a:endParaRPr lang="en-GB" sz="2000" b="1" dirty="0">
              <a:solidFill>
                <a:srgbClr val="C00000"/>
              </a:solidFill>
            </a:endParaRPr>
          </a:p>
          <a:p>
            <a:pPr marL="0" indent="0">
              <a:buNone/>
            </a:pPr>
            <a:r>
              <a:rPr lang="en-GB" sz="2000" dirty="0" smtClean="0"/>
              <a:t>A </a:t>
            </a:r>
            <a:r>
              <a:rPr lang="en-GB" sz="2000" dirty="0"/>
              <a:t>PASS in </a:t>
            </a:r>
            <a:r>
              <a:rPr lang="en-GB" sz="2000" b="1" dirty="0">
                <a:solidFill>
                  <a:srgbClr val="C00000"/>
                </a:solidFill>
              </a:rPr>
              <a:t>two</a:t>
            </a:r>
            <a:r>
              <a:rPr lang="en-GB" sz="2000" dirty="0">
                <a:solidFill>
                  <a:srgbClr val="C00000"/>
                </a:solidFill>
              </a:rPr>
              <a:t> </a:t>
            </a:r>
            <a:r>
              <a:rPr lang="en-GB" sz="2000" dirty="0" smtClean="0"/>
              <a:t>questions results </a:t>
            </a:r>
            <a:r>
              <a:rPr lang="en-GB" sz="2000" dirty="0"/>
              <a:t>in a grade within the </a:t>
            </a:r>
            <a:r>
              <a:rPr lang="en-GB" sz="2000" b="1" dirty="0">
                <a:solidFill>
                  <a:srgbClr val="C00000"/>
                </a:solidFill>
              </a:rPr>
              <a:t>C </a:t>
            </a:r>
            <a:r>
              <a:rPr lang="en-GB" sz="2000" b="1" dirty="0" smtClean="0">
                <a:solidFill>
                  <a:srgbClr val="C00000"/>
                </a:solidFill>
              </a:rPr>
              <a:t>band</a:t>
            </a:r>
            <a:endParaRPr lang="en-GB" sz="2000" dirty="0"/>
          </a:p>
          <a:p>
            <a:pPr marL="0" indent="0">
              <a:buNone/>
            </a:pPr>
            <a:r>
              <a:rPr lang="en-GB" sz="2000" dirty="0" smtClean="0"/>
              <a:t>A </a:t>
            </a:r>
            <a:r>
              <a:rPr lang="en-GB" sz="2000" dirty="0"/>
              <a:t>PASS in </a:t>
            </a:r>
            <a:r>
              <a:rPr lang="en-GB" sz="2000" b="1" dirty="0">
                <a:solidFill>
                  <a:srgbClr val="C00000"/>
                </a:solidFill>
              </a:rPr>
              <a:t>one</a:t>
            </a:r>
            <a:r>
              <a:rPr lang="en-GB" sz="2000" dirty="0">
                <a:solidFill>
                  <a:srgbClr val="C00000"/>
                </a:solidFill>
              </a:rPr>
              <a:t> </a:t>
            </a:r>
            <a:r>
              <a:rPr lang="en-GB" sz="2000" dirty="0" smtClean="0"/>
              <a:t>question </a:t>
            </a:r>
            <a:r>
              <a:rPr lang="en-GB" sz="2000" dirty="0"/>
              <a:t>results in a grade within the </a:t>
            </a:r>
            <a:r>
              <a:rPr lang="en-GB" sz="2000" b="1" dirty="0">
                <a:solidFill>
                  <a:srgbClr val="C00000"/>
                </a:solidFill>
              </a:rPr>
              <a:t>D </a:t>
            </a:r>
            <a:r>
              <a:rPr lang="en-GB" sz="2000" b="1" dirty="0" smtClean="0">
                <a:solidFill>
                  <a:srgbClr val="C00000"/>
                </a:solidFill>
              </a:rPr>
              <a:t>band</a:t>
            </a:r>
            <a:endParaRPr lang="en-GB" sz="2000" dirty="0"/>
          </a:p>
          <a:p>
            <a:pPr marL="0" indent="0">
              <a:buNone/>
            </a:pPr>
            <a:endParaRPr lang="en-GB" sz="2000" dirty="0" smtClean="0"/>
          </a:p>
          <a:p>
            <a:pPr marL="0" indent="0">
              <a:buNone/>
            </a:pPr>
            <a:r>
              <a:rPr lang="en-GB" sz="2000" dirty="0" smtClean="0"/>
              <a:t>A </a:t>
            </a:r>
            <a:r>
              <a:rPr lang="en-GB" sz="2000" dirty="0"/>
              <a:t>FAIL in all 4 questions results in an F or E grade depending on the level to which </a:t>
            </a:r>
            <a:r>
              <a:rPr lang="en-GB" sz="2000" dirty="0" smtClean="0"/>
              <a:t>the questions are failed, </a:t>
            </a:r>
            <a:r>
              <a:rPr lang="en-GB" sz="2000" dirty="0"/>
              <a:t>i.e. either </a:t>
            </a:r>
            <a:r>
              <a:rPr lang="en-GB" sz="2000" dirty="0" smtClean="0"/>
              <a:t>not </a:t>
            </a:r>
            <a:r>
              <a:rPr lang="en-GB" sz="2000" dirty="0"/>
              <a:t>attempting a reasonable response (most likely to achieve an F) or </a:t>
            </a:r>
            <a:r>
              <a:rPr lang="en-GB" sz="2000" dirty="0" smtClean="0"/>
              <a:t>attempting </a:t>
            </a:r>
            <a:r>
              <a:rPr lang="en-GB" sz="2000" dirty="0"/>
              <a:t>but not quite attaining a PASS (most likely to achieve an E</a:t>
            </a:r>
            <a:r>
              <a:rPr lang="en-GB" sz="2000" dirty="0" smtClean="0"/>
              <a:t>).</a:t>
            </a:r>
            <a:endParaRPr lang="en-GB" sz="2000" dirty="0"/>
          </a:p>
          <a:p>
            <a:pPr marL="0" indent="0">
              <a:buNone/>
            </a:pPr>
            <a:endParaRPr lang="en-GB" sz="2000" dirty="0"/>
          </a:p>
          <a:p>
            <a:pPr marL="0" indent="0">
              <a:buNone/>
            </a:pPr>
            <a:r>
              <a:rPr lang="en-GB" sz="2000" dirty="0"/>
              <a:t>Differentiation within a band will decided by the overall quality of the exam </a:t>
            </a:r>
            <a:r>
              <a:rPr lang="en-GB" sz="2000" dirty="0" smtClean="0"/>
              <a:t>paper. If you achieve </a:t>
            </a:r>
            <a:r>
              <a:rPr lang="en-GB" sz="2000" dirty="0"/>
              <a:t>a grade within the A band and </a:t>
            </a:r>
            <a:r>
              <a:rPr lang="en-GB" sz="2000" dirty="0" smtClean="0"/>
              <a:t>your </a:t>
            </a:r>
            <a:r>
              <a:rPr lang="en-GB" sz="2000" dirty="0"/>
              <a:t>answers are consistently of a very high standard, this will result in an A* grade</a:t>
            </a:r>
            <a:r>
              <a:rPr lang="en-GB" sz="2000" dirty="0" smtClean="0"/>
              <a:t>.</a:t>
            </a:r>
            <a:endParaRPr lang="en-GB" sz="2000" dirty="0"/>
          </a:p>
        </p:txBody>
      </p:sp>
      <p:pic>
        <p:nvPicPr>
          <p:cNvPr id="7" name="Picture 6"/>
          <p:cNvPicPr>
            <a:picLocks noChangeAspect="1"/>
          </p:cNvPicPr>
          <p:nvPr/>
        </p:nvPicPr>
        <p:blipFill>
          <a:blip r:embed="rId3"/>
          <a:stretch>
            <a:fillRect/>
          </a:stretch>
        </p:blipFill>
        <p:spPr>
          <a:xfrm rot="20404373">
            <a:off x="7289839" y="1830381"/>
            <a:ext cx="1771168" cy="847136"/>
          </a:xfrm>
          <a:prstGeom prst="rect">
            <a:avLst/>
          </a:prstGeom>
        </p:spPr>
      </p:pic>
      <p:pic>
        <p:nvPicPr>
          <p:cNvPr id="9" name="Picture 8"/>
          <p:cNvPicPr>
            <a:picLocks noChangeAspect="1"/>
          </p:cNvPicPr>
          <p:nvPr/>
        </p:nvPicPr>
        <p:blipFill>
          <a:blip r:embed="rId4"/>
          <a:stretch>
            <a:fillRect/>
          </a:stretch>
        </p:blipFill>
        <p:spPr>
          <a:xfrm>
            <a:off x="7505400" y="3429000"/>
            <a:ext cx="1459993" cy="1080120"/>
          </a:xfrm>
          <a:prstGeom prst="rect">
            <a:avLst/>
          </a:prstGeom>
        </p:spPr>
      </p:pic>
    </p:spTree>
    <p:extLst>
      <p:ext uri="{BB962C8B-B14F-4D97-AF65-F5344CB8AC3E}">
        <p14:creationId xmlns:p14="http://schemas.microsoft.com/office/powerpoint/2010/main" val="35536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Security Q1</a:t>
            </a:r>
          </a:p>
        </p:txBody>
      </p:sp>
      <p:sp>
        <p:nvSpPr>
          <p:cNvPr id="72" name="Rectangle 71"/>
          <p:cNvSpPr/>
          <p:nvPr/>
        </p:nvSpPr>
        <p:spPr>
          <a:xfrm>
            <a:off x="611560" y="1237268"/>
            <a:ext cx="7299721" cy="461665"/>
          </a:xfrm>
          <a:prstGeom prst="rect">
            <a:avLst/>
          </a:prstGeom>
        </p:spPr>
        <p:txBody>
          <a:bodyPr wrap="square">
            <a:spAutoFit/>
          </a:bodyPr>
          <a:lstStyle/>
          <a:p>
            <a:r>
              <a:rPr lang="en-GB" sz="2400" b="1" dirty="0" smtClean="0"/>
              <a:t>Security violations types (4 out of 5)</a:t>
            </a:r>
            <a:endParaRPr lang="en-GB" sz="2400" b="1" dirty="0"/>
          </a:p>
        </p:txBody>
      </p:sp>
      <p:sp>
        <p:nvSpPr>
          <p:cNvPr id="5" name="Content Placeholder 2"/>
          <p:cNvSpPr>
            <a:spLocks noGrp="1"/>
          </p:cNvSpPr>
          <p:nvPr>
            <p:ph idx="1"/>
          </p:nvPr>
        </p:nvSpPr>
        <p:spPr>
          <a:xfrm>
            <a:off x="457200" y="1842948"/>
            <a:ext cx="8229600" cy="4970428"/>
          </a:xfrm>
        </p:spPr>
        <p:txBody>
          <a:bodyPr>
            <a:noAutofit/>
          </a:bodyPr>
          <a:lstStyle/>
          <a:p>
            <a:pPr marL="228600" lvl="0" indent="-228600">
              <a:lnSpc>
                <a:spcPct val="90000"/>
              </a:lnSpc>
              <a:spcBef>
                <a:spcPts val="1000"/>
              </a:spcBef>
            </a:pPr>
            <a:r>
              <a:rPr lang="en-GB" sz="2000" b="1" dirty="0">
                <a:solidFill>
                  <a:prstClr val="black"/>
                </a:solidFill>
              </a:rPr>
              <a:t>Breach of confidentiality</a:t>
            </a:r>
            <a:r>
              <a:rPr lang="en-GB" sz="2000" dirty="0">
                <a:solidFill>
                  <a:prstClr val="black"/>
                </a:solidFill>
              </a:rPr>
              <a:t>.</a:t>
            </a:r>
          </a:p>
          <a:p>
            <a:pPr marL="685800" lvl="1" indent="-228600">
              <a:lnSpc>
                <a:spcPct val="90000"/>
              </a:lnSpc>
              <a:spcBef>
                <a:spcPts val="500"/>
              </a:spcBef>
              <a:buFont typeface="Arial" panose="020B0604020202020204" pitchFamily="34" charset="0"/>
              <a:buChar char="•"/>
            </a:pPr>
            <a:r>
              <a:rPr lang="en-GB" sz="1800" dirty="0">
                <a:solidFill>
                  <a:prstClr val="black"/>
                </a:solidFill>
              </a:rPr>
              <a:t>Involves unauthorised access to data (or theft of information). For examples, credit-card information, identity information, etc.</a:t>
            </a:r>
          </a:p>
          <a:p>
            <a:pPr marL="228600" lvl="0" indent="-228600">
              <a:lnSpc>
                <a:spcPct val="90000"/>
              </a:lnSpc>
              <a:spcBef>
                <a:spcPts val="1000"/>
              </a:spcBef>
            </a:pPr>
            <a:r>
              <a:rPr lang="en-GB" sz="2000" b="1" dirty="0">
                <a:solidFill>
                  <a:prstClr val="black"/>
                </a:solidFill>
              </a:rPr>
              <a:t>Breach of integrity</a:t>
            </a:r>
            <a:r>
              <a:rPr lang="en-GB" sz="2000" dirty="0">
                <a:solidFill>
                  <a:prstClr val="black"/>
                </a:solidFill>
              </a:rPr>
              <a:t>.</a:t>
            </a:r>
          </a:p>
          <a:p>
            <a:pPr marL="685800" lvl="1" indent="-228600">
              <a:lnSpc>
                <a:spcPct val="90000"/>
              </a:lnSpc>
              <a:spcBef>
                <a:spcPts val="500"/>
              </a:spcBef>
              <a:buFont typeface="Arial" panose="020B0604020202020204" pitchFamily="34" charset="0"/>
              <a:buChar char="•"/>
            </a:pPr>
            <a:r>
              <a:rPr lang="en-GB" sz="1800" dirty="0">
                <a:solidFill>
                  <a:prstClr val="black"/>
                </a:solidFill>
              </a:rPr>
              <a:t>Involves unauthorised modification of data. For example, change the content of a website, change the text of a message, etc.</a:t>
            </a:r>
          </a:p>
          <a:p>
            <a:pPr marL="228600" lvl="0" indent="-228600">
              <a:lnSpc>
                <a:spcPct val="90000"/>
              </a:lnSpc>
              <a:spcBef>
                <a:spcPts val="1000"/>
              </a:spcBef>
            </a:pPr>
            <a:r>
              <a:rPr lang="en-GB" sz="2000" b="1" dirty="0">
                <a:solidFill>
                  <a:prstClr val="black"/>
                </a:solidFill>
              </a:rPr>
              <a:t>Breach of availability</a:t>
            </a:r>
            <a:r>
              <a:rPr lang="en-GB" sz="2000" dirty="0">
                <a:solidFill>
                  <a:prstClr val="black"/>
                </a:solidFill>
              </a:rPr>
              <a:t>.</a:t>
            </a:r>
          </a:p>
          <a:p>
            <a:pPr marL="685800" lvl="1" indent="-228600">
              <a:lnSpc>
                <a:spcPct val="90000"/>
              </a:lnSpc>
              <a:spcBef>
                <a:spcPts val="500"/>
              </a:spcBef>
              <a:buFont typeface="Arial" panose="020B0604020202020204" pitchFamily="34" charset="0"/>
              <a:buChar char="•"/>
            </a:pPr>
            <a:r>
              <a:rPr lang="en-GB" sz="1800" dirty="0">
                <a:solidFill>
                  <a:prstClr val="black"/>
                </a:solidFill>
              </a:rPr>
              <a:t>Involves unauthorised destruction of data. For example, website defacement, etc.</a:t>
            </a:r>
          </a:p>
          <a:p>
            <a:pPr marL="228600" lvl="0" indent="-228600">
              <a:lnSpc>
                <a:spcPct val="90000"/>
              </a:lnSpc>
              <a:spcBef>
                <a:spcPts val="1000"/>
              </a:spcBef>
            </a:pPr>
            <a:r>
              <a:rPr lang="en-GB" sz="2000" b="1" dirty="0">
                <a:solidFill>
                  <a:prstClr val="black"/>
                </a:solidFill>
              </a:rPr>
              <a:t>Theft of service</a:t>
            </a:r>
            <a:r>
              <a:rPr lang="en-GB" sz="2000" dirty="0">
                <a:solidFill>
                  <a:prstClr val="black"/>
                </a:solidFill>
              </a:rPr>
              <a:t>.</a:t>
            </a:r>
          </a:p>
          <a:p>
            <a:pPr marL="685800" lvl="1" indent="-228600">
              <a:lnSpc>
                <a:spcPct val="90000"/>
              </a:lnSpc>
              <a:spcBef>
                <a:spcPts val="500"/>
              </a:spcBef>
              <a:buFont typeface="Arial" panose="020B0604020202020204" pitchFamily="34" charset="0"/>
              <a:buChar char="•"/>
            </a:pPr>
            <a:r>
              <a:rPr lang="en-GB" sz="1800" dirty="0">
                <a:solidFill>
                  <a:prstClr val="black"/>
                </a:solidFill>
              </a:rPr>
              <a:t>Involves unauthorised use of resources. For example, an intruder (or intrusion program) may install a daemon on a system that acts as a file server.</a:t>
            </a:r>
          </a:p>
          <a:p>
            <a:pPr marL="228600" lvl="0" indent="-228600">
              <a:lnSpc>
                <a:spcPct val="90000"/>
              </a:lnSpc>
              <a:spcBef>
                <a:spcPts val="1000"/>
              </a:spcBef>
            </a:pPr>
            <a:r>
              <a:rPr lang="en-GB" sz="2000" b="1" dirty="0">
                <a:solidFill>
                  <a:prstClr val="black"/>
                </a:solidFill>
              </a:rPr>
              <a:t>Denial of service</a:t>
            </a:r>
            <a:r>
              <a:rPr lang="en-GB" sz="2000" dirty="0">
                <a:solidFill>
                  <a:prstClr val="black"/>
                </a:solidFill>
              </a:rPr>
              <a:t>.</a:t>
            </a:r>
          </a:p>
          <a:p>
            <a:pPr marL="685800" lvl="1" indent="-228600">
              <a:lnSpc>
                <a:spcPct val="90000"/>
              </a:lnSpc>
              <a:spcBef>
                <a:spcPts val="500"/>
              </a:spcBef>
              <a:buFont typeface="Arial" panose="020B0604020202020204" pitchFamily="34" charset="0"/>
              <a:buChar char="•"/>
            </a:pPr>
            <a:r>
              <a:rPr lang="en-GB" sz="1800" dirty="0">
                <a:solidFill>
                  <a:prstClr val="black"/>
                </a:solidFill>
              </a:rPr>
              <a:t>Involves preventing legitimate use of the system. </a:t>
            </a:r>
            <a:r>
              <a:rPr lang="en-GB" sz="1800" b="1" dirty="0">
                <a:solidFill>
                  <a:prstClr val="black"/>
                </a:solidFill>
              </a:rPr>
              <a:t>Denial-of-service (DOS)</a:t>
            </a:r>
            <a:r>
              <a:rPr lang="en-GB" sz="1800" dirty="0">
                <a:solidFill>
                  <a:prstClr val="black"/>
                </a:solidFill>
              </a:rPr>
              <a:t> by overwhelming the service with illegitimate traffic.</a:t>
            </a:r>
            <a:endParaRPr lang="en-US" altLang="en-US" sz="1800" dirty="0">
              <a:solidFill>
                <a:prstClr val="black"/>
              </a:solidFill>
            </a:endParaRPr>
          </a:p>
        </p:txBody>
      </p:sp>
    </p:spTree>
    <p:extLst>
      <p:ext uri="{BB962C8B-B14F-4D97-AF65-F5344CB8AC3E}">
        <p14:creationId xmlns:p14="http://schemas.microsoft.com/office/powerpoint/2010/main" val="40420043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Security Q1</a:t>
            </a:r>
          </a:p>
        </p:txBody>
      </p:sp>
      <p:sp>
        <p:nvSpPr>
          <p:cNvPr id="72" name="Rectangle 71"/>
          <p:cNvSpPr/>
          <p:nvPr/>
        </p:nvSpPr>
        <p:spPr>
          <a:xfrm>
            <a:off x="611560" y="1237268"/>
            <a:ext cx="7299721" cy="461665"/>
          </a:xfrm>
          <a:prstGeom prst="rect">
            <a:avLst/>
          </a:prstGeom>
        </p:spPr>
        <p:txBody>
          <a:bodyPr wrap="square">
            <a:spAutoFit/>
          </a:bodyPr>
          <a:lstStyle/>
          <a:p>
            <a:r>
              <a:rPr lang="en-GB" sz="2400" b="1" dirty="0" smtClean="0"/>
              <a:t>Security violations methods</a:t>
            </a:r>
            <a:endParaRPr lang="en-GB" sz="2400" b="1" dirty="0"/>
          </a:p>
        </p:txBody>
      </p:sp>
      <p:sp>
        <p:nvSpPr>
          <p:cNvPr id="5" name="Content Placeholder 2"/>
          <p:cNvSpPr>
            <a:spLocks noGrp="1"/>
          </p:cNvSpPr>
          <p:nvPr>
            <p:ph idx="1"/>
          </p:nvPr>
        </p:nvSpPr>
        <p:spPr>
          <a:xfrm>
            <a:off x="457200" y="1842948"/>
            <a:ext cx="8229600" cy="4970428"/>
          </a:xfrm>
        </p:spPr>
        <p:txBody>
          <a:bodyPr>
            <a:noAutofit/>
          </a:bodyPr>
          <a:lstStyle/>
          <a:p>
            <a:pPr marL="228600" lvl="0" indent="-228600">
              <a:lnSpc>
                <a:spcPct val="90000"/>
              </a:lnSpc>
              <a:spcBef>
                <a:spcPts val="1000"/>
              </a:spcBef>
              <a:buClr>
                <a:prstClr val="black"/>
              </a:buClr>
            </a:pPr>
            <a:r>
              <a:rPr lang="en-GB" sz="2400" b="1" dirty="0">
                <a:solidFill>
                  <a:srgbClr val="00B0F0"/>
                </a:solidFill>
              </a:rPr>
              <a:t>Masquerading:</a:t>
            </a:r>
            <a:r>
              <a:rPr lang="en-GB" sz="2400" dirty="0">
                <a:solidFill>
                  <a:prstClr val="black"/>
                </a:solidFill>
              </a:rPr>
              <a:t> one participant in a communication pretends to be someone else (another host or another person).</a:t>
            </a:r>
          </a:p>
          <a:p>
            <a:pPr marL="685800" lvl="1" indent="-228600">
              <a:lnSpc>
                <a:spcPct val="90000"/>
              </a:lnSpc>
              <a:spcBef>
                <a:spcPts val="500"/>
              </a:spcBef>
              <a:buClr>
                <a:prstClr val="black"/>
              </a:buClr>
              <a:buFont typeface="Arial" panose="020B0604020202020204" pitchFamily="34" charset="0"/>
              <a:buChar char="•"/>
            </a:pPr>
            <a:r>
              <a:rPr lang="en-GB" sz="2000" dirty="0">
                <a:solidFill>
                  <a:prstClr val="black"/>
                </a:solidFill>
              </a:rPr>
              <a:t>This is breach of </a:t>
            </a:r>
            <a:r>
              <a:rPr lang="en-GB" sz="2000" b="1" dirty="0">
                <a:solidFill>
                  <a:prstClr val="black"/>
                </a:solidFill>
              </a:rPr>
              <a:t>authentication</a:t>
            </a:r>
            <a:r>
              <a:rPr lang="en-GB" sz="2000" dirty="0">
                <a:solidFill>
                  <a:prstClr val="black"/>
                </a:solidFill>
              </a:rPr>
              <a:t>, gaining access that would not normally be allowed or obtaining privileges to which would not normally be entitled. </a:t>
            </a:r>
          </a:p>
          <a:p>
            <a:pPr marL="228600" lvl="0" indent="-228600">
              <a:lnSpc>
                <a:spcPct val="90000"/>
              </a:lnSpc>
              <a:spcBef>
                <a:spcPts val="1000"/>
              </a:spcBef>
              <a:buClr>
                <a:prstClr val="black"/>
              </a:buClr>
            </a:pPr>
            <a:r>
              <a:rPr lang="en-GB" sz="2400" b="1" dirty="0">
                <a:solidFill>
                  <a:srgbClr val="00B0F0"/>
                </a:solidFill>
              </a:rPr>
              <a:t>Replay attack:</a:t>
            </a:r>
            <a:r>
              <a:rPr lang="en-GB" sz="2400" b="1" dirty="0">
                <a:solidFill>
                  <a:prstClr val="black"/>
                </a:solidFill>
              </a:rPr>
              <a:t> </a:t>
            </a:r>
            <a:r>
              <a:rPr lang="en-GB" sz="2400" dirty="0">
                <a:solidFill>
                  <a:prstClr val="black"/>
                </a:solidFill>
              </a:rPr>
              <a:t>consists of the malicious or fraudulent repeat of a valid data transmission.</a:t>
            </a:r>
          </a:p>
          <a:p>
            <a:pPr marL="685800" lvl="1" indent="-228600">
              <a:lnSpc>
                <a:spcPct val="90000"/>
              </a:lnSpc>
              <a:spcBef>
                <a:spcPts val="500"/>
              </a:spcBef>
              <a:buClr>
                <a:prstClr val="black"/>
              </a:buClr>
              <a:buFont typeface="Arial" panose="020B0604020202020204" pitchFamily="34" charset="0"/>
              <a:buChar char="•"/>
            </a:pPr>
            <a:r>
              <a:rPr lang="en-GB" sz="2000" dirty="0">
                <a:solidFill>
                  <a:prstClr val="black"/>
                </a:solidFill>
              </a:rPr>
              <a:t>e.g. repeat of a request to transfer money, frequently along with </a:t>
            </a:r>
            <a:r>
              <a:rPr lang="en-GB" sz="2000" b="1" dirty="0">
                <a:solidFill>
                  <a:prstClr val="black"/>
                </a:solidFill>
              </a:rPr>
              <a:t>message modification.</a:t>
            </a:r>
            <a:r>
              <a:rPr lang="en-GB" sz="2000" dirty="0">
                <a:solidFill>
                  <a:prstClr val="black"/>
                </a:solidFill>
              </a:rPr>
              <a:t> </a:t>
            </a:r>
          </a:p>
          <a:p>
            <a:pPr marL="228600" lvl="0" indent="-228600">
              <a:lnSpc>
                <a:spcPct val="90000"/>
              </a:lnSpc>
              <a:spcBef>
                <a:spcPts val="1000"/>
              </a:spcBef>
              <a:buClr>
                <a:prstClr val="black"/>
              </a:buClr>
            </a:pPr>
            <a:r>
              <a:rPr lang="en-GB" sz="2400" b="1" dirty="0">
                <a:solidFill>
                  <a:srgbClr val="00B0F0"/>
                </a:solidFill>
              </a:rPr>
              <a:t>Man-in-the-middle attack:</a:t>
            </a:r>
            <a:r>
              <a:rPr lang="en-GB" sz="2400" dirty="0">
                <a:solidFill>
                  <a:prstClr val="black"/>
                </a:solidFill>
              </a:rPr>
              <a:t> an attacker sits in the data flow of a communication, masquerading as the sender to the receiver, and vice versa.</a:t>
            </a:r>
          </a:p>
          <a:p>
            <a:pPr marL="228600" lvl="0" indent="-228600">
              <a:lnSpc>
                <a:spcPct val="90000"/>
              </a:lnSpc>
              <a:spcBef>
                <a:spcPts val="1000"/>
              </a:spcBef>
              <a:buClr>
                <a:prstClr val="black"/>
              </a:buClr>
            </a:pPr>
            <a:r>
              <a:rPr lang="en-GB" sz="2400" b="1" dirty="0">
                <a:solidFill>
                  <a:srgbClr val="00B0F0"/>
                </a:solidFill>
              </a:rPr>
              <a:t>Session hijacking:</a:t>
            </a:r>
            <a:r>
              <a:rPr lang="en-GB" sz="2400" dirty="0">
                <a:solidFill>
                  <a:prstClr val="black"/>
                </a:solidFill>
              </a:rPr>
              <a:t> intercept an active communication to bypass authentication. </a:t>
            </a:r>
            <a:endParaRPr lang="en-US" altLang="en-US" sz="2400" dirty="0">
              <a:solidFill>
                <a:prstClr val="black"/>
              </a:solidFill>
            </a:endParaRPr>
          </a:p>
        </p:txBody>
      </p:sp>
    </p:spTree>
    <p:extLst>
      <p:ext uri="{BB962C8B-B14F-4D97-AF65-F5344CB8AC3E}">
        <p14:creationId xmlns:p14="http://schemas.microsoft.com/office/powerpoint/2010/main" val="8058950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Security Q1</a:t>
            </a:r>
          </a:p>
        </p:txBody>
      </p:sp>
      <p:sp>
        <p:nvSpPr>
          <p:cNvPr id="72" name="Rectangle 71"/>
          <p:cNvSpPr/>
          <p:nvPr/>
        </p:nvSpPr>
        <p:spPr>
          <a:xfrm>
            <a:off x="611560" y="1237268"/>
            <a:ext cx="7299721" cy="461665"/>
          </a:xfrm>
          <a:prstGeom prst="rect">
            <a:avLst/>
          </a:prstGeom>
        </p:spPr>
        <p:txBody>
          <a:bodyPr wrap="square">
            <a:spAutoFit/>
          </a:bodyPr>
          <a:lstStyle/>
          <a:p>
            <a:r>
              <a:rPr lang="en-GB" sz="2400" b="1" dirty="0" smtClean="0"/>
              <a:t>Security measure levels (3 out of 4)</a:t>
            </a:r>
            <a:endParaRPr lang="en-GB" sz="2400" b="1" dirty="0"/>
          </a:p>
        </p:txBody>
      </p:sp>
      <p:sp>
        <p:nvSpPr>
          <p:cNvPr id="4" name="Content Placeholder 2"/>
          <p:cNvSpPr>
            <a:spLocks noGrp="1"/>
          </p:cNvSpPr>
          <p:nvPr>
            <p:ph idx="1"/>
          </p:nvPr>
        </p:nvSpPr>
        <p:spPr>
          <a:xfrm>
            <a:off x="457200" y="1842948"/>
            <a:ext cx="8229600" cy="4970428"/>
          </a:xfrm>
        </p:spPr>
        <p:txBody>
          <a:bodyPr>
            <a:noAutofit/>
          </a:bodyPr>
          <a:lstStyle/>
          <a:p>
            <a:pPr marL="228600" lvl="0" indent="-228600">
              <a:lnSpc>
                <a:spcPct val="90000"/>
              </a:lnSpc>
              <a:spcBef>
                <a:spcPts val="1000"/>
              </a:spcBef>
            </a:pPr>
            <a:r>
              <a:rPr lang="en-US" altLang="en-US" sz="2600" dirty="0">
                <a:solidFill>
                  <a:prstClr val="black"/>
                </a:solidFill>
              </a:rPr>
              <a:t>Impossible to have absolute security, but make cost to perpetrator sufficiently high to deter most intruders</a:t>
            </a:r>
          </a:p>
          <a:p>
            <a:pPr marL="228600" lvl="0" indent="-228600">
              <a:lnSpc>
                <a:spcPct val="90000"/>
              </a:lnSpc>
              <a:spcBef>
                <a:spcPts val="1000"/>
              </a:spcBef>
            </a:pPr>
            <a:r>
              <a:rPr lang="en-US" altLang="en-US" sz="2600" dirty="0">
                <a:solidFill>
                  <a:prstClr val="black"/>
                </a:solidFill>
              </a:rPr>
              <a:t>Security must occur at four levels to be effective:</a:t>
            </a:r>
          </a:p>
          <a:p>
            <a:pPr marL="685800" lvl="1" indent="-228600">
              <a:lnSpc>
                <a:spcPct val="90000"/>
              </a:lnSpc>
              <a:spcBef>
                <a:spcPts val="500"/>
              </a:spcBef>
              <a:buFont typeface="Arial" panose="020B0604020202020204" pitchFamily="34" charset="0"/>
              <a:buChar char="•"/>
            </a:pPr>
            <a:r>
              <a:rPr lang="en-US" altLang="en-US" sz="2200" b="1" dirty="0">
                <a:solidFill>
                  <a:prstClr val="black"/>
                </a:solidFill>
              </a:rPr>
              <a:t>Physical</a:t>
            </a:r>
          </a:p>
          <a:p>
            <a:pPr lvl="2">
              <a:lnSpc>
                <a:spcPct val="90000"/>
              </a:lnSpc>
              <a:spcBef>
                <a:spcPts val="500"/>
              </a:spcBef>
            </a:pPr>
            <a:r>
              <a:rPr lang="en-US" altLang="en-US" sz="1900" dirty="0">
                <a:solidFill>
                  <a:prstClr val="black"/>
                </a:solidFill>
              </a:rPr>
              <a:t>Data centers, servers, connected terminals</a:t>
            </a:r>
          </a:p>
          <a:p>
            <a:pPr marL="685800" lvl="1" indent="-228600">
              <a:lnSpc>
                <a:spcPct val="90000"/>
              </a:lnSpc>
              <a:spcBef>
                <a:spcPts val="500"/>
              </a:spcBef>
              <a:buFont typeface="Arial" panose="020B0604020202020204" pitchFamily="34" charset="0"/>
              <a:buChar char="•"/>
            </a:pPr>
            <a:r>
              <a:rPr lang="en-US" altLang="en-US" sz="2200" b="1" dirty="0">
                <a:solidFill>
                  <a:prstClr val="black"/>
                </a:solidFill>
              </a:rPr>
              <a:t>Human</a:t>
            </a:r>
          </a:p>
          <a:p>
            <a:pPr lvl="2">
              <a:lnSpc>
                <a:spcPct val="90000"/>
              </a:lnSpc>
              <a:spcBef>
                <a:spcPts val="500"/>
              </a:spcBef>
            </a:pPr>
            <a:r>
              <a:rPr lang="en-US" altLang="en-US" sz="1900" dirty="0">
                <a:solidFill>
                  <a:prstClr val="black"/>
                </a:solidFill>
              </a:rPr>
              <a:t>Avoid </a:t>
            </a:r>
            <a:r>
              <a:rPr lang="en-US" altLang="en-US" sz="1900" b="1" dirty="0">
                <a:solidFill>
                  <a:srgbClr val="00B0F0"/>
                </a:solidFill>
              </a:rPr>
              <a:t>social engineering</a:t>
            </a:r>
            <a:r>
              <a:rPr lang="en-US" altLang="en-US" sz="1900" dirty="0">
                <a:solidFill>
                  <a:prstClr val="black"/>
                </a:solidFill>
              </a:rPr>
              <a:t>,</a:t>
            </a:r>
            <a:r>
              <a:rPr lang="en-US" altLang="en-US" sz="1900" b="1" dirty="0">
                <a:solidFill>
                  <a:srgbClr val="3366FF"/>
                </a:solidFill>
              </a:rPr>
              <a:t> </a:t>
            </a:r>
            <a:r>
              <a:rPr lang="en-US" altLang="en-US" sz="1900" b="1" dirty="0">
                <a:solidFill>
                  <a:srgbClr val="00B0F0"/>
                </a:solidFill>
              </a:rPr>
              <a:t>phishing</a:t>
            </a:r>
            <a:r>
              <a:rPr lang="en-US" altLang="en-US" sz="1900" dirty="0">
                <a:solidFill>
                  <a:prstClr val="black"/>
                </a:solidFill>
              </a:rPr>
              <a:t>,</a:t>
            </a:r>
            <a:r>
              <a:rPr lang="en-US" altLang="en-US" sz="1900" b="1" dirty="0">
                <a:solidFill>
                  <a:srgbClr val="3366FF"/>
                </a:solidFill>
              </a:rPr>
              <a:t> </a:t>
            </a:r>
            <a:r>
              <a:rPr lang="en-US" altLang="en-US" sz="1900" b="1" dirty="0">
                <a:solidFill>
                  <a:srgbClr val="00B0F0"/>
                </a:solidFill>
              </a:rPr>
              <a:t>dumpster diving</a:t>
            </a:r>
          </a:p>
          <a:p>
            <a:pPr marL="685800" lvl="1" indent="-228600">
              <a:lnSpc>
                <a:spcPct val="90000"/>
              </a:lnSpc>
              <a:spcBef>
                <a:spcPts val="500"/>
              </a:spcBef>
              <a:buFont typeface="Arial" panose="020B0604020202020204" pitchFamily="34" charset="0"/>
              <a:buChar char="•"/>
            </a:pPr>
            <a:r>
              <a:rPr lang="en-US" altLang="en-US" sz="2200" b="1" dirty="0">
                <a:solidFill>
                  <a:prstClr val="black"/>
                </a:solidFill>
              </a:rPr>
              <a:t>Operating System</a:t>
            </a:r>
          </a:p>
          <a:p>
            <a:pPr lvl="2">
              <a:lnSpc>
                <a:spcPct val="90000"/>
              </a:lnSpc>
              <a:spcBef>
                <a:spcPts val="500"/>
              </a:spcBef>
            </a:pPr>
            <a:r>
              <a:rPr lang="en-US" altLang="en-US" sz="1900" dirty="0">
                <a:solidFill>
                  <a:prstClr val="black"/>
                </a:solidFill>
              </a:rPr>
              <a:t>Protection mechanisms, debugging</a:t>
            </a:r>
          </a:p>
          <a:p>
            <a:pPr marL="685800" lvl="1" indent="-228600">
              <a:lnSpc>
                <a:spcPct val="90000"/>
              </a:lnSpc>
              <a:spcBef>
                <a:spcPts val="500"/>
              </a:spcBef>
              <a:buFont typeface="Arial" panose="020B0604020202020204" pitchFamily="34" charset="0"/>
              <a:buChar char="•"/>
            </a:pPr>
            <a:r>
              <a:rPr lang="en-US" altLang="en-US" sz="2200" b="1" dirty="0">
                <a:solidFill>
                  <a:prstClr val="black"/>
                </a:solidFill>
              </a:rPr>
              <a:t>Network</a:t>
            </a:r>
          </a:p>
          <a:p>
            <a:pPr lvl="2">
              <a:lnSpc>
                <a:spcPct val="90000"/>
              </a:lnSpc>
              <a:spcBef>
                <a:spcPts val="500"/>
              </a:spcBef>
            </a:pPr>
            <a:r>
              <a:rPr lang="en-US" altLang="en-US" sz="1900" dirty="0">
                <a:solidFill>
                  <a:prstClr val="black"/>
                </a:solidFill>
              </a:rPr>
              <a:t>Intercepted communications, interruption, DOS</a:t>
            </a:r>
          </a:p>
          <a:p>
            <a:pPr marL="228600" lvl="0" indent="-228600">
              <a:lnSpc>
                <a:spcPct val="90000"/>
              </a:lnSpc>
              <a:spcBef>
                <a:spcPts val="1000"/>
              </a:spcBef>
            </a:pPr>
            <a:r>
              <a:rPr lang="en-US" altLang="en-US" sz="2600" dirty="0">
                <a:solidFill>
                  <a:prstClr val="black"/>
                </a:solidFill>
              </a:rPr>
              <a:t>Security is as weak as the weakest link in the chain</a:t>
            </a:r>
          </a:p>
          <a:p>
            <a:pPr marL="228600" lvl="0" indent="-228600">
              <a:lnSpc>
                <a:spcPct val="90000"/>
              </a:lnSpc>
              <a:spcBef>
                <a:spcPts val="1000"/>
              </a:spcBef>
            </a:pPr>
            <a:endParaRPr lang="en-US" altLang="en-US" sz="2600" dirty="0">
              <a:solidFill>
                <a:prstClr val="black"/>
              </a:solidFill>
            </a:endParaRPr>
          </a:p>
        </p:txBody>
      </p:sp>
    </p:spTree>
    <p:extLst>
      <p:ext uri="{BB962C8B-B14F-4D97-AF65-F5344CB8AC3E}">
        <p14:creationId xmlns:p14="http://schemas.microsoft.com/office/powerpoint/2010/main" val="79522068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Security Q2</a:t>
            </a:r>
            <a:endParaRPr lang="en-GB" dirty="0"/>
          </a:p>
        </p:txBody>
      </p:sp>
      <p:sp>
        <p:nvSpPr>
          <p:cNvPr id="3" name="Content Placeholder 2"/>
          <p:cNvSpPr>
            <a:spLocks noGrp="1"/>
          </p:cNvSpPr>
          <p:nvPr>
            <p:ph idx="1"/>
          </p:nvPr>
        </p:nvSpPr>
        <p:spPr>
          <a:xfrm>
            <a:off x="457200" y="1600200"/>
            <a:ext cx="8229600" cy="5257800"/>
          </a:xfrm>
        </p:spPr>
        <p:txBody>
          <a:bodyPr>
            <a:noAutofit/>
          </a:bodyPr>
          <a:lstStyle/>
          <a:p>
            <a:pPr marL="0" lvl="0" indent="0">
              <a:buNone/>
            </a:pPr>
            <a:r>
              <a:rPr lang="en-GB" sz="2400" dirty="0" smtClean="0"/>
              <a:t>“Discuss </a:t>
            </a:r>
            <a:r>
              <a:rPr lang="en-GB" sz="2400" dirty="0"/>
              <a:t>THREE types of Program </a:t>
            </a:r>
            <a:r>
              <a:rPr lang="en-GB" sz="2400" dirty="0" smtClean="0"/>
              <a:t>Threats. Give an example for each one.” </a:t>
            </a:r>
          </a:p>
          <a:p>
            <a:pPr marL="0" indent="0">
              <a:buNone/>
            </a:pPr>
            <a:endParaRPr lang="en-GB" sz="2400" dirty="0" smtClean="0"/>
          </a:p>
          <a:p>
            <a:pPr marL="0" indent="0">
              <a:buNone/>
            </a:pPr>
            <a:endParaRPr lang="en-GB" sz="2400" dirty="0" smtClean="0"/>
          </a:p>
          <a:p>
            <a:pPr marL="0" indent="0">
              <a:buNone/>
            </a:pPr>
            <a:r>
              <a:rPr lang="en-GB" sz="2400" i="1" dirty="0" smtClean="0"/>
              <a:t>Refer to Operating Systems Concepts book…</a:t>
            </a:r>
          </a:p>
          <a:p>
            <a:pPr marL="0" lvl="1" indent="0">
              <a:buClr>
                <a:srgbClr val="C00000"/>
              </a:buClr>
              <a:buNone/>
            </a:pPr>
            <a:r>
              <a:rPr lang="en-GB" sz="2000" i="1" dirty="0" smtClean="0"/>
              <a:t>15.2 (Program Threats) </a:t>
            </a:r>
            <a:r>
              <a:rPr lang="en-GB" sz="2000" i="1" dirty="0"/>
              <a:t>[p. </a:t>
            </a:r>
            <a:r>
              <a:rPr lang="en-GB" sz="2000" i="1" dirty="0" smtClean="0"/>
              <a:t>661]</a:t>
            </a:r>
            <a:endParaRPr lang="en-GB" sz="2000" i="1" dirty="0"/>
          </a:p>
          <a:p>
            <a:pPr marL="457200" lvl="1" indent="-457200">
              <a:buClr>
                <a:srgbClr val="C00000"/>
              </a:buClr>
              <a:buFont typeface="Arial" panose="020B0604020202020204" pitchFamily="34" charset="0"/>
              <a:buChar char="•"/>
            </a:pPr>
            <a:endParaRPr lang="en-GB" sz="2000" dirty="0" smtClean="0"/>
          </a:p>
          <a:p>
            <a:pPr marL="457200" lvl="1" indent="-457200">
              <a:buClr>
                <a:srgbClr val="C00000"/>
              </a:buClr>
              <a:buFont typeface="Arial" panose="020B0604020202020204" pitchFamily="34" charset="0"/>
              <a:buChar char="•"/>
            </a:pPr>
            <a:endParaRPr lang="en-GB" sz="2000" dirty="0" smtClean="0"/>
          </a:p>
          <a:p>
            <a:pPr marL="457200" lvl="1" indent="-457200">
              <a:buClr>
                <a:srgbClr val="C00000"/>
              </a:buClr>
              <a:buFont typeface="Arial" panose="020B0604020202020204" pitchFamily="34" charset="0"/>
              <a:buChar char="•"/>
            </a:pPr>
            <a:endParaRPr lang="en-GB" sz="2000" dirty="0" smtClean="0"/>
          </a:p>
          <a:p>
            <a:pPr marL="457200" lvl="1" indent="-457200">
              <a:buClr>
                <a:srgbClr val="C00000"/>
              </a:buClr>
              <a:buFont typeface="Arial" panose="020B0604020202020204" pitchFamily="34" charset="0"/>
              <a:buChar char="•"/>
            </a:pPr>
            <a:endParaRPr lang="en-GB" sz="2000" dirty="0"/>
          </a:p>
          <a:p>
            <a:pPr marL="457200" lvl="1" indent="-457200">
              <a:buClr>
                <a:srgbClr val="C00000"/>
              </a:buClr>
              <a:buFont typeface="Arial" panose="020B0604020202020204" pitchFamily="34" charset="0"/>
              <a:buChar char="•"/>
            </a:pPr>
            <a:endParaRPr lang="en-GB" sz="2000" dirty="0"/>
          </a:p>
          <a:p>
            <a:pPr marL="457200" lvl="1" indent="-457200">
              <a:buClr>
                <a:srgbClr val="C00000"/>
              </a:buClr>
              <a:buFont typeface="Arial" panose="020B0604020202020204" pitchFamily="34" charset="0"/>
              <a:buChar char="•"/>
            </a:pPr>
            <a:r>
              <a:rPr lang="en-GB" sz="2000" dirty="0" smtClean="0"/>
              <a:t>discussed </a:t>
            </a:r>
            <a:r>
              <a:rPr lang="en-GB" sz="2000" dirty="0"/>
              <a:t>in </a:t>
            </a:r>
            <a:r>
              <a:rPr lang="en-GB" sz="2000" dirty="0" smtClean="0"/>
              <a:t>“Security I”</a:t>
            </a:r>
            <a:endParaRPr lang="en-GB" sz="2000" i="1" dirty="0" smtClean="0"/>
          </a:p>
          <a:p>
            <a:pPr marL="0" lvl="1" indent="0">
              <a:buNone/>
            </a:pPr>
            <a:endParaRPr lang="en-GB" sz="2000" i="1" dirty="0" smtClean="0"/>
          </a:p>
          <a:p>
            <a:pPr marL="0" lvl="1" indent="0">
              <a:buNone/>
            </a:pPr>
            <a:endParaRPr lang="en-GB" sz="1800" dirty="0" smtClean="0"/>
          </a:p>
          <a:p>
            <a:pPr marL="0" lvl="1" indent="0">
              <a:buNone/>
            </a:pPr>
            <a:endParaRPr lang="en-GB" sz="2000" dirty="0" smtClean="0"/>
          </a:p>
          <a:p>
            <a:endParaRPr lang="en-GB" sz="2400" dirty="0"/>
          </a:p>
        </p:txBody>
      </p:sp>
      <p:pic>
        <p:nvPicPr>
          <p:cNvPr id="6" name="Picture 5"/>
          <p:cNvPicPr>
            <a:picLocks noChangeAspect="1"/>
          </p:cNvPicPr>
          <p:nvPr/>
        </p:nvPicPr>
        <p:blipFill>
          <a:blip r:embed="rId3"/>
          <a:stretch>
            <a:fillRect/>
          </a:stretch>
        </p:blipFill>
        <p:spPr>
          <a:xfrm>
            <a:off x="7524328" y="2852936"/>
            <a:ext cx="1424098" cy="2159880"/>
          </a:xfrm>
          <a:prstGeom prst="rect">
            <a:avLst/>
          </a:prstGeom>
        </p:spPr>
      </p:pic>
      <p:pic>
        <p:nvPicPr>
          <p:cNvPr id="8" name="Picture 7"/>
          <p:cNvPicPr>
            <a:picLocks noChangeAspect="1"/>
          </p:cNvPicPr>
          <p:nvPr/>
        </p:nvPicPr>
        <p:blipFill>
          <a:blip r:embed="rId4"/>
          <a:stretch>
            <a:fillRect/>
          </a:stretch>
        </p:blipFill>
        <p:spPr>
          <a:xfrm>
            <a:off x="6056731" y="5589240"/>
            <a:ext cx="2664183" cy="999831"/>
          </a:xfrm>
          <a:prstGeom prst="rect">
            <a:avLst/>
          </a:prstGeom>
        </p:spPr>
      </p:pic>
    </p:spTree>
    <p:extLst>
      <p:ext uri="{BB962C8B-B14F-4D97-AF65-F5344CB8AC3E}">
        <p14:creationId xmlns:p14="http://schemas.microsoft.com/office/powerpoint/2010/main" val="357845738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Security </a:t>
            </a:r>
            <a:r>
              <a:rPr lang="en-GB" dirty="0" smtClean="0"/>
              <a:t>Q2</a:t>
            </a:r>
            <a:endParaRPr lang="en-GB" dirty="0"/>
          </a:p>
        </p:txBody>
      </p:sp>
      <p:sp>
        <p:nvSpPr>
          <p:cNvPr id="3" name="Content Placeholder 2"/>
          <p:cNvSpPr>
            <a:spLocks noGrp="1"/>
          </p:cNvSpPr>
          <p:nvPr>
            <p:ph idx="1"/>
          </p:nvPr>
        </p:nvSpPr>
        <p:spPr>
          <a:xfrm>
            <a:off x="457200" y="1600200"/>
            <a:ext cx="8229600" cy="5257800"/>
          </a:xfrm>
        </p:spPr>
        <p:txBody>
          <a:bodyPr>
            <a:noAutofit/>
          </a:bodyPr>
          <a:lstStyle/>
          <a:p>
            <a:pPr marL="0" indent="0">
              <a:buClr>
                <a:srgbClr val="C00000"/>
              </a:buClr>
              <a:buNone/>
            </a:pPr>
            <a:r>
              <a:rPr lang="en-GB" b="1" dirty="0" smtClean="0"/>
              <a:t>Think about…</a:t>
            </a:r>
          </a:p>
          <a:p>
            <a:pPr>
              <a:buClr>
                <a:srgbClr val="C00000"/>
              </a:buClr>
              <a:buFont typeface="Wingdings" panose="05000000000000000000" pitchFamily="2" charset="2"/>
              <a:buChar char="§"/>
            </a:pPr>
            <a:r>
              <a:rPr lang="en-GB" sz="2800" dirty="0" smtClean="0"/>
              <a:t>What are program threats?</a:t>
            </a:r>
          </a:p>
          <a:p>
            <a:pPr lvl="1">
              <a:buClr>
                <a:schemeClr val="tx1"/>
              </a:buClr>
              <a:buFont typeface="Arial" panose="020B0604020202020204" pitchFamily="34" charset="0"/>
              <a:buChar char="•"/>
            </a:pPr>
            <a:endParaRPr lang="en-GB" sz="2400" dirty="0" smtClean="0"/>
          </a:p>
          <a:p>
            <a:pPr>
              <a:buClr>
                <a:srgbClr val="C00000"/>
              </a:buClr>
              <a:buFont typeface="Wingdings" panose="05000000000000000000" pitchFamily="2" charset="2"/>
              <a:buChar char="§"/>
            </a:pPr>
            <a:r>
              <a:rPr lang="en-GB" sz="2800" dirty="0" smtClean="0"/>
              <a:t>Three examples </a:t>
            </a:r>
          </a:p>
          <a:p>
            <a:pPr lvl="1">
              <a:buClr>
                <a:schemeClr val="tx1"/>
              </a:buClr>
              <a:buFont typeface="Arial" panose="020B0604020202020204" pitchFamily="34" charset="0"/>
              <a:buChar char="•"/>
            </a:pPr>
            <a:r>
              <a:rPr lang="en-GB" sz="2400" dirty="0" smtClean="0"/>
              <a:t>One for each method you discuss </a:t>
            </a:r>
          </a:p>
          <a:p>
            <a:pPr lvl="1">
              <a:buClr>
                <a:schemeClr val="tx1"/>
              </a:buClr>
              <a:buFont typeface="Arial" panose="020B0604020202020204" pitchFamily="34" charset="0"/>
              <a:buChar char="•"/>
            </a:pPr>
            <a:endParaRPr lang="en-GB" sz="2400" dirty="0" smtClean="0"/>
          </a:p>
          <a:p>
            <a:pPr lvl="1">
              <a:buClr>
                <a:schemeClr val="tx1"/>
              </a:buClr>
              <a:buFont typeface="Arial" panose="020B0604020202020204" pitchFamily="34" charset="0"/>
              <a:buChar char="•"/>
            </a:pPr>
            <a:endParaRPr lang="en-GB" sz="2400" dirty="0" smtClean="0"/>
          </a:p>
          <a:p>
            <a:pPr>
              <a:buClr>
                <a:srgbClr val="C00000"/>
              </a:buClr>
              <a:buFont typeface="Wingdings" panose="05000000000000000000" pitchFamily="2" charset="2"/>
              <a:buChar char="§"/>
            </a:pPr>
            <a:endParaRPr lang="en-GB" sz="2800" dirty="0" smtClean="0"/>
          </a:p>
          <a:p>
            <a:pPr>
              <a:buClr>
                <a:srgbClr val="C00000"/>
              </a:buClr>
              <a:buFont typeface="Wingdings" panose="05000000000000000000" pitchFamily="2" charset="2"/>
              <a:buChar char="§"/>
            </a:pPr>
            <a:endParaRPr lang="en-GB" sz="2400" dirty="0"/>
          </a:p>
        </p:txBody>
      </p:sp>
    </p:spTree>
    <p:extLst>
      <p:ext uri="{BB962C8B-B14F-4D97-AF65-F5344CB8AC3E}">
        <p14:creationId xmlns:p14="http://schemas.microsoft.com/office/powerpoint/2010/main" val="906909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Security </a:t>
            </a:r>
            <a:r>
              <a:rPr lang="en-GB" dirty="0" smtClean="0"/>
              <a:t>Q2</a:t>
            </a:r>
            <a:endParaRPr lang="en-GB" dirty="0"/>
          </a:p>
        </p:txBody>
      </p:sp>
      <p:sp>
        <p:nvSpPr>
          <p:cNvPr id="72" name="Rectangle 71"/>
          <p:cNvSpPr/>
          <p:nvPr/>
        </p:nvSpPr>
        <p:spPr>
          <a:xfrm>
            <a:off x="611560" y="1237268"/>
            <a:ext cx="7299721" cy="461665"/>
          </a:xfrm>
          <a:prstGeom prst="rect">
            <a:avLst/>
          </a:prstGeom>
        </p:spPr>
        <p:txBody>
          <a:bodyPr wrap="square">
            <a:spAutoFit/>
          </a:bodyPr>
          <a:lstStyle/>
          <a:p>
            <a:r>
              <a:rPr lang="en-GB" sz="2400" b="1" dirty="0" smtClean="0"/>
              <a:t>Programme threats (3 out of 5)</a:t>
            </a:r>
            <a:endParaRPr lang="en-GB" sz="2400" b="1" dirty="0"/>
          </a:p>
        </p:txBody>
      </p:sp>
      <p:sp>
        <p:nvSpPr>
          <p:cNvPr id="4" name="Content Placeholder 2"/>
          <p:cNvSpPr>
            <a:spLocks noGrp="1"/>
          </p:cNvSpPr>
          <p:nvPr>
            <p:ph idx="1"/>
          </p:nvPr>
        </p:nvSpPr>
        <p:spPr>
          <a:xfrm>
            <a:off x="457200" y="1772816"/>
            <a:ext cx="8229600" cy="4970428"/>
          </a:xfrm>
        </p:spPr>
        <p:txBody>
          <a:bodyPr>
            <a:noAutofit/>
          </a:bodyPr>
          <a:lstStyle/>
          <a:p>
            <a:pPr marL="228600" lvl="0" indent="-228600">
              <a:lnSpc>
                <a:spcPct val="90000"/>
              </a:lnSpc>
              <a:spcBef>
                <a:spcPts val="1000"/>
              </a:spcBef>
              <a:buClr>
                <a:prstClr val="black"/>
              </a:buClr>
            </a:pPr>
            <a:r>
              <a:rPr lang="en-US" altLang="en-US" sz="2000" b="1" dirty="0">
                <a:solidFill>
                  <a:prstClr val="black"/>
                </a:solidFill>
              </a:rPr>
              <a:t>Trojan Horse</a:t>
            </a:r>
          </a:p>
          <a:p>
            <a:pPr marL="685800" lvl="1" indent="-228600">
              <a:lnSpc>
                <a:spcPct val="90000"/>
              </a:lnSpc>
              <a:spcBef>
                <a:spcPts val="500"/>
              </a:spcBef>
              <a:buClr>
                <a:prstClr val="black"/>
              </a:buClr>
              <a:buFont typeface="Arial" panose="020B0604020202020204" pitchFamily="34" charset="0"/>
              <a:buChar char="•"/>
            </a:pPr>
            <a:r>
              <a:rPr lang="en-US" altLang="en-US" sz="1800" dirty="0">
                <a:solidFill>
                  <a:prstClr val="black"/>
                </a:solidFill>
              </a:rPr>
              <a:t>Pretend to be something else, e.g. login is system</a:t>
            </a:r>
          </a:p>
          <a:p>
            <a:pPr marL="685800" lvl="1" indent="-228600">
              <a:lnSpc>
                <a:spcPct val="90000"/>
              </a:lnSpc>
              <a:spcBef>
                <a:spcPts val="500"/>
              </a:spcBef>
              <a:buClr>
                <a:prstClr val="black"/>
              </a:buClr>
              <a:buFont typeface="Arial" panose="020B0604020202020204" pitchFamily="34" charset="0"/>
              <a:buChar char="•"/>
            </a:pPr>
            <a:r>
              <a:rPr lang="en-US" altLang="en-US" sz="1800" dirty="0">
                <a:solidFill>
                  <a:prstClr val="black"/>
                </a:solidFill>
              </a:rPr>
              <a:t>Can block, modify, delete data</a:t>
            </a:r>
          </a:p>
          <a:p>
            <a:pPr marL="685800" lvl="1" indent="-228600">
              <a:lnSpc>
                <a:spcPct val="90000"/>
              </a:lnSpc>
              <a:spcBef>
                <a:spcPts val="500"/>
              </a:spcBef>
              <a:buClr>
                <a:prstClr val="black"/>
              </a:buClr>
              <a:buFont typeface="Arial" panose="020B0604020202020204" pitchFamily="34" charset="0"/>
              <a:buChar char="•"/>
            </a:pPr>
            <a:r>
              <a:rPr lang="en-US" altLang="en-US" sz="1800" dirty="0">
                <a:solidFill>
                  <a:prstClr val="black"/>
                </a:solidFill>
              </a:rPr>
              <a:t>Install backdoor</a:t>
            </a:r>
          </a:p>
          <a:p>
            <a:pPr marL="685800" lvl="1" indent="-228600">
              <a:lnSpc>
                <a:spcPct val="90000"/>
              </a:lnSpc>
              <a:spcBef>
                <a:spcPts val="500"/>
              </a:spcBef>
              <a:buClr>
                <a:prstClr val="black"/>
              </a:buClr>
              <a:buFont typeface="Arial" panose="020B0604020202020204" pitchFamily="34" charset="0"/>
              <a:buChar char="•"/>
            </a:pPr>
            <a:r>
              <a:rPr lang="en-US" altLang="en-US" sz="1800" dirty="0">
                <a:solidFill>
                  <a:prstClr val="black"/>
                </a:solidFill>
              </a:rPr>
              <a:t>Can not self-replicate</a:t>
            </a:r>
          </a:p>
          <a:p>
            <a:pPr marL="228600" lvl="0" indent="-228600">
              <a:lnSpc>
                <a:spcPct val="90000"/>
              </a:lnSpc>
              <a:spcBef>
                <a:spcPts val="1000"/>
              </a:spcBef>
              <a:buClr>
                <a:prstClr val="black"/>
              </a:buClr>
            </a:pPr>
            <a:r>
              <a:rPr lang="en-US" altLang="en-US" sz="2000" b="1" dirty="0">
                <a:solidFill>
                  <a:prstClr val="black"/>
                </a:solidFill>
              </a:rPr>
              <a:t>Trap Door</a:t>
            </a:r>
          </a:p>
          <a:p>
            <a:pPr marL="685800" lvl="1" indent="-228600">
              <a:lnSpc>
                <a:spcPct val="90000"/>
              </a:lnSpc>
              <a:spcBef>
                <a:spcPts val="500"/>
              </a:spcBef>
              <a:buClr>
                <a:prstClr val="black"/>
              </a:buClr>
              <a:buFont typeface="Arial" panose="020B0604020202020204" pitchFamily="34" charset="0"/>
              <a:buChar char="•"/>
            </a:pPr>
            <a:r>
              <a:rPr lang="en-US" altLang="en-US" sz="1800" dirty="0">
                <a:solidFill>
                  <a:prstClr val="black"/>
                </a:solidFill>
              </a:rPr>
              <a:t>Leave a “hole” for accessing the system, e.g. hardcoded credentials</a:t>
            </a:r>
          </a:p>
          <a:p>
            <a:pPr marL="228600" lvl="0" indent="-228600">
              <a:lnSpc>
                <a:spcPct val="90000"/>
              </a:lnSpc>
              <a:spcBef>
                <a:spcPts val="1000"/>
              </a:spcBef>
              <a:buClr>
                <a:prstClr val="black"/>
              </a:buClr>
            </a:pPr>
            <a:r>
              <a:rPr lang="en-GB" altLang="en-US" sz="2000" b="1" dirty="0">
                <a:solidFill>
                  <a:prstClr val="black"/>
                </a:solidFill>
              </a:rPr>
              <a:t>Logic Bomb</a:t>
            </a:r>
          </a:p>
          <a:p>
            <a:pPr marL="685800" lvl="1" indent="-228600">
              <a:lnSpc>
                <a:spcPct val="90000"/>
              </a:lnSpc>
              <a:spcBef>
                <a:spcPts val="500"/>
              </a:spcBef>
              <a:buClr>
                <a:prstClr val="black"/>
              </a:buClr>
              <a:buFont typeface="Arial" panose="020B0604020202020204" pitchFamily="34" charset="0"/>
              <a:buChar char="•"/>
            </a:pPr>
            <a:r>
              <a:rPr lang="en-GB" altLang="en-US" sz="1800" dirty="0">
                <a:solidFill>
                  <a:prstClr val="black"/>
                </a:solidFill>
              </a:rPr>
              <a:t>Activated under certain circumstances, e.g. at specific date/time</a:t>
            </a:r>
          </a:p>
          <a:p>
            <a:pPr marL="228600" lvl="0" indent="-228600">
              <a:lnSpc>
                <a:spcPct val="90000"/>
              </a:lnSpc>
              <a:spcBef>
                <a:spcPts val="1000"/>
              </a:spcBef>
              <a:buClr>
                <a:prstClr val="black"/>
              </a:buClr>
            </a:pPr>
            <a:r>
              <a:rPr lang="en-GB" altLang="en-US" sz="2000" b="1" dirty="0">
                <a:solidFill>
                  <a:prstClr val="black"/>
                </a:solidFill>
              </a:rPr>
              <a:t>Stack and Buffer Overflow</a:t>
            </a:r>
          </a:p>
          <a:p>
            <a:pPr marL="685800" lvl="1" indent="-228600">
              <a:lnSpc>
                <a:spcPct val="90000"/>
              </a:lnSpc>
              <a:spcBef>
                <a:spcPts val="500"/>
              </a:spcBef>
              <a:buClr>
                <a:prstClr val="black"/>
              </a:buClr>
              <a:buFont typeface="Arial" panose="020B0604020202020204" pitchFamily="34" charset="0"/>
              <a:buChar char="•"/>
            </a:pPr>
            <a:r>
              <a:rPr lang="en-GB" altLang="en-US" sz="1800" dirty="0">
                <a:solidFill>
                  <a:prstClr val="black"/>
                </a:solidFill>
              </a:rPr>
              <a:t>Writes arguments into the return address on stack</a:t>
            </a:r>
          </a:p>
          <a:p>
            <a:pPr marL="228600" lvl="0" indent="-228600">
              <a:lnSpc>
                <a:spcPct val="90000"/>
              </a:lnSpc>
              <a:spcBef>
                <a:spcPts val="1000"/>
              </a:spcBef>
              <a:buClr>
                <a:prstClr val="black"/>
              </a:buClr>
            </a:pPr>
            <a:r>
              <a:rPr lang="en-GB" altLang="en-US" sz="2000" b="1" dirty="0">
                <a:solidFill>
                  <a:prstClr val="black"/>
                </a:solidFill>
              </a:rPr>
              <a:t>Viruses</a:t>
            </a:r>
          </a:p>
          <a:p>
            <a:pPr marL="685800" lvl="1" indent="-228600">
              <a:lnSpc>
                <a:spcPct val="90000"/>
              </a:lnSpc>
              <a:spcBef>
                <a:spcPts val="500"/>
              </a:spcBef>
              <a:buClr>
                <a:prstClr val="black"/>
              </a:buClr>
              <a:buFont typeface="Arial" panose="020B0604020202020204" pitchFamily="34" charset="0"/>
              <a:buChar char="•"/>
            </a:pPr>
            <a:r>
              <a:rPr lang="en-GB" altLang="en-US" sz="1800" dirty="0">
                <a:solidFill>
                  <a:prstClr val="black"/>
                </a:solidFill>
              </a:rPr>
              <a:t>A fragment of code embedded in a legitimate program</a:t>
            </a:r>
          </a:p>
          <a:p>
            <a:pPr marL="685800" lvl="1" indent="-228600">
              <a:lnSpc>
                <a:spcPct val="90000"/>
              </a:lnSpc>
              <a:spcBef>
                <a:spcPts val="500"/>
              </a:spcBef>
              <a:buClr>
                <a:prstClr val="black"/>
              </a:buClr>
              <a:buFont typeface="Arial" panose="020B0604020202020204" pitchFamily="34" charset="0"/>
              <a:buChar char="•"/>
            </a:pPr>
            <a:r>
              <a:rPr lang="en-GB" altLang="en-US" sz="1800" dirty="0">
                <a:solidFill>
                  <a:prstClr val="black"/>
                </a:solidFill>
              </a:rPr>
              <a:t>Can self-replicate</a:t>
            </a:r>
          </a:p>
          <a:p>
            <a:pPr marL="685800" lvl="1" indent="-228600">
              <a:lnSpc>
                <a:spcPct val="90000"/>
              </a:lnSpc>
              <a:spcBef>
                <a:spcPts val="500"/>
              </a:spcBef>
              <a:buClr>
                <a:prstClr val="black"/>
              </a:buClr>
              <a:buFont typeface="Arial" panose="020B0604020202020204" pitchFamily="34" charset="0"/>
              <a:buChar char="•"/>
            </a:pPr>
            <a:r>
              <a:rPr lang="en-GB" altLang="en-US" sz="1800" dirty="0">
                <a:solidFill>
                  <a:prstClr val="black"/>
                </a:solidFill>
              </a:rPr>
              <a:t>Can spread over a network – infect other machines </a:t>
            </a:r>
          </a:p>
          <a:p>
            <a:pPr marL="685800" lvl="1" indent="-228600">
              <a:lnSpc>
                <a:spcPct val="90000"/>
              </a:lnSpc>
              <a:spcBef>
                <a:spcPts val="500"/>
              </a:spcBef>
              <a:buClr>
                <a:prstClr val="black"/>
              </a:buClr>
              <a:buFont typeface="Arial" panose="020B0604020202020204" pitchFamily="34" charset="0"/>
              <a:buChar char="•"/>
            </a:pPr>
            <a:endParaRPr lang="en-GB" altLang="en-US" sz="1800" dirty="0">
              <a:solidFill>
                <a:prstClr val="black"/>
              </a:solidFill>
            </a:endParaRPr>
          </a:p>
          <a:p>
            <a:pPr marL="228600" lvl="0" indent="-228600">
              <a:lnSpc>
                <a:spcPct val="90000"/>
              </a:lnSpc>
              <a:spcBef>
                <a:spcPts val="1000"/>
              </a:spcBef>
              <a:buClr>
                <a:prstClr val="black"/>
              </a:buClr>
            </a:pPr>
            <a:endParaRPr lang="en-US" altLang="en-US" sz="2000" b="1" dirty="0">
              <a:solidFill>
                <a:srgbClr val="3366FF"/>
              </a:solidFill>
            </a:endParaRPr>
          </a:p>
        </p:txBody>
      </p:sp>
    </p:spTree>
    <p:extLst>
      <p:ext uri="{BB962C8B-B14F-4D97-AF65-F5344CB8AC3E}">
        <p14:creationId xmlns:p14="http://schemas.microsoft.com/office/powerpoint/2010/main" val="26065097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Operating Systems Structures Q1</a:t>
            </a:r>
          </a:p>
        </p:txBody>
      </p:sp>
      <p:sp>
        <p:nvSpPr>
          <p:cNvPr id="3" name="Content Placeholder 2"/>
          <p:cNvSpPr>
            <a:spLocks noGrp="1"/>
          </p:cNvSpPr>
          <p:nvPr>
            <p:ph idx="1"/>
          </p:nvPr>
        </p:nvSpPr>
        <p:spPr>
          <a:xfrm>
            <a:off x="457200" y="1600200"/>
            <a:ext cx="8229600" cy="5257800"/>
          </a:xfrm>
        </p:spPr>
        <p:txBody>
          <a:bodyPr>
            <a:noAutofit/>
          </a:bodyPr>
          <a:lstStyle/>
          <a:p>
            <a:pPr marL="0" lvl="0" indent="0">
              <a:buNone/>
            </a:pPr>
            <a:r>
              <a:rPr lang="en-GB" sz="2400" dirty="0" smtClean="0"/>
              <a:t>“Discuss </a:t>
            </a:r>
            <a:r>
              <a:rPr lang="en-GB" sz="2400" dirty="0"/>
              <a:t>TWO approaches users can </a:t>
            </a:r>
            <a:r>
              <a:rPr lang="en-GB" sz="2400" dirty="0" smtClean="0"/>
              <a:t>use to interact </a:t>
            </a:r>
            <a:r>
              <a:rPr lang="en-GB" sz="2400" dirty="0"/>
              <a:t>with an Operating System. Discuss FIVE  Operating System services and discuss the function each </a:t>
            </a:r>
            <a:r>
              <a:rPr lang="en-GB" sz="2400" dirty="0" smtClean="0"/>
              <a:t>provides.” </a:t>
            </a:r>
            <a:endParaRPr lang="en-GB" sz="2400" dirty="0"/>
          </a:p>
          <a:p>
            <a:pPr marL="0" indent="0">
              <a:buNone/>
            </a:pPr>
            <a:endParaRPr lang="en-GB" sz="2400" dirty="0" smtClean="0"/>
          </a:p>
          <a:p>
            <a:pPr marL="0" indent="0">
              <a:buNone/>
            </a:pPr>
            <a:r>
              <a:rPr lang="en-GB" sz="2400" i="1" dirty="0" smtClean="0"/>
              <a:t>Refer to Operating Systems Concepts book…</a:t>
            </a:r>
          </a:p>
          <a:p>
            <a:pPr marL="0" lvl="1" indent="0">
              <a:buNone/>
            </a:pPr>
            <a:r>
              <a:rPr lang="en-GB" sz="2000" i="1" dirty="0"/>
              <a:t>2.1 (Operating-System Services) [p. </a:t>
            </a:r>
            <a:r>
              <a:rPr lang="en-GB" sz="2000" i="1" dirty="0" smtClean="0"/>
              <a:t>55]</a:t>
            </a:r>
            <a:endParaRPr lang="en-GB" sz="2000" i="1" dirty="0"/>
          </a:p>
          <a:p>
            <a:pPr marL="0" lvl="1" indent="0">
              <a:buNone/>
            </a:pPr>
            <a:endParaRPr lang="en-GB" sz="2000" i="1" dirty="0" smtClean="0"/>
          </a:p>
          <a:p>
            <a:pPr marL="457200" lvl="1" indent="-457200">
              <a:buClr>
                <a:srgbClr val="C00000"/>
              </a:buClr>
              <a:buFont typeface="Arial" panose="020B0604020202020204" pitchFamily="34" charset="0"/>
              <a:buChar char="•"/>
            </a:pPr>
            <a:endParaRPr lang="en-GB" sz="2000" dirty="0" smtClean="0"/>
          </a:p>
          <a:p>
            <a:pPr marL="457200" lvl="1" indent="-457200">
              <a:buClr>
                <a:srgbClr val="C00000"/>
              </a:buClr>
              <a:buFont typeface="Arial" panose="020B0604020202020204" pitchFamily="34" charset="0"/>
              <a:buChar char="•"/>
            </a:pPr>
            <a:endParaRPr lang="en-GB" sz="2000" dirty="0" smtClean="0"/>
          </a:p>
          <a:p>
            <a:pPr marL="457200" lvl="1" indent="-457200">
              <a:buClr>
                <a:srgbClr val="C00000"/>
              </a:buClr>
              <a:buFont typeface="Arial" panose="020B0604020202020204" pitchFamily="34" charset="0"/>
              <a:buChar char="•"/>
            </a:pPr>
            <a:endParaRPr lang="en-GB" sz="2000" dirty="0"/>
          </a:p>
          <a:p>
            <a:pPr marL="457200" lvl="1" indent="-457200">
              <a:buClr>
                <a:srgbClr val="C00000"/>
              </a:buClr>
              <a:buFont typeface="Arial" panose="020B0604020202020204" pitchFamily="34" charset="0"/>
              <a:buChar char="•"/>
            </a:pPr>
            <a:r>
              <a:rPr lang="en-GB" sz="2000" dirty="0" smtClean="0"/>
              <a:t>discussed </a:t>
            </a:r>
            <a:r>
              <a:rPr lang="en-GB" sz="2000" dirty="0"/>
              <a:t>in </a:t>
            </a:r>
            <a:r>
              <a:rPr lang="en-GB" sz="2000" dirty="0" smtClean="0"/>
              <a:t>“Operating Systems Structures”</a:t>
            </a:r>
            <a:endParaRPr lang="en-GB" sz="2000" i="1" dirty="0" smtClean="0"/>
          </a:p>
          <a:p>
            <a:pPr marL="0" lvl="1" indent="0">
              <a:buNone/>
            </a:pPr>
            <a:endParaRPr lang="en-GB" sz="2000" i="1" dirty="0" smtClean="0"/>
          </a:p>
          <a:p>
            <a:pPr marL="0" lvl="1" indent="0">
              <a:buNone/>
            </a:pPr>
            <a:endParaRPr lang="en-GB" sz="1800" dirty="0" smtClean="0"/>
          </a:p>
          <a:p>
            <a:pPr marL="0" lvl="1" indent="0">
              <a:buNone/>
            </a:pPr>
            <a:endParaRPr lang="en-GB" sz="2000" dirty="0" smtClean="0"/>
          </a:p>
          <a:p>
            <a:endParaRPr lang="en-GB" sz="2400" dirty="0"/>
          </a:p>
        </p:txBody>
      </p:sp>
      <p:pic>
        <p:nvPicPr>
          <p:cNvPr id="6" name="Picture 5"/>
          <p:cNvPicPr>
            <a:picLocks noChangeAspect="1"/>
          </p:cNvPicPr>
          <p:nvPr/>
        </p:nvPicPr>
        <p:blipFill>
          <a:blip r:embed="rId3"/>
          <a:stretch>
            <a:fillRect/>
          </a:stretch>
        </p:blipFill>
        <p:spPr>
          <a:xfrm>
            <a:off x="7262702" y="3026195"/>
            <a:ext cx="1424098" cy="2159880"/>
          </a:xfrm>
          <a:prstGeom prst="rect">
            <a:avLst/>
          </a:prstGeom>
        </p:spPr>
      </p:pic>
      <p:pic>
        <p:nvPicPr>
          <p:cNvPr id="10" name="Picture 9"/>
          <p:cNvPicPr>
            <a:picLocks noChangeAspect="1"/>
          </p:cNvPicPr>
          <p:nvPr/>
        </p:nvPicPr>
        <p:blipFill>
          <a:blip r:embed="rId4"/>
          <a:stretch>
            <a:fillRect/>
          </a:stretch>
        </p:blipFill>
        <p:spPr>
          <a:xfrm>
            <a:off x="5724128" y="5949280"/>
            <a:ext cx="2901948" cy="804742"/>
          </a:xfrm>
          <a:prstGeom prst="rect">
            <a:avLst/>
          </a:prstGeom>
        </p:spPr>
      </p:pic>
    </p:spTree>
    <p:extLst>
      <p:ext uri="{BB962C8B-B14F-4D97-AF65-F5344CB8AC3E}">
        <p14:creationId xmlns:p14="http://schemas.microsoft.com/office/powerpoint/2010/main" val="6546333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Operating Systems Structures Q1</a:t>
            </a:r>
          </a:p>
        </p:txBody>
      </p:sp>
      <p:sp>
        <p:nvSpPr>
          <p:cNvPr id="3" name="Content Placeholder 2"/>
          <p:cNvSpPr>
            <a:spLocks noGrp="1"/>
          </p:cNvSpPr>
          <p:nvPr>
            <p:ph idx="1"/>
          </p:nvPr>
        </p:nvSpPr>
        <p:spPr>
          <a:xfrm>
            <a:off x="457200" y="1600200"/>
            <a:ext cx="8229600" cy="5257800"/>
          </a:xfrm>
        </p:spPr>
        <p:txBody>
          <a:bodyPr>
            <a:noAutofit/>
          </a:bodyPr>
          <a:lstStyle/>
          <a:p>
            <a:pPr marL="0" indent="0">
              <a:buClr>
                <a:srgbClr val="C00000"/>
              </a:buClr>
              <a:buNone/>
            </a:pPr>
            <a:r>
              <a:rPr lang="en-GB" b="1" dirty="0" smtClean="0"/>
              <a:t>Think about…</a:t>
            </a:r>
          </a:p>
          <a:p>
            <a:pPr>
              <a:buClr>
                <a:srgbClr val="C00000"/>
              </a:buClr>
              <a:buFont typeface="Wingdings" panose="05000000000000000000" pitchFamily="2" charset="2"/>
              <a:buChar char="§"/>
            </a:pPr>
            <a:r>
              <a:rPr lang="en-GB" sz="2800" dirty="0" smtClean="0"/>
              <a:t>Services available to users and programs</a:t>
            </a:r>
            <a:endParaRPr lang="en-GB" sz="2400" dirty="0" smtClean="0"/>
          </a:p>
          <a:p>
            <a:pPr lvl="1">
              <a:buClr>
                <a:schemeClr val="tx1"/>
              </a:buClr>
              <a:buFont typeface="Arial" panose="020B0604020202020204" pitchFamily="34" charset="0"/>
              <a:buChar char="•"/>
            </a:pPr>
            <a:endParaRPr lang="en-GB" sz="2400" dirty="0" smtClean="0"/>
          </a:p>
          <a:p>
            <a:pPr lvl="1">
              <a:buClr>
                <a:schemeClr val="tx1"/>
              </a:buClr>
              <a:buFont typeface="Arial" panose="020B0604020202020204" pitchFamily="34" charset="0"/>
              <a:buChar char="•"/>
            </a:pPr>
            <a:endParaRPr lang="en-GB" sz="2400" dirty="0" smtClean="0"/>
          </a:p>
          <a:p>
            <a:pPr>
              <a:buClr>
                <a:srgbClr val="C00000"/>
              </a:buClr>
              <a:buFont typeface="Wingdings" panose="05000000000000000000" pitchFamily="2" charset="2"/>
              <a:buChar char="§"/>
            </a:pPr>
            <a:endParaRPr lang="en-GB" sz="2800" dirty="0" smtClean="0"/>
          </a:p>
          <a:p>
            <a:pPr>
              <a:buClr>
                <a:srgbClr val="C00000"/>
              </a:buClr>
              <a:buFont typeface="Wingdings" panose="05000000000000000000" pitchFamily="2" charset="2"/>
              <a:buChar char="§"/>
            </a:pPr>
            <a:endParaRPr lang="en-GB" sz="2400" dirty="0"/>
          </a:p>
        </p:txBody>
      </p:sp>
    </p:spTree>
    <p:extLst>
      <p:ext uri="{BB962C8B-B14F-4D97-AF65-F5344CB8AC3E}">
        <p14:creationId xmlns:p14="http://schemas.microsoft.com/office/powerpoint/2010/main" val="9632113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0688"/>
            <a:ext cx="8229600" cy="1143000"/>
          </a:xfrm>
        </p:spPr>
        <p:txBody>
          <a:bodyPr>
            <a:normAutofit fontScale="90000"/>
          </a:bodyPr>
          <a:lstStyle/>
          <a:p>
            <a:r>
              <a:rPr lang="en-GB" sz="3600" b="1" dirty="0" smtClean="0"/>
              <a:t>(2.1) Operating System Services (OSS)</a:t>
            </a:r>
            <a:r>
              <a:rPr lang="en-GB" sz="2700" b="1" dirty="0"/>
              <a:t/>
            </a:r>
            <a:br>
              <a:rPr lang="en-GB" sz="2700" b="1" dirty="0"/>
            </a:br>
            <a:r>
              <a:rPr lang="en-US" altLang="en-US" sz="2700" b="1" i="1" dirty="0"/>
              <a:t>Operating systems provide an environment for execution of programs and services to programs and users</a:t>
            </a:r>
            <a:r>
              <a:rPr lang="en-US" altLang="en-US" sz="3100" b="1" dirty="0" smtClean="0"/>
              <a:t/>
            </a:r>
            <a:br>
              <a:rPr lang="en-US" altLang="en-US" sz="3100" b="1" dirty="0" smtClean="0"/>
            </a:br>
            <a:endParaRPr lang="en-GB" dirty="0"/>
          </a:p>
        </p:txBody>
      </p:sp>
      <p:sp>
        <p:nvSpPr>
          <p:cNvPr id="3" name="Content Placeholder 2"/>
          <p:cNvSpPr>
            <a:spLocks noGrp="1"/>
          </p:cNvSpPr>
          <p:nvPr>
            <p:ph idx="1"/>
          </p:nvPr>
        </p:nvSpPr>
        <p:spPr/>
        <p:txBody>
          <a:bodyPr/>
          <a:lstStyle/>
          <a:p>
            <a:endParaRPr lang="en-GB"/>
          </a:p>
        </p:txBody>
      </p:sp>
      <p:pic>
        <p:nvPicPr>
          <p:cNvPr id="4"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627187"/>
            <a:ext cx="8784976" cy="438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150095" y="6237312"/>
            <a:ext cx="2934073" cy="369332"/>
          </a:xfrm>
          <a:prstGeom prst="rect">
            <a:avLst/>
          </a:prstGeom>
        </p:spPr>
        <p:txBody>
          <a:bodyPr wrap="none">
            <a:spAutoFit/>
          </a:bodyPr>
          <a:lstStyle/>
          <a:p>
            <a:r>
              <a:rPr lang="en-US" altLang="en-US" b="1" i="1" dirty="0" smtClean="0"/>
              <a:t>Let’s go through the above…</a:t>
            </a:r>
            <a:endParaRPr lang="en-GB" dirty="0"/>
          </a:p>
        </p:txBody>
      </p:sp>
    </p:spTree>
    <p:extLst>
      <p:ext uri="{BB962C8B-B14F-4D97-AF65-F5344CB8AC3E}">
        <p14:creationId xmlns:p14="http://schemas.microsoft.com/office/powerpoint/2010/main" val="332606301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Main OSS functions</a:t>
            </a:r>
            <a:endParaRPr lang="en-GB" dirty="0"/>
          </a:p>
        </p:txBody>
      </p:sp>
      <p:sp>
        <p:nvSpPr>
          <p:cNvPr id="3" name="Content Placeholder 2"/>
          <p:cNvSpPr>
            <a:spLocks noGrp="1"/>
          </p:cNvSpPr>
          <p:nvPr>
            <p:ph idx="1"/>
          </p:nvPr>
        </p:nvSpPr>
        <p:spPr/>
        <p:txBody>
          <a:bodyPr>
            <a:normAutofit fontScale="55000" lnSpcReduction="20000"/>
          </a:bodyPr>
          <a:lstStyle/>
          <a:p>
            <a:pPr marL="0" indent="0">
              <a:buNone/>
            </a:pPr>
            <a:r>
              <a:rPr lang="en-GB" b="1" dirty="0"/>
              <a:t>User interface</a:t>
            </a:r>
            <a:r>
              <a:rPr lang="en-GB" dirty="0"/>
              <a:t>. </a:t>
            </a:r>
            <a:endParaRPr lang="en-GB" dirty="0" smtClean="0"/>
          </a:p>
          <a:p>
            <a:r>
              <a:rPr lang="en-GB" dirty="0" smtClean="0"/>
              <a:t>Almost </a:t>
            </a:r>
            <a:r>
              <a:rPr lang="en-GB" dirty="0"/>
              <a:t>all operating systems have a </a:t>
            </a:r>
            <a:r>
              <a:rPr lang="en-GB" b="1" dirty="0"/>
              <a:t>user interface (UI</a:t>
            </a:r>
            <a:r>
              <a:rPr lang="en-GB" b="1" dirty="0" smtClean="0"/>
              <a:t>)</a:t>
            </a:r>
            <a:r>
              <a:rPr lang="en-GB" dirty="0" smtClean="0"/>
              <a:t>. Can have a </a:t>
            </a:r>
            <a:r>
              <a:rPr lang="en-GB" b="1" dirty="0" smtClean="0"/>
              <a:t>command-line interface (CLI</a:t>
            </a:r>
            <a:r>
              <a:rPr lang="en-GB" b="1" dirty="0"/>
              <a:t>)</a:t>
            </a:r>
            <a:r>
              <a:rPr lang="en-GB" dirty="0"/>
              <a:t>, </a:t>
            </a:r>
            <a:r>
              <a:rPr lang="en-GB" dirty="0" smtClean="0"/>
              <a:t>a </a:t>
            </a:r>
            <a:r>
              <a:rPr lang="en-GB" b="1" dirty="0"/>
              <a:t>batch interface</a:t>
            </a:r>
            <a:r>
              <a:rPr lang="en-GB" dirty="0"/>
              <a:t>, </a:t>
            </a:r>
            <a:r>
              <a:rPr lang="en-GB" dirty="0" smtClean="0"/>
              <a:t>and/or a </a:t>
            </a:r>
            <a:r>
              <a:rPr lang="en-GB" b="1" dirty="0"/>
              <a:t>graphical user interface (GUI</a:t>
            </a:r>
            <a:r>
              <a:rPr lang="en-GB" b="1" dirty="0" smtClean="0"/>
              <a:t>).</a:t>
            </a:r>
          </a:p>
          <a:p>
            <a:pPr marL="0" indent="0">
              <a:buNone/>
            </a:pPr>
            <a:r>
              <a:rPr lang="en-GB" b="1" dirty="0" smtClean="0"/>
              <a:t>Program </a:t>
            </a:r>
            <a:r>
              <a:rPr lang="en-GB" b="1" dirty="0"/>
              <a:t>execution</a:t>
            </a:r>
            <a:r>
              <a:rPr lang="en-GB" dirty="0"/>
              <a:t>. </a:t>
            </a:r>
            <a:endParaRPr lang="en-GB" dirty="0" smtClean="0"/>
          </a:p>
          <a:p>
            <a:r>
              <a:rPr lang="en-GB" dirty="0" smtClean="0"/>
              <a:t>The </a:t>
            </a:r>
            <a:r>
              <a:rPr lang="en-GB" dirty="0"/>
              <a:t>system must be able to load a program </a:t>
            </a:r>
            <a:r>
              <a:rPr lang="en-GB" dirty="0" smtClean="0"/>
              <a:t>into memory </a:t>
            </a:r>
            <a:r>
              <a:rPr lang="en-GB" dirty="0"/>
              <a:t>and to run that program. The program must be able to end </a:t>
            </a:r>
            <a:r>
              <a:rPr lang="en-GB" dirty="0" smtClean="0"/>
              <a:t>its execution</a:t>
            </a:r>
            <a:r>
              <a:rPr lang="en-GB" dirty="0"/>
              <a:t>, either normally or abnormally (indicating error).</a:t>
            </a:r>
          </a:p>
          <a:p>
            <a:pPr marL="0" indent="0">
              <a:buNone/>
            </a:pPr>
            <a:r>
              <a:rPr lang="en-GB" b="1" dirty="0" smtClean="0"/>
              <a:t>I/O </a:t>
            </a:r>
            <a:r>
              <a:rPr lang="en-GB" b="1" dirty="0"/>
              <a:t>operations</a:t>
            </a:r>
            <a:r>
              <a:rPr lang="en-GB" dirty="0"/>
              <a:t>. </a:t>
            </a:r>
            <a:endParaRPr lang="en-GB" dirty="0" smtClean="0"/>
          </a:p>
          <a:p>
            <a:r>
              <a:rPr lang="en-GB" dirty="0" smtClean="0"/>
              <a:t>A </a:t>
            </a:r>
            <a:r>
              <a:rPr lang="en-GB" dirty="0"/>
              <a:t>running </a:t>
            </a:r>
            <a:r>
              <a:rPr lang="en-GB" dirty="0" smtClean="0"/>
              <a:t>program may </a:t>
            </a:r>
            <a:r>
              <a:rPr lang="en-GB" dirty="0"/>
              <a:t>require I/O, </a:t>
            </a:r>
            <a:r>
              <a:rPr lang="en-GB" dirty="0" smtClean="0"/>
              <a:t>which may </a:t>
            </a:r>
            <a:r>
              <a:rPr lang="en-GB" dirty="0"/>
              <a:t>involve </a:t>
            </a:r>
            <a:r>
              <a:rPr lang="en-GB" dirty="0" smtClean="0"/>
              <a:t>a file </a:t>
            </a:r>
            <a:r>
              <a:rPr lang="en-GB" dirty="0"/>
              <a:t>or an I/O </a:t>
            </a:r>
            <a:r>
              <a:rPr lang="en-GB" dirty="0" smtClean="0"/>
              <a:t>device (e.g. screen, DVD, etc.). Users </a:t>
            </a:r>
            <a:r>
              <a:rPr lang="en-GB" dirty="0"/>
              <a:t>usually cannot control I/O devices directly</a:t>
            </a:r>
            <a:r>
              <a:rPr lang="en-GB" dirty="0" smtClean="0"/>
              <a:t>. Therefore</a:t>
            </a:r>
            <a:r>
              <a:rPr lang="en-GB" dirty="0"/>
              <a:t>, the operating system must provide a means to do I/O</a:t>
            </a:r>
            <a:r>
              <a:rPr lang="en-GB" dirty="0" smtClean="0"/>
              <a:t>.</a:t>
            </a:r>
          </a:p>
          <a:p>
            <a:pPr marL="0" indent="0">
              <a:buNone/>
            </a:pPr>
            <a:r>
              <a:rPr lang="en-GB" b="1" dirty="0" smtClean="0"/>
              <a:t>File-system </a:t>
            </a:r>
            <a:r>
              <a:rPr lang="en-GB" b="1" dirty="0"/>
              <a:t>manipulation</a:t>
            </a:r>
            <a:r>
              <a:rPr lang="en-GB" dirty="0"/>
              <a:t>. </a:t>
            </a:r>
            <a:endParaRPr lang="en-GB" dirty="0" smtClean="0"/>
          </a:p>
          <a:p>
            <a:r>
              <a:rPr lang="en-GB" dirty="0" smtClean="0"/>
              <a:t>Programs </a:t>
            </a:r>
            <a:r>
              <a:rPr lang="en-GB" dirty="0"/>
              <a:t>need to read and write files and directories. They </a:t>
            </a:r>
            <a:r>
              <a:rPr lang="en-GB" dirty="0" smtClean="0"/>
              <a:t>also need </a:t>
            </a:r>
            <a:r>
              <a:rPr lang="en-GB" dirty="0"/>
              <a:t>to create and delete them by name, search for a given file, </a:t>
            </a:r>
            <a:r>
              <a:rPr lang="en-GB" dirty="0" smtClean="0"/>
              <a:t>and list </a:t>
            </a:r>
            <a:r>
              <a:rPr lang="en-GB" dirty="0"/>
              <a:t>file information. Finally, some operating systems include </a:t>
            </a:r>
            <a:r>
              <a:rPr lang="en-GB" dirty="0" smtClean="0"/>
              <a:t>permissions management </a:t>
            </a:r>
            <a:r>
              <a:rPr lang="en-GB" dirty="0"/>
              <a:t>to allow or deny access to files or directories based on </a:t>
            </a:r>
            <a:r>
              <a:rPr lang="en-GB" dirty="0" smtClean="0"/>
              <a:t>file ownership </a:t>
            </a:r>
            <a:endParaRPr lang="en-GB" dirty="0"/>
          </a:p>
        </p:txBody>
      </p:sp>
    </p:spTree>
    <p:extLst>
      <p:ext uri="{BB962C8B-B14F-4D97-AF65-F5344CB8AC3E}">
        <p14:creationId xmlns:p14="http://schemas.microsoft.com/office/powerpoint/2010/main" val="20406335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Approach</a:t>
            </a:r>
            <a:endParaRPr lang="en-GB" dirty="0"/>
          </a:p>
        </p:txBody>
      </p:sp>
      <p:sp>
        <p:nvSpPr>
          <p:cNvPr id="3" name="Content Placeholder 2"/>
          <p:cNvSpPr>
            <a:spLocks noGrp="1"/>
          </p:cNvSpPr>
          <p:nvPr>
            <p:ph idx="1"/>
          </p:nvPr>
        </p:nvSpPr>
        <p:spPr/>
        <p:txBody>
          <a:bodyPr>
            <a:normAutofit/>
          </a:bodyPr>
          <a:lstStyle/>
          <a:p>
            <a:pPr>
              <a:buClr>
                <a:srgbClr val="C00000"/>
              </a:buClr>
              <a:buFont typeface="Wingdings" panose="05000000000000000000" pitchFamily="2" charset="2"/>
              <a:buChar char="§"/>
            </a:pPr>
            <a:r>
              <a:rPr lang="en-GB" sz="2800" dirty="0" smtClean="0"/>
              <a:t>Practice with revisions questions (see next slides)</a:t>
            </a:r>
          </a:p>
          <a:p>
            <a:pPr>
              <a:buClr>
                <a:srgbClr val="C00000"/>
              </a:buClr>
              <a:buFont typeface="Wingdings" panose="05000000000000000000" pitchFamily="2" charset="2"/>
              <a:buChar char="§"/>
            </a:pPr>
            <a:r>
              <a:rPr lang="en-GB" sz="2800" dirty="0" smtClean="0"/>
              <a:t>Essay structure is key (think about how you ANSWER THE QUESTION)</a:t>
            </a:r>
          </a:p>
          <a:p>
            <a:pPr>
              <a:buClr>
                <a:srgbClr val="C00000"/>
              </a:buClr>
              <a:buFont typeface="Wingdings" panose="05000000000000000000" pitchFamily="2" charset="2"/>
              <a:buChar char="§"/>
            </a:pPr>
            <a:r>
              <a:rPr lang="en-GB" sz="2800" dirty="0" smtClean="0"/>
              <a:t>ANSWER THE QUESTION</a:t>
            </a:r>
          </a:p>
          <a:p>
            <a:pPr>
              <a:buClr>
                <a:srgbClr val="C00000"/>
              </a:buClr>
              <a:buFont typeface="Wingdings" panose="05000000000000000000" pitchFamily="2" charset="2"/>
              <a:buChar char="§"/>
            </a:pPr>
            <a:r>
              <a:rPr lang="en-GB" sz="2800" dirty="0" smtClean="0"/>
              <a:t>Don’t brain dump!</a:t>
            </a:r>
          </a:p>
        </p:txBody>
      </p:sp>
      <p:pic>
        <p:nvPicPr>
          <p:cNvPr id="5" name="Picture 4"/>
          <p:cNvPicPr>
            <a:picLocks noChangeAspect="1"/>
          </p:cNvPicPr>
          <p:nvPr/>
        </p:nvPicPr>
        <p:blipFill>
          <a:blip r:embed="rId3"/>
          <a:stretch>
            <a:fillRect/>
          </a:stretch>
        </p:blipFill>
        <p:spPr>
          <a:xfrm>
            <a:off x="6300192" y="5102013"/>
            <a:ext cx="1936187" cy="1222003"/>
          </a:xfrm>
          <a:prstGeom prst="rect">
            <a:avLst/>
          </a:prstGeom>
        </p:spPr>
      </p:pic>
      <p:sp>
        <p:nvSpPr>
          <p:cNvPr id="6" name="Rectangle 5"/>
          <p:cNvSpPr/>
          <p:nvPr/>
        </p:nvSpPr>
        <p:spPr>
          <a:xfrm>
            <a:off x="457200" y="4077072"/>
            <a:ext cx="5987008" cy="2012859"/>
          </a:xfrm>
          <a:prstGeom prst="rect">
            <a:avLst/>
          </a:prstGeom>
        </p:spPr>
        <p:txBody>
          <a:bodyPr wrap="square">
            <a:spAutoFit/>
          </a:bodyPr>
          <a:lstStyle/>
          <a:p>
            <a:pPr marL="742950" lvl="1" indent="-285750">
              <a:spcBef>
                <a:spcPct val="20000"/>
              </a:spcBef>
              <a:buClr>
                <a:srgbClr val="002060"/>
              </a:buClr>
              <a:buFont typeface="Arial" panose="020B0604020202020204" pitchFamily="34" charset="0"/>
              <a:buChar char="•"/>
            </a:pPr>
            <a:r>
              <a:rPr lang="en-GB" sz="2400" dirty="0">
                <a:solidFill>
                  <a:prstClr val="black"/>
                </a:solidFill>
              </a:rPr>
              <a:t>i.e. spot a keyword in the question and write everything you know about it rather than answering the question</a:t>
            </a:r>
          </a:p>
          <a:p>
            <a:pPr marL="742950" lvl="1" indent="-285750">
              <a:spcBef>
                <a:spcPct val="20000"/>
              </a:spcBef>
              <a:buClr>
                <a:srgbClr val="002060"/>
              </a:buClr>
              <a:buFont typeface="Arial" panose="020B0604020202020204" pitchFamily="34" charset="0"/>
              <a:buChar char="•"/>
            </a:pPr>
            <a:r>
              <a:rPr lang="en-GB" sz="2400" dirty="0">
                <a:solidFill>
                  <a:prstClr val="black"/>
                </a:solidFill>
              </a:rPr>
              <a:t>PASS/FAIL depends on your ability to answer the question</a:t>
            </a:r>
          </a:p>
        </p:txBody>
      </p:sp>
    </p:spTree>
    <p:extLst>
      <p:ext uri="{BB962C8B-B14F-4D97-AF65-F5344CB8AC3E}">
        <p14:creationId xmlns:p14="http://schemas.microsoft.com/office/powerpoint/2010/main" val="5007363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Main OSS functions</a:t>
            </a:r>
            <a:endParaRPr lang="en-GB" dirty="0"/>
          </a:p>
        </p:txBody>
      </p:sp>
      <p:sp>
        <p:nvSpPr>
          <p:cNvPr id="3" name="Content Placeholder 2"/>
          <p:cNvSpPr>
            <a:spLocks noGrp="1"/>
          </p:cNvSpPr>
          <p:nvPr>
            <p:ph idx="1"/>
          </p:nvPr>
        </p:nvSpPr>
        <p:spPr/>
        <p:txBody>
          <a:bodyPr>
            <a:normAutofit fontScale="55000" lnSpcReduction="20000"/>
          </a:bodyPr>
          <a:lstStyle/>
          <a:p>
            <a:pPr marL="0" indent="0">
              <a:buNone/>
            </a:pPr>
            <a:r>
              <a:rPr lang="en-GB" b="1" dirty="0"/>
              <a:t>Communications</a:t>
            </a:r>
            <a:r>
              <a:rPr lang="en-GB" dirty="0" smtClean="0"/>
              <a:t>.</a:t>
            </a:r>
          </a:p>
          <a:p>
            <a:r>
              <a:rPr lang="en-GB" dirty="0" smtClean="0"/>
              <a:t>There </a:t>
            </a:r>
            <a:r>
              <a:rPr lang="en-GB" dirty="0"/>
              <a:t>are many circumstances in which one </a:t>
            </a:r>
            <a:r>
              <a:rPr lang="en-GB" dirty="0" smtClean="0"/>
              <a:t>process needs </a:t>
            </a:r>
            <a:r>
              <a:rPr lang="en-GB" dirty="0"/>
              <a:t>to exchange information with another process. Such </a:t>
            </a:r>
            <a:r>
              <a:rPr lang="en-GB" dirty="0" smtClean="0"/>
              <a:t>communication may </a:t>
            </a:r>
            <a:r>
              <a:rPr lang="en-GB" dirty="0"/>
              <a:t>occur between processes that are executing on the same computer </a:t>
            </a:r>
            <a:r>
              <a:rPr lang="en-GB" dirty="0" smtClean="0"/>
              <a:t>or between </a:t>
            </a:r>
            <a:r>
              <a:rPr lang="en-GB" dirty="0"/>
              <a:t>processes that are executing on different computer systems </a:t>
            </a:r>
            <a:r>
              <a:rPr lang="en-GB" dirty="0" smtClean="0"/>
              <a:t>tied together </a:t>
            </a:r>
            <a:r>
              <a:rPr lang="en-GB" dirty="0"/>
              <a:t>by a computer network. Communications may be </a:t>
            </a:r>
            <a:r>
              <a:rPr lang="en-GB" dirty="0" smtClean="0"/>
              <a:t>implemented via </a:t>
            </a:r>
            <a:r>
              <a:rPr lang="en-GB" b="1" dirty="0"/>
              <a:t>shared memory</a:t>
            </a:r>
            <a:r>
              <a:rPr lang="en-GB" dirty="0"/>
              <a:t>, in which two or more processes read and write </a:t>
            </a:r>
            <a:r>
              <a:rPr lang="en-GB" dirty="0" smtClean="0"/>
              <a:t>to a </a:t>
            </a:r>
            <a:r>
              <a:rPr lang="en-GB" dirty="0"/>
              <a:t>shared section of memory, or </a:t>
            </a:r>
            <a:r>
              <a:rPr lang="en-GB" b="1" dirty="0"/>
              <a:t>message passing</a:t>
            </a:r>
            <a:r>
              <a:rPr lang="en-GB" dirty="0"/>
              <a:t>, in which packets </a:t>
            </a:r>
            <a:r>
              <a:rPr lang="en-GB" dirty="0" smtClean="0"/>
              <a:t>of information </a:t>
            </a:r>
            <a:r>
              <a:rPr lang="en-GB" dirty="0"/>
              <a:t>in predefined formats are moved between processes by </a:t>
            </a:r>
            <a:r>
              <a:rPr lang="en-GB" dirty="0" smtClean="0"/>
              <a:t>the operating </a:t>
            </a:r>
            <a:r>
              <a:rPr lang="en-GB" dirty="0"/>
              <a:t>system.</a:t>
            </a:r>
          </a:p>
          <a:p>
            <a:pPr marL="0" indent="0">
              <a:buNone/>
            </a:pPr>
            <a:r>
              <a:rPr lang="en-GB" b="1" dirty="0" smtClean="0"/>
              <a:t>Error </a:t>
            </a:r>
            <a:r>
              <a:rPr lang="en-GB" b="1" dirty="0"/>
              <a:t>detection</a:t>
            </a:r>
            <a:r>
              <a:rPr lang="en-GB" dirty="0"/>
              <a:t>. </a:t>
            </a:r>
            <a:endParaRPr lang="en-GB" dirty="0" smtClean="0"/>
          </a:p>
          <a:p>
            <a:r>
              <a:rPr lang="en-GB" dirty="0" smtClean="0"/>
              <a:t>The operating system needs </a:t>
            </a:r>
            <a:r>
              <a:rPr lang="en-GB" dirty="0"/>
              <a:t>to </a:t>
            </a:r>
            <a:r>
              <a:rPr lang="en-GB" dirty="0" smtClean="0"/>
              <a:t>detect and correct errors </a:t>
            </a:r>
            <a:r>
              <a:rPr lang="en-GB" dirty="0"/>
              <a:t>constantly. Errors may occur in the CPU and memory hardware (</a:t>
            </a:r>
            <a:r>
              <a:rPr lang="en-GB" dirty="0" smtClean="0"/>
              <a:t>such as </a:t>
            </a:r>
            <a:r>
              <a:rPr lang="en-GB" dirty="0"/>
              <a:t>a memory error or a power failure), in I/O devices (such as a parity </a:t>
            </a:r>
            <a:r>
              <a:rPr lang="en-GB" dirty="0" smtClean="0"/>
              <a:t>error on </a:t>
            </a:r>
            <a:r>
              <a:rPr lang="en-GB" dirty="0"/>
              <a:t>disk, a connection failure on a network, or lack of paper in the printer</a:t>
            </a:r>
            <a:r>
              <a:rPr lang="en-GB" dirty="0" smtClean="0"/>
              <a:t>), and </a:t>
            </a:r>
            <a:r>
              <a:rPr lang="en-GB" dirty="0"/>
              <a:t>in the user program (such as an arithmetic overflow, an attempt </a:t>
            </a:r>
            <a:r>
              <a:rPr lang="en-GB" dirty="0" smtClean="0"/>
              <a:t>to access </a:t>
            </a:r>
            <a:r>
              <a:rPr lang="en-GB" dirty="0"/>
              <a:t>an illegal memory location, or a too-great use of CPU time). </a:t>
            </a:r>
            <a:r>
              <a:rPr lang="en-GB" dirty="0" smtClean="0"/>
              <a:t>Correction might involve halting the system or terminating a process. </a:t>
            </a:r>
            <a:endParaRPr lang="en-GB" dirty="0"/>
          </a:p>
        </p:txBody>
      </p:sp>
    </p:spTree>
    <p:extLst>
      <p:ext uri="{BB962C8B-B14F-4D97-AF65-F5344CB8AC3E}">
        <p14:creationId xmlns:p14="http://schemas.microsoft.com/office/powerpoint/2010/main" val="30728545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Main OSS functions</a:t>
            </a:r>
            <a:endParaRPr lang="en-GB" dirty="0"/>
          </a:p>
        </p:txBody>
      </p:sp>
      <p:sp>
        <p:nvSpPr>
          <p:cNvPr id="3" name="Content Placeholder 2"/>
          <p:cNvSpPr>
            <a:spLocks noGrp="1"/>
          </p:cNvSpPr>
          <p:nvPr>
            <p:ph idx="1"/>
          </p:nvPr>
        </p:nvSpPr>
        <p:spPr/>
        <p:txBody>
          <a:bodyPr>
            <a:normAutofit fontScale="47500" lnSpcReduction="20000"/>
          </a:bodyPr>
          <a:lstStyle/>
          <a:p>
            <a:pPr marL="0" indent="0">
              <a:buNone/>
            </a:pPr>
            <a:r>
              <a:rPr lang="en-GB" b="1" dirty="0" smtClean="0"/>
              <a:t>Resource </a:t>
            </a:r>
            <a:r>
              <a:rPr lang="en-GB" b="1" dirty="0"/>
              <a:t>allocation</a:t>
            </a:r>
            <a:r>
              <a:rPr lang="en-GB" dirty="0"/>
              <a:t>. </a:t>
            </a:r>
            <a:endParaRPr lang="en-GB" dirty="0" smtClean="0"/>
          </a:p>
          <a:p>
            <a:r>
              <a:rPr lang="en-GB" dirty="0" smtClean="0"/>
              <a:t>When </a:t>
            </a:r>
            <a:r>
              <a:rPr lang="en-GB" dirty="0"/>
              <a:t>there are multiple users or multiple </a:t>
            </a:r>
            <a:r>
              <a:rPr lang="en-GB" dirty="0" smtClean="0"/>
              <a:t>jobs running </a:t>
            </a:r>
            <a:r>
              <a:rPr lang="en-GB" dirty="0"/>
              <a:t>at the same time, </a:t>
            </a:r>
            <a:r>
              <a:rPr lang="en-GB" dirty="0" smtClean="0"/>
              <a:t>resources must </a:t>
            </a:r>
            <a:r>
              <a:rPr lang="en-GB" dirty="0"/>
              <a:t>be allocated to each of them. </a:t>
            </a:r>
            <a:r>
              <a:rPr lang="en-GB" dirty="0" smtClean="0"/>
              <a:t>The operating </a:t>
            </a:r>
            <a:r>
              <a:rPr lang="en-GB" dirty="0"/>
              <a:t>system manages many different types of resources. Some (</a:t>
            </a:r>
            <a:r>
              <a:rPr lang="en-GB" dirty="0" smtClean="0"/>
              <a:t>such as </a:t>
            </a:r>
            <a:r>
              <a:rPr lang="en-GB" dirty="0"/>
              <a:t>CPU cycles, main memory, and file storage) may have special </a:t>
            </a:r>
            <a:r>
              <a:rPr lang="en-GB" dirty="0" smtClean="0"/>
              <a:t>allocation code</a:t>
            </a:r>
            <a:r>
              <a:rPr lang="en-GB" dirty="0"/>
              <a:t>, whereas others (such as I/O devices) may have much more </a:t>
            </a:r>
            <a:r>
              <a:rPr lang="en-GB" dirty="0" smtClean="0"/>
              <a:t>general request </a:t>
            </a:r>
            <a:r>
              <a:rPr lang="en-GB" dirty="0"/>
              <a:t>and release code. For instance, in determining how best to </a:t>
            </a:r>
            <a:r>
              <a:rPr lang="en-GB" dirty="0" smtClean="0"/>
              <a:t>use the </a:t>
            </a:r>
            <a:r>
              <a:rPr lang="en-GB" dirty="0"/>
              <a:t>CPU, operating systems have CPU-scheduling routines that take </a:t>
            </a:r>
            <a:r>
              <a:rPr lang="en-GB" dirty="0" smtClean="0"/>
              <a:t>into account </a:t>
            </a:r>
            <a:r>
              <a:rPr lang="en-GB" dirty="0"/>
              <a:t>the speed of the CPU, the jobs </a:t>
            </a:r>
            <a:r>
              <a:rPr lang="en-GB" dirty="0" smtClean="0"/>
              <a:t>that must </a:t>
            </a:r>
            <a:r>
              <a:rPr lang="en-GB" dirty="0"/>
              <a:t>be executed, the number </a:t>
            </a:r>
            <a:r>
              <a:rPr lang="en-GB" dirty="0" smtClean="0"/>
              <a:t>of registers </a:t>
            </a:r>
            <a:r>
              <a:rPr lang="en-GB" dirty="0"/>
              <a:t>available, and other factors. </a:t>
            </a:r>
            <a:endParaRPr lang="en-GB" dirty="0" smtClean="0"/>
          </a:p>
          <a:p>
            <a:pPr marL="0" indent="0">
              <a:buNone/>
            </a:pPr>
            <a:r>
              <a:rPr lang="en-GB" b="1" dirty="0" smtClean="0"/>
              <a:t>Accounting</a:t>
            </a:r>
            <a:r>
              <a:rPr lang="en-GB" dirty="0"/>
              <a:t>. </a:t>
            </a:r>
            <a:endParaRPr lang="en-GB" dirty="0" smtClean="0"/>
          </a:p>
          <a:p>
            <a:r>
              <a:rPr lang="en-GB" dirty="0" smtClean="0"/>
              <a:t>We </a:t>
            </a:r>
            <a:r>
              <a:rPr lang="en-GB" dirty="0"/>
              <a:t>want to keep track of which users use how much </a:t>
            </a:r>
            <a:r>
              <a:rPr lang="en-GB" dirty="0" smtClean="0"/>
              <a:t>and what </a:t>
            </a:r>
            <a:r>
              <a:rPr lang="en-GB" dirty="0"/>
              <a:t>kinds of computer resources. This record keeping may be used </a:t>
            </a:r>
            <a:r>
              <a:rPr lang="en-GB" dirty="0" smtClean="0"/>
              <a:t>for accounting </a:t>
            </a:r>
            <a:r>
              <a:rPr lang="en-GB" dirty="0"/>
              <a:t>(so that users can be billed) or simply for accumulating </a:t>
            </a:r>
            <a:r>
              <a:rPr lang="en-GB" dirty="0" smtClean="0"/>
              <a:t>usage statistics.</a:t>
            </a:r>
            <a:endParaRPr lang="en-GB" dirty="0"/>
          </a:p>
          <a:p>
            <a:pPr marL="0" indent="0">
              <a:buNone/>
            </a:pPr>
            <a:r>
              <a:rPr lang="en-GB" b="1" dirty="0" smtClean="0"/>
              <a:t>Protection </a:t>
            </a:r>
            <a:r>
              <a:rPr lang="en-GB" b="1" dirty="0"/>
              <a:t>and security</a:t>
            </a:r>
            <a:r>
              <a:rPr lang="en-GB" dirty="0" smtClean="0"/>
              <a:t>.</a:t>
            </a:r>
          </a:p>
          <a:p>
            <a:r>
              <a:rPr lang="en-GB" dirty="0" smtClean="0"/>
              <a:t>The </a:t>
            </a:r>
            <a:r>
              <a:rPr lang="en-GB" dirty="0"/>
              <a:t>owners of information stored in a multiuser </a:t>
            </a:r>
            <a:r>
              <a:rPr lang="en-GB" dirty="0" smtClean="0"/>
              <a:t>or networked </a:t>
            </a:r>
            <a:r>
              <a:rPr lang="en-GB" dirty="0"/>
              <a:t>computer system may want to control use of that information</a:t>
            </a:r>
            <a:r>
              <a:rPr lang="en-GB" dirty="0" smtClean="0"/>
              <a:t>. When </a:t>
            </a:r>
            <a:r>
              <a:rPr lang="en-GB" dirty="0"/>
              <a:t>several separate processes execute concurrently, it should not </a:t>
            </a:r>
            <a:r>
              <a:rPr lang="en-GB" dirty="0" smtClean="0"/>
              <a:t>be possible </a:t>
            </a:r>
            <a:r>
              <a:rPr lang="en-GB" dirty="0"/>
              <a:t>for one process to interfere with the others or with the </a:t>
            </a:r>
            <a:r>
              <a:rPr lang="en-GB" dirty="0" smtClean="0"/>
              <a:t>operating system </a:t>
            </a:r>
            <a:r>
              <a:rPr lang="en-GB" dirty="0"/>
              <a:t>itself. Protection involves ensuring that all access to </a:t>
            </a:r>
            <a:r>
              <a:rPr lang="en-GB" dirty="0" smtClean="0"/>
              <a:t>system resources </a:t>
            </a:r>
            <a:r>
              <a:rPr lang="en-GB" dirty="0"/>
              <a:t>is controlled. Security of the system from outsiders is </a:t>
            </a:r>
            <a:r>
              <a:rPr lang="en-GB" dirty="0" smtClean="0"/>
              <a:t>also important</a:t>
            </a:r>
            <a:r>
              <a:rPr lang="en-GB" dirty="0"/>
              <a:t>. Such security starts with requiring each user to </a:t>
            </a:r>
            <a:r>
              <a:rPr lang="en-GB" dirty="0" smtClean="0"/>
              <a:t>authenticate </a:t>
            </a:r>
            <a:r>
              <a:rPr lang="en-GB" dirty="0"/>
              <a:t>himself or herself to the system, usually by means of a password, to </a:t>
            </a:r>
            <a:r>
              <a:rPr lang="en-GB" dirty="0" smtClean="0"/>
              <a:t>gain access </a:t>
            </a:r>
            <a:r>
              <a:rPr lang="en-GB" dirty="0"/>
              <a:t>to system resources.</a:t>
            </a:r>
          </a:p>
        </p:txBody>
      </p:sp>
    </p:spTree>
    <p:extLst>
      <p:ext uri="{BB962C8B-B14F-4D97-AF65-F5344CB8AC3E}">
        <p14:creationId xmlns:p14="http://schemas.microsoft.com/office/powerpoint/2010/main" val="253620934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Operating Systems Structures </a:t>
            </a:r>
            <a:r>
              <a:rPr lang="en-GB" dirty="0" smtClean="0"/>
              <a:t>Q2</a:t>
            </a:r>
            <a:endParaRPr lang="en-GB" dirty="0"/>
          </a:p>
        </p:txBody>
      </p:sp>
      <p:sp>
        <p:nvSpPr>
          <p:cNvPr id="3" name="Content Placeholder 2"/>
          <p:cNvSpPr>
            <a:spLocks noGrp="1"/>
          </p:cNvSpPr>
          <p:nvPr>
            <p:ph idx="1"/>
          </p:nvPr>
        </p:nvSpPr>
        <p:spPr>
          <a:xfrm>
            <a:off x="457200" y="1600200"/>
            <a:ext cx="8229600" cy="5257800"/>
          </a:xfrm>
        </p:spPr>
        <p:txBody>
          <a:bodyPr>
            <a:noAutofit/>
          </a:bodyPr>
          <a:lstStyle/>
          <a:p>
            <a:pPr marL="0" lvl="0" indent="0">
              <a:buNone/>
            </a:pPr>
            <a:r>
              <a:rPr lang="en-GB" sz="2400" dirty="0" smtClean="0"/>
              <a:t>“Discuss what System Programs are and how they are </a:t>
            </a:r>
            <a:r>
              <a:rPr lang="en-GB" sz="2400" dirty="0" smtClean="0"/>
              <a:t>different </a:t>
            </a:r>
            <a:r>
              <a:rPr lang="en-GB" sz="2400" dirty="0" smtClean="0"/>
              <a:t>from Application Programs. Using </a:t>
            </a:r>
            <a:r>
              <a:rPr lang="en-GB" sz="2400" dirty="0"/>
              <a:t>examples, explain the functionality of FIVE categories of System Programs</a:t>
            </a:r>
            <a:r>
              <a:rPr lang="en-GB" sz="2400" dirty="0" smtClean="0"/>
              <a:t>.” </a:t>
            </a:r>
            <a:endParaRPr lang="en-GB" sz="2400" dirty="0"/>
          </a:p>
          <a:p>
            <a:pPr marL="0" indent="0">
              <a:buNone/>
            </a:pPr>
            <a:endParaRPr lang="en-GB" sz="2400" dirty="0" smtClean="0"/>
          </a:p>
          <a:p>
            <a:pPr marL="0" indent="0">
              <a:buNone/>
            </a:pPr>
            <a:r>
              <a:rPr lang="en-GB" sz="2400" i="1" dirty="0" smtClean="0"/>
              <a:t>Refer to Operating Systems Concepts book…</a:t>
            </a:r>
          </a:p>
          <a:p>
            <a:pPr marL="0" lvl="1" indent="0">
              <a:buNone/>
            </a:pPr>
            <a:r>
              <a:rPr lang="en-GB" sz="2000" i="1" dirty="0" smtClean="0"/>
              <a:t>2.5 (System Programs) </a:t>
            </a:r>
            <a:r>
              <a:rPr lang="en-GB" sz="2000" i="1" dirty="0"/>
              <a:t>[p. </a:t>
            </a:r>
            <a:r>
              <a:rPr lang="en-GB" sz="2000" i="1" dirty="0" smtClean="0"/>
              <a:t>74]</a:t>
            </a:r>
            <a:endParaRPr lang="en-GB" sz="2000" i="1" dirty="0"/>
          </a:p>
          <a:p>
            <a:pPr marL="0" lvl="1" indent="0">
              <a:buNone/>
            </a:pPr>
            <a:endParaRPr lang="en-GB" sz="2000" i="1" dirty="0" smtClean="0"/>
          </a:p>
          <a:p>
            <a:pPr marL="457200" lvl="1" indent="-457200">
              <a:buClr>
                <a:srgbClr val="C00000"/>
              </a:buClr>
              <a:buFont typeface="Arial" panose="020B0604020202020204" pitchFamily="34" charset="0"/>
              <a:buChar char="•"/>
            </a:pPr>
            <a:endParaRPr lang="en-GB" sz="2000" dirty="0" smtClean="0"/>
          </a:p>
          <a:p>
            <a:pPr marL="457200" lvl="1" indent="-457200">
              <a:buClr>
                <a:srgbClr val="C00000"/>
              </a:buClr>
              <a:buFont typeface="Arial" panose="020B0604020202020204" pitchFamily="34" charset="0"/>
              <a:buChar char="•"/>
            </a:pPr>
            <a:endParaRPr lang="en-GB" sz="2000" dirty="0" smtClean="0"/>
          </a:p>
          <a:p>
            <a:pPr marL="457200" lvl="1" indent="-457200">
              <a:buClr>
                <a:srgbClr val="C00000"/>
              </a:buClr>
              <a:buFont typeface="Arial" panose="020B0604020202020204" pitchFamily="34" charset="0"/>
              <a:buChar char="•"/>
            </a:pPr>
            <a:endParaRPr lang="en-GB" sz="2000" dirty="0"/>
          </a:p>
          <a:p>
            <a:pPr marL="457200" lvl="1" indent="-457200">
              <a:buClr>
                <a:srgbClr val="C00000"/>
              </a:buClr>
              <a:buFont typeface="Arial" panose="020B0604020202020204" pitchFamily="34" charset="0"/>
              <a:buChar char="•"/>
            </a:pPr>
            <a:r>
              <a:rPr lang="en-GB" sz="2000" dirty="0" smtClean="0"/>
              <a:t>discussed </a:t>
            </a:r>
            <a:r>
              <a:rPr lang="en-GB" sz="2000" dirty="0"/>
              <a:t>in </a:t>
            </a:r>
            <a:r>
              <a:rPr lang="en-GB" sz="2000" dirty="0" smtClean="0"/>
              <a:t>“Operating Systems Structures”</a:t>
            </a:r>
            <a:endParaRPr lang="en-GB" sz="2000" i="1" dirty="0" smtClean="0"/>
          </a:p>
          <a:p>
            <a:pPr marL="0" lvl="1" indent="0">
              <a:buNone/>
            </a:pPr>
            <a:endParaRPr lang="en-GB" sz="2000" i="1" dirty="0" smtClean="0">
              <a:solidFill>
                <a:srgbClr val="FF0000"/>
              </a:solidFill>
            </a:endParaRPr>
          </a:p>
          <a:p>
            <a:pPr marL="0" lvl="1" indent="0">
              <a:buNone/>
            </a:pPr>
            <a:endParaRPr lang="en-GB" sz="1800" dirty="0" smtClean="0"/>
          </a:p>
          <a:p>
            <a:pPr marL="0" lvl="1" indent="0">
              <a:buNone/>
            </a:pPr>
            <a:endParaRPr lang="en-GB" sz="2000" dirty="0" smtClean="0"/>
          </a:p>
          <a:p>
            <a:endParaRPr lang="en-GB" sz="2400" dirty="0"/>
          </a:p>
        </p:txBody>
      </p:sp>
      <p:pic>
        <p:nvPicPr>
          <p:cNvPr id="6" name="Picture 5"/>
          <p:cNvPicPr>
            <a:picLocks noChangeAspect="1"/>
          </p:cNvPicPr>
          <p:nvPr/>
        </p:nvPicPr>
        <p:blipFill>
          <a:blip r:embed="rId3"/>
          <a:stretch>
            <a:fillRect/>
          </a:stretch>
        </p:blipFill>
        <p:spPr>
          <a:xfrm>
            <a:off x="7281702" y="3149160"/>
            <a:ext cx="1424098" cy="2159880"/>
          </a:xfrm>
          <a:prstGeom prst="rect">
            <a:avLst/>
          </a:prstGeom>
        </p:spPr>
      </p:pic>
      <p:pic>
        <p:nvPicPr>
          <p:cNvPr id="10" name="Picture 9"/>
          <p:cNvPicPr>
            <a:picLocks noChangeAspect="1"/>
          </p:cNvPicPr>
          <p:nvPr/>
        </p:nvPicPr>
        <p:blipFill>
          <a:blip r:embed="rId4"/>
          <a:stretch>
            <a:fillRect/>
          </a:stretch>
        </p:blipFill>
        <p:spPr>
          <a:xfrm>
            <a:off x="6012160" y="5746300"/>
            <a:ext cx="2901948" cy="804742"/>
          </a:xfrm>
          <a:prstGeom prst="rect">
            <a:avLst/>
          </a:prstGeom>
        </p:spPr>
      </p:pic>
    </p:spTree>
    <p:extLst>
      <p:ext uri="{BB962C8B-B14F-4D97-AF65-F5344CB8AC3E}">
        <p14:creationId xmlns:p14="http://schemas.microsoft.com/office/powerpoint/2010/main" val="201899787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Operating Systems Structures </a:t>
            </a:r>
            <a:r>
              <a:rPr lang="en-GB" dirty="0" smtClean="0"/>
              <a:t>Q2</a:t>
            </a:r>
            <a:endParaRPr lang="en-GB" dirty="0"/>
          </a:p>
        </p:txBody>
      </p:sp>
      <p:sp>
        <p:nvSpPr>
          <p:cNvPr id="3" name="Content Placeholder 2"/>
          <p:cNvSpPr>
            <a:spLocks noGrp="1"/>
          </p:cNvSpPr>
          <p:nvPr>
            <p:ph idx="1"/>
          </p:nvPr>
        </p:nvSpPr>
        <p:spPr>
          <a:xfrm>
            <a:off x="457200" y="1600200"/>
            <a:ext cx="8229600" cy="5257800"/>
          </a:xfrm>
        </p:spPr>
        <p:txBody>
          <a:bodyPr>
            <a:noAutofit/>
          </a:bodyPr>
          <a:lstStyle/>
          <a:p>
            <a:pPr marL="0" indent="0">
              <a:buClr>
                <a:srgbClr val="C00000"/>
              </a:buClr>
              <a:buNone/>
            </a:pPr>
            <a:r>
              <a:rPr lang="en-GB" b="1" dirty="0" smtClean="0"/>
              <a:t>Think about…</a:t>
            </a:r>
          </a:p>
          <a:p>
            <a:pPr>
              <a:buClr>
                <a:srgbClr val="C00000"/>
              </a:buClr>
              <a:buFont typeface="Wingdings" panose="05000000000000000000" pitchFamily="2" charset="2"/>
              <a:buChar char="§"/>
            </a:pPr>
            <a:r>
              <a:rPr lang="en-GB" sz="2800" dirty="0" smtClean="0"/>
              <a:t>What is the structure </a:t>
            </a:r>
            <a:r>
              <a:rPr lang="en-GB" sz="2800" dirty="0"/>
              <a:t>of a computer </a:t>
            </a:r>
            <a:r>
              <a:rPr lang="en-GB" sz="2800" dirty="0" smtClean="0"/>
              <a:t>system? </a:t>
            </a:r>
          </a:p>
          <a:p>
            <a:pPr>
              <a:buClr>
                <a:srgbClr val="C00000"/>
              </a:buClr>
              <a:buFont typeface="Wingdings" panose="05000000000000000000" pitchFamily="2" charset="2"/>
              <a:buChar char="§"/>
            </a:pPr>
            <a:r>
              <a:rPr lang="en-GB" sz="2800" dirty="0" smtClean="0"/>
              <a:t>What are System Programs?</a:t>
            </a:r>
          </a:p>
          <a:p>
            <a:pPr>
              <a:buClr>
                <a:srgbClr val="C00000"/>
              </a:buClr>
              <a:buFont typeface="Wingdings" panose="05000000000000000000" pitchFamily="2" charset="2"/>
              <a:buChar char="§"/>
            </a:pPr>
            <a:r>
              <a:rPr lang="en-GB" sz="2800" dirty="0" smtClean="0"/>
              <a:t>What is their purpose?</a:t>
            </a:r>
          </a:p>
          <a:p>
            <a:pPr>
              <a:buClr>
                <a:srgbClr val="C00000"/>
              </a:buClr>
              <a:buFont typeface="Wingdings" panose="05000000000000000000" pitchFamily="2" charset="2"/>
              <a:buChar char="§"/>
            </a:pPr>
            <a:r>
              <a:rPr lang="en-GB" sz="2800" dirty="0" smtClean="0"/>
              <a:t>Services provided by System Programs?</a:t>
            </a:r>
          </a:p>
          <a:p>
            <a:pPr>
              <a:buClr>
                <a:srgbClr val="C00000"/>
              </a:buClr>
              <a:buFont typeface="Wingdings" panose="05000000000000000000" pitchFamily="2" charset="2"/>
              <a:buChar char="§"/>
            </a:pPr>
            <a:r>
              <a:rPr lang="en-GB" sz="2800" dirty="0" smtClean="0"/>
              <a:t>What is their difference from Application Programs?</a:t>
            </a:r>
          </a:p>
          <a:p>
            <a:pPr>
              <a:buClr>
                <a:srgbClr val="C00000"/>
              </a:buClr>
              <a:buFont typeface="Wingdings" panose="05000000000000000000" pitchFamily="2" charset="2"/>
              <a:buChar char="§"/>
            </a:pPr>
            <a:r>
              <a:rPr lang="en-GB" sz="2800" dirty="0" smtClean="0"/>
              <a:t>What are their functionalities?</a:t>
            </a:r>
          </a:p>
          <a:p>
            <a:pPr>
              <a:buClr>
                <a:srgbClr val="C00000"/>
              </a:buClr>
              <a:buFont typeface="Wingdings" panose="05000000000000000000" pitchFamily="2" charset="2"/>
              <a:buChar char="§"/>
            </a:pPr>
            <a:r>
              <a:rPr lang="en-GB" sz="2800" dirty="0" smtClean="0"/>
              <a:t>Examples?</a:t>
            </a:r>
          </a:p>
          <a:p>
            <a:pPr>
              <a:buClr>
                <a:srgbClr val="C00000"/>
              </a:buClr>
              <a:buFont typeface="Wingdings" panose="05000000000000000000" pitchFamily="2" charset="2"/>
              <a:buChar char="§"/>
            </a:pPr>
            <a:endParaRPr lang="en-GB" sz="2400" dirty="0" smtClean="0"/>
          </a:p>
          <a:p>
            <a:pPr lvl="1">
              <a:buClr>
                <a:schemeClr val="tx1"/>
              </a:buClr>
              <a:buFont typeface="Arial" panose="020B0604020202020204" pitchFamily="34" charset="0"/>
              <a:buChar char="•"/>
            </a:pPr>
            <a:endParaRPr lang="en-GB" sz="2400" dirty="0" smtClean="0"/>
          </a:p>
          <a:p>
            <a:pPr lvl="1">
              <a:buClr>
                <a:schemeClr val="tx1"/>
              </a:buClr>
              <a:buFont typeface="Arial" panose="020B0604020202020204" pitchFamily="34" charset="0"/>
              <a:buChar char="•"/>
            </a:pPr>
            <a:endParaRPr lang="en-GB" sz="2400" dirty="0" smtClean="0"/>
          </a:p>
          <a:p>
            <a:pPr>
              <a:buClr>
                <a:srgbClr val="C00000"/>
              </a:buClr>
              <a:buFont typeface="Wingdings" panose="05000000000000000000" pitchFamily="2" charset="2"/>
              <a:buChar char="§"/>
            </a:pPr>
            <a:endParaRPr lang="en-GB" sz="2800" dirty="0" smtClean="0"/>
          </a:p>
          <a:p>
            <a:pPr>
              <a:buClr>
                <a:srgbClr val="C00000"/>
              </a:buClr>
              <a:buFont typeface="Wingdings" panose="05000000000000000000" pitchFamily="2" charset="2"/>
              <a:buChar char="§"/>
            </a:pPr>
            <a:endParaRPr lang="en-GB" sz="2400" dirty="0"/>
          </a:p>
        </p:txBody>
      </p:sp>
    </p:spTree>
    <p:extLst>
      <p:ext uri="{BB962C8B-B14F-4D97-AF65-F5344CB8AC3E}">
        <p14:creationId xmlns:p14="http://schemas.microsoft.com/office/powerpoint/2010/main" val="4161876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Structure of a Computer System</a:t>
            </a:r>
            <a:endParaRPr lang="en-GB" dirty="0"/>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1474364" y="1543843"/>
            <a:ext cx="6195272" cy="5053509"/>
          </a:xfrm>
          <a:prstGeom prst="rect">
            <a:avLst/>
          </a:prstGeom>
        </p:spPr>
      </p:pic>
    </p:spTree>
    <p:extLst>
      <p:ext uri="{BB962C8B-B14F-4D97-AF65-F5344CB8AC3E}">
        <p14:creationId xmlns:p14="http://schemas.microsoft.com/office/powerpoint/2010/main" val="2999308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System Programs</a:t>
            </a:r>
            <a:br>
              <a:rPr lang="en-GB" dirty="0" smtClean="0"/>
            </a:br>
            <a:r>
              <a:rPr lang="en-GB" sz="2700" dirty="0" smtClean="0"/>
              <a:t>(Basically utilities to aid program development and execution – many form the functionality of CLI and Batch environments – these make system calls as well)</a:t>
            </a:r>
            <a:endParaRPr lang="en-GB" dirty="0"/>
          </a:p>
        </p:txBody>
      </p:sp>
      <p:sp>
        <p:nvSpPr>
          <p:cNvPr id="3" name="Content Placeholder 2"/>
          <p:cNvSpPr>
            <a:spLocks noGrp="1"/>
          </p:cNvSpPr>
          <p:nvPr>
            <p:ph idx="1"/>
          </p:nvPr>
        </p:nvSpPr>
        <p:spPr>
          <a:xfrm>
            <a:off x="457200" y="2071389"/>
            <a:ext cx="8229600" cy="4525963"/>
          </a:xfrm>
        </p:spPr>
        <p:txBody>
          <a:bodyPr>
            <a:noAutofit/>
          </a:bodyPr>
          <a:lstStyle/>
          <a:p>
            <a:pPr marL="0" indent="0">
              <a:buNone/>
            </a:pPr>
            <a:r>
              <a:rPr lang="en-GB" sz="1600" b="1" dirty="0"/>
              <a:t>Program loading and </a:t>
            </a:r>
            <a:r>
              <a:rPr lang="en-GB" sz="1600" b="1" dirty="0" smtClean="0"/>
              <a:t>execution</a:t>
            </a:r>
            <a:r>
              <a:rPr lang="en-GB" sz="1600" dirty="0" smtClean="0"/>
              <a:t> </a:t>
            </a:r>
            <a:endParaRPr lang="en-GB" sz="1600" dirty="0"/>
          </a:p>
          <a:p>
            <a:r>
              <a:rPr lang="en-GB" sz="1600" dirty="0"/>
              <a:t>Once a program is assembled or compiled, it must be loaded into memory to be executed… loaders, linkers, debuggers, etc.  </a:t>
            </a:r>
          </a:p>
          <a:p>
            <a:pPr marL="0" indent="0">
              <a:buNone/>
            </a:pPr>
            <a:r>
              <a:rPr lang="en-GB" sz="1600" b="1" dirty="0" smtClean="0"/>
              <a:t>Communications</a:t>
            </a:r>
            <a:r>
              <a:rPr lang="en-GB" sz="1600" dirty="0" smtClean="0"/>
              <a:t> </a:t>
            </a:r>
            <a:endParaRPr lang="en-GB" sz="1600" dirty="0"/>
          </a:p>
          <a:p>
            <a:r>
              <a:rPr lang="en-GB" sz="1600" dirty="0"/>
              <a:t>These programs provide the mechanism for creating virtual connections among processes, users, and computer systems. </a:t>
            </a:r>
            <a:r>
              <a:rPr lang="en-GB" sz="1600" dirty="0" smtClean="0"/>
              <a:t>They allow </a:t>
            </a:r>
            <a:r>
              <a:rPr lang="en-GB" sz="1600" dirty="0"/>
              <a:t>users to send messages to one another’s screens, to browse Web pages, to send e-mail messages, to log in remotely, or to transfer files </a:t>
            </a:r>
            <a:r>
              <a:rPr lang="en-GB" sz="1600" dirty="0" smtClean="0"/>
              <a:t>from one </a:t>
            </a:r>
            <a:r>
              <a:rPr lang="en-GB" sz="1600" dirty="0"/>
              <a:t>machine to another.</a:t>
            </a:r>
          </a:p>
          <a:p>
            <a:pPr marL="0" indent="0">
              <a:buNone/>
            </a:pPr>
            <a:r>
              <a:rPr lang="en-GB" sz="1600" b="1" dirty="0"/>
              <a:t>Background services</a:t>
            </a:r>
            <a:r>
              <a:rPr lang="en-GB" sz="1600" dirty="0"/>
              <a:t>. </a:t>
            </a:r>
          </a:p>
          <a:p>
            <a:r>
              <a:rPr lang="en-GB" sz="1600" dirty="0"/>
              <a:t>All general-purpose systems have methods for launching certain system-program processes at boot time. Some of these processes terminate after completing their tasks, while others continue to run until the system is halted. Constantly running system-program processes are known as </a:t>
            </a:r>
            <a:r>
              <a:rPr lang="en-GB" sz="1600" b="1" dirty="0"/>
              <a:t>services</a:t>
            </a:r>
            <a:r>
              <a:rPr lang="en-GB" sz="1600" dirty="0"/>
              <a:t>, </a:t>
            </a:r>
            <a:r>
              <a:rPr lang="en-GB" sz="1600" b="1" dirty="0"/>
              <a:t>subsystems</a:t>
            </a:r>
            <a:r>
              <a:rPr lang="en-GB" sz="1600" dirty="0"/>
              <a:t>, or daemons.  Include schedulers, system monitors, printer servers, etc. </a:t>
            </a:r>
          </a:p>
        </p:txBody>
      </p:sp>
    </p:spTree>
    <p:extLst>
      <p:ext uri="{BB962C8B-B14F-4D97-AF65-F5344CB8AC3E}">
        <p14:creationId xmlns:p14="http://schemas.microsoft.com/office/powerpoint/2010/main" val="167682598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Processes Q1</a:t>
            </a:r>
            <a:endParaRPr lang="en-GB" dirty="0"/>
          </a:p>
        </p:txBody>
      </p:sp>
      <p:sp>
        <p:nvSpPr>
          <p:cNvPr id="3" name="Content Placeholder 2"/>
          <p:cNvSpPr>
            <a:spLocks noGrp="1"/>
          </p:cNvSpPr>
          <p:nvPr>
            <p:ph idx="1"/>
          </p:nvPr>
        </p:nvSpPr>
        <p:spPr>
          <a:xfrm>
            <a:off x="457200" y="1600200"/>
            <a:ext cx="8229600" cy="5257800"/>
          </a:xfrm>
        </p:spPr>
        <p:txBody>
          <a:bodyPr>
            <a:noAutofit/>
          </a:bodyPr>
          <a:lstStyle/>
          <a:p>
            <a:pPr marL="0" lvl="0" indent="0">
              <a:buNone/>
            </a:pPr>
            <a:r>
              <a:rPr lang="en-GB" sz="2400" dirty="0" smtClean="0"/>
              <a:t>“What is a “</a:t>
            </a:r>
            <a:r>
              <a:rPr lang="en-GB" sz="2400" dirty="0"/>
              <a:t>Process” and </a:t>
            </a:r>
            <a:r>
              <a:rPr lang="en-GB" sz="2400" dirty="0" smtClean="0"/>
              <a:t>what are its possible states? What are the possible actions a process might take in its lifecycle? Discuss the </a:t>
            </a:r>
            <a:r>
              <a:rPr lang="en-GB" sz="2400" dirty="0"/>
              <a:t>role of the Process Control Block.” </a:t>
            </a:r>
          </a:p>
          <a:p>
            <a:pPr marL="0" indent="0">
              <a:buNone/>
            </a:pPr>
            <a:endParaRPr lang="en-GB" sz="2400" dirty="0" smtClean="0"/>
          </a:p>
          <a:p>
            <a:pPr marL="0" indent="0">
              <a:buNone/>
            </a:pPr>
            <a:r>
              <a:rPr lang="en-GB" sz="2400" i="1" dirty="0" smtClean="0"/>
              <a:t>Refer to Operating Systems Concepts book…</a:t>
            </a:r>
          </a:p>
          <a:p>
            <a:pPr marL="0" lvl="1" indent="0">
              <a:buClr>
                <a:srgbClr val="C00000"/>
              </a:buClr>
              <a:buNone/>
            </a:pPr>
            <a:r>
              <a:rPr lang="en-GB" sz="2000" i="1" dirty="0" smtClean="0"/>
              <a:t>3.1 (Process Concept) </a:t>
            </a:r>
            <a:r>
              <a:rPr lang="en-GB" sz="2000" i="1" dirty="0"/>
              <a:t>[p. </a:t>
            </a:r>
            <a:r>
              <a:rPr lang="en-GB" sz="2000" i="1" dirty="0" smtClean="0"/>
              <a:t>105]</a:t>
            </a:r>
          </a:p>
          <a:p>
            <a:pPr marL="0" lvl="1" indent="0">
              <a:buClr>
                <a:srgbClr val="C00000"/>
              </a:buClr>
              <a:buNone/>
            </a:pPr>
            <a:r>
              <a:rPr lang="en-GB" sz="2000" i="1" dirty="0" smtClean="0"/>
              <a:t>3.1.1 (The Process) </a:t>
            </a:r>
            <a:r>
              <a:rPr lang="en-GB" sz="2000" i="1" dirty="0"/>
              <a:t>[p. </a:t>
            </a:r>
            <a:r>
              <a:rPr lang="en-GB" sz="2000" i="1" dirty="0" smtClean="0"/>
              <a:t>106]</a:t>
            </a:r>
            <a:endParaRPr lang="en-GB" sz="2000" i="1" dirty="0"/>
          </a:p>
          <a:p>
            <a:pPr marL="0" lvl="1" indent="0">
              <a:buClr>
                <a:srgbClr val="C00000"/>
              </a:buClr>
              <a:buNone/>
            </a:pPr>
            <a:r>
              <a:rPr lang="en-GB" sz="2000" i="1" dirty="0" smtClean="0"/>
              <a:t>3.1.2 </a:t>
            </a:r>
            <a:r>
              <a:rPr lang="en-GB" sz="2000" i="1" dirty="0"/>
              <a:t>(Process </a:t>
            </a:r>
            <a:r>
              <a:rPr lang="en-GB" sz="2000" i="1" dirty="0" smtClean="0"/>
              <a:t>State) </a:t>
            </a:r>
            <a:r>
              <a:rPr lang="en-GB" sz="2000" i="1" dirty="0"/>
              <a:t>[p. </a:t>
            </a:r>
            <a:r>
              <a:rPr lang="en-GB" sz="2000" i="1" dirty="0" smtClean="0"/>
              <a:t>107]</a:t>
            </a:r>
          </a:p>
          <a:p>
            <a:pPr marL="0" lvl="1" indent="0">
              <a:buClr>
                <a:srgbClr val="C00000"/>
              </a:buClr>
              <a:buNone/>
            </a:pPr>
            <a:r>
              <a:rPr lang="en-GB" sz="2000" i="1" dirty="0" smtClean="0"/>
              <a:t>3.1.3 </a:t>
            </a:r>
            <a:r>
              <a:rPr lang="en-GB" sz="2000" i="1" dirty="0"/>
              <a:t>(Process </a:t>
            </a:r>
            <a:r>
              <a:rPr lang="en-GB" sz="2000" i="1" dirty="0" smtClean="0"/>
              <a:t>Control Block) </a:t>
            </a:r>
            <a:r>
              <a:rPr lang="en-GB" sz="2000" i="1" dirty="0"/>
              <a:t>[p. </a:t>
            </a:r>
            <a:r>
              <a:rPr lang="en-GB" sz="2000" i="1" dirty="0" smtClean="0"/>
              <a:t>107]</a:t>
            </a:r>
            <a:endParaRPr lang="en-GB" sz="2000" i="1" dirty="0"/>
          </a:p>
          <a:p>
            <a:pPr marL="457200" lvl="1" indent="-457200">
              <a:buClr>
                <a:srgbClr val="C00000"/>
              </a:buClr>
              <a:buFont typeface="Arial" panose="020B0604020202020204" pitchFamily="34" charset="0"/>
              <a:buChar char="•"/>
            </a:pPr>
            <a:endParaRPr lang="en-GB" sz="2000" dirty="0" smtClean="0"/>
          </a:p>
          <a:p>
            <a:pPr marL="457200" lvl="1" indent="-457200">
              <a:buClr>
                <a:srgbClr val="C00000"/>
              </a:buClr>
              <a:buFont typeface="Arial" panose="020B0604020202020204" pitchFamily="34" charset="0"/>
              <a:buChar char="•"/>
            </a:pPr>
            <a:endParaRPr lang="en-GB" sz="2000" dirty="0"/>
          </a:p>
          <a:p>
            <a:pPr marL="457200" lvl="1" indent="-457200">
              <a:buClr>
                <a:srgbClr val="C00000"/>
              </a:buClr>
              <a:buFont typeface="Arial" panose="020B0604020202020204" pitchFamily="34" charset="0"/>
              <a:buChar char="•"/>
            </a:pPr>
            <a:r>
              <a:rPr lang="en-GB" sz="2000" dirty="0" smtClean="0"/>
              <a:t>discussed </a:t>
            </a:r>
            <a:r>
              <a:rPr lang="en-GB" sz="2000" dirty="0"/>
              <a:t>in </a:t>
            </a:r>
            <a:r>
              <a:rPr lang="en-GB" sz="2000" dirty="0" smtClean="0"/>
              <a:t>“Processes”</a:t>
            </a:r>
            <a:endParaRPr lang="en-GB" sz="2000" i="1" dirty="0" smtClean="0"/>
          </a:p>
          <a:p>
            <a:pPr marL="0" lvl="1" indent="0">
              <a:buNone/>
            </a:pPr>
            <a:endParaRPr lang="en-GB" sz="2000" i="1" dirty="0" smtClean="0"/>
          </a:p>
          <a:p>
            <a:pPr marL="0" lvl="1" indent="0">
              <a:buNone/>
            </a:pPr>
            <a:endParaRPr lang="en-GB" sz="1800" dirty="0" smtClean="0"/>
          </a:p>
          <a:p>
            <a:pPr marL="0" lvl="1" indent="0">
              <a:buNone/>
            </a:pPr>
            <a:endParaRPr lang="en-GB" sz="2000" dirty="0" smtClean="0"/>
          </a:p>
          <a:p>
            <a:endParaRPr lang="en-GB" sz="2400" dirty="0"/>
          </a:p>
        </p:txBody>
      </p:sp>
      <p:pic>
        <p:nvPicPr>
          <p:cNvPr id="6" name="Picture 5"/>
          <p:cNvPicPr>
            <a:picLocks noChangeAspect="1"/>
          </p:cNvPicPr>
          <p:nvPr/>
        </p:nvPicPr>
        <p:blipFill>
          <a:blip r:embed="rId3"/>
          <a:stretch>
            <a:fillRect/>
          </a:stretch>
        </p:blipFill>
        <p:spPr>
          <a:xfrm>
            <a:off x="7262702" y="3026195"/>
            <a:ext cx="1424098" cy="2159880"/>
          </a:xfrm>
          <a:prstGeom prst="rect">
            <a:avLst/>
          </a:prstGeom>
        </p:spPr>
      </p:pic>
      <p:pic>
        <p:nvPicPr>
          <p:cNvPr id="8" name="Picture 7"/>
          <p:cNvPicPr>
            <a:picLocks noChangeAspect="1"/>
          </p:cNvPicPr>
          <p:nvPr/>
        </p:nvPicPr>
        <p:blipFill>
          <a:blip r:embed="rId4"/>
          <a:stretch>
            <a:fillRect/>
          </a:stretch>
        </p:blipFill>
        <p:spPr>
          <a:xfrm>
            <a:off x="5724128" y="5592232"/>
            <a:ext cx="2591025" cy="859611"/>
          </a:xfrm>
          <a:prstGeom prst="rect">
            <a:avLst/>
          </a:prstGeom>
        </p:spPr>
      </p:pic>
    </p:spTree>
    <p:extLst>
      <p:ext uri="{BB962C8B-B14F-4D97-AF65-F5344CB8AC3E}">
        <p14:creationId xmlns:p14="http://schemas.microsoft.com/office/powerpoint/2010/main" val="416650552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Processes Q1</a:t>
            </a:r>
          </a:p>
        </p:txBody>
      </p:sp>
      <p:sp>
        <p:nvSpPr>
          <p:cNvPr id="3" name="Content Placeholder 2"/>
          <p:cNvSpPr>
            <a:spLocks noGrp="1"/>
          </p:cNvSpPr>
          <p:nvPr>
            <p:ph idx="1"/>
          </p:nvPr>
        </p:nvSpPr>
        <p:spPr>
          <a:xfrm>
            <a:off x="457200" y="1600200"/>
            <a:ext cx="8229600" cy="5257800"/>
          </a:xfrm>
        </p:spPr>
        <p:txBody>
          <a:bodyPr>
            <a:noAutofit/>
          </a:bodyPr>
          <a:lstStyle/>
          <a:p>
            <a:pPr marL="0" indent="0">
              <a:buClr>
                <a:srgbClr val="C00000"/>
              </a:buClr>
              <a:buNone/>
            </a:pPr>
            <a:r>
              <a:rPr lang="en-GB" b="1" dirty="0" smtClean="0"/>
              <a:t>Think about…</a:t>
            </a:r>
          </a:p>
          <a:p>
            <a:pPr>
              <a:buClr>
                <a:srgbClr val="C00000"/>
              </a:buClr>
              <a:buFont typeface="Wingdings" panose="05000000000000000000" pitchFamily="2" charset="2"/>
              <a:buChar char="§"/>
            </a:pPr>
            <a:r>
              <a:rPr lang="en-GB" sz="2800" dirty="0" smtClean="0"/>
              <a:t>What is a process?</a:t>
            </a:r>
          </a:p>
          <a:p>
            <a:pPr>
              <a:buClr>
                <a:srgbClr val="C00000"/>
              </a:buClr>
              <a:buFont typeface="Wingdings" panose="05000000000000000000" pitchFamily="2" charset="2"/>
              <a:buChar char="§"/>
            </a:pPr>
            <a:r>
              <a:rPr lang="en-GB" sz="2800" dirty="0" smtClean="0"/>
              <a:t>What is the </a:t>
            </a:r>
            <a:r>
              <a:rPr lang="en-GB" sz="2800" dirty="0"/>
              <a:t>structure of a </a:t>
            </a:r>
            <a:r>
              <a:rPr lang="en-GB" sz="2800" dirty="0" smtClean="0"/>
              <a:t>process in memory?</a:t>
            </a:r>
            <a:endParaRPr lang="en-GB" sz="2800" dirty="0"/>
          </a:p>
          <a:p>
            <a:pPr>
              <a:buClr>
                <a:srgbClr val="C00000"/>
              </a:buClr>
              <a:buFont typeface="Wingdings" panose="05000000000000000000" pitchFamily="2" charset="2"/>
              <a:buChar char="§"/>
            </a:pPr>
            <a:r>
              <a:rPr lang="en-GB" sz="2800" dirty="0" smtClean="0"/>
              <a:t>What are the five states that a process can be in?</a:t>
            </a:r>
          </a:p>
          <a:p>
            <a:pPr lvl="1">
              <a:buFont typeface="Arial" panose="020B0604020202020204" pitchFamily="34" charset="0"/>
              <a:buChar char="•"/>
            </a:pPr>
            <a:r>
              <a:rPr lang="en-GB" sz="2400" dirty="0" smtClean="0"/>
              <a:t>Recall the state diagram..</a:t>
            </a:r>
          </a:p>
          <a:p>
            <a:pPr>
              <a:buClr>
                <a:srgbClr val="C00000"/>
              </a:buClr>
              <a:buFont typeface="Wingdings" panose="05000000000000000000" pitchFamily="2" charset="2"/>
              <a:buChar char="§"/>
            </a:pPr>
            <a:r>
              <a:rPr lang="en-GB" sz="2800" dirty="0" smtClean="0"/>
              <a:t>What is the Process Control Block (PCB)?</a:t>
            </a:r>
          </a:p>
          <a:p>
            <a:pPr>
              <a:buClr>
                <a:srgbClr val="C00000"/>
              </a:buClr>
              <a:buFont typeface="Wingdings" panose="05000000000000000000" pitchFamily="2" charset="2"/>
              <a:buChar char="§"/>
            </a:pPr>
            <a:r>
              <a:rPr lang="en-GB" sz="2800" dirty="0" smtClean="0"/>
              <a:t>Example?</a:t>
            </a:r>
          </a:p>
          <a:p>
            <a:pPr>
              <a:buClr>
                <a:srgbClr val="C00000"/>
              </a:buClr>
              <a:buFont typeface="Wingdings" panose="05000000000000000000" pitchFamily="2" charset="2"/>
              <a:buChar char="§"/>
            </a:pPr>
            <a:endParaRPr lang="en-GB" sz="2400" dirty="0" smtClean="0"/>
          </a:p>
          <a:p>
            <a:pPr lvl="1">
              <a:buClr>
                <a:schemeClr val="tx1"/>
              </a:buClr>
              <a:buFont typeface="Arial" panose="020B0604020202020204" pitchFamily="34" charset="0"/>
              <a:buChar char="•"/>
            </a:pPr>
            <a:endParaRPr lang="en-GB" sz="2400" dirty="0" smtClean="0"/>
          </a:p>
          <a:p>
            <a:pPr lvl="1">
              <a:buClr>
                <a:schemeClr val="tx1"/>
              </a:buClr>
              <a:buFont typeface="Arial" panose="020B0604020202020204" pitchFamily="34" charset="0"/>
              <a:buChar char="•"/>
            </a:pPr>
            <a:endParaRPr lang="en-GB" sz="2400" dirty="0" smtClean="0"/>
          </a:p>
          <a:p>
            <a:pPr>
              <a:buClr>
                <a:srgbClr val="C00000"/>
              </a:buClr>
              <a:buFont typeface="Wingdings" panose="05000000000000000000" pitchFamily="2" charset="2"/>
              <a:buChar char="§"/>
            </a:pPr>
            <a:endParaRPr lang="en-GB" sz="2800" dirty="0" smtClean="0"/>
          </a:p>
          <a:p>
            <a:pPr>
              <a:buClr>
                <a:srgbClr val="C00000"/>
              </a:buClr>
              <a:buFont typeface="Wingdings" panose="05000000000000000000" pitchFamily="2" charset="2"/>
              <a:buChar char="§"/>
            </a:pPr>
            <a:endParaRPr lang="en-GB" sz="2400" dirty="0"/>
          </a:p>
        </p:txBody>
      </p:sp>
    </p:spTree>
    <p:extLst>
      <p:ext uri="{BB962C8B-B14F-4D97-AF65-F5344CB8AC3E}">
        <p14:creationId xmlns:p14="http://schemas.microsoft.com/office/powerpoint/2010/main" val="275733033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Processes Q2</a:t>
            </a:r>
            <a:endParaRPr lang="en-GB" dirty="0"/>
          </a:p>
        </p:txBody>
      </p:sp>
      <p:sp>
        <p:nvSpPr>
          <p:cNvPr id="3" name="Content Placeholder 2"/>
          <p:cNvSpPr>
            <a:spLocks noGrp="1"/>
          </p:cNvSpPr>
          <p:nvPr>
            <p:ph idx="1"/>
          </p:nvPr>
        </p:nvSpPr>
        <p:spPr>
          <a:xfrm>
            <a:off x="457200" y="1600200"/>
            <a:ext cx="8229600" cy="5257800"/>
          </a:xfrm>
        </p:spPr>
        <p:txBody>
          <a:bodyPr>
            <a:noAutofit/>
          </a:bodyPr>
          <a:lstStyle/>
          <a:p>
            <a:pPr marL="0" lvl="0" indent="0">
              <a:buNone/>
            </a:pPr>
            <a:r>
              <a:rPr lang="en-GB" sz="2400" dirty="0" smtClean="0"/>
              <a:t>“How </a:t>
            </a:r>
            <a:r>
              <a:rPr lang="en-GB" sz="2400" dirty="0"/>
              <a:t>is a process scheduled in an operating system? </a:t>
            </a:r>
            <a:r>
              <a:rPr lang="en-GB" sz="2400" dirty="0" smtClean="0"/>
              <a:t>Your </a:t>
            </a:r>
            <a:r>
              <a:rPr lang="en-GB" sz="2400" dirty="0"/>
              <a:t>answer should consider the relationship between the process lifecycle, process control blocks, scheduler queues and the operating system scheduler.” </a:t>
            </a:r>
          </a:p>
          <a:p>
            <a:pPr marL="0" indent="0">
              <a:buNone/>
            </a:pPr>
            <a:endParaRPr lang="en-GB" sz="2400" dirty="0" smtClean="0"/>
          </a:p>
          <a:p>
            <a:pPr marL="0" indent="0">
              <a:buNone/>
            </a:pPr>
            <a:r>
              <a:rPr lang="en-GB" sz="2400" i="1" dirty="0" smtClean="0"/>
              <a:t>Refer to Operating Systems Concepts book…</a:t>
            </a:r>
          </a:p>
          <a:p>
            <a:pPr marL="0" lvl="1" indent="0">
              <a:buClr>
                <a:srgbClr val="C00000"/>
              </a:buClr>
              <a:buNone/>
            </a:pPr>
            <a:r>
              <a:rPr lang="en-GB" sz="2000" i="1" dirty="0" smtClean="0"/>
              <a:t>3.1.2 (Process States) [p. 107]</a:t>
            </a:r>
          </a:p>
          <a:p>
            <a:pPr marL="0" lvl="1" indent="0">
              <a:buClr>
                <a:srgbClr val="C00000"/>
              </a:buClr>
              <a:buNone/>
            </a:pPr>
            <a:r>
              <a:rPr lang="en-GB" sz="2000" i="1" dirty="0" smtClean="0"/>
              <a:t>3.1.3 (Process Control Block) [p. 107]</a:t>
            </a:r>
          </a:p>
          <a:p>
            <a:pPr marL="0" lvl="1" indent="0">
              <a:buClr>
                <a:srgbClr val="C00000"/>
              </a:buClr>
              <a:buNone/>
            </a:pPr>
            <a:r>
              <a:rPr lang="en-GB" sz="2000" i="1" dirty="0" smtClean="0"/>
              <a:t>3.2 </a:t>
            </a:r>
            <a:r>
              <a:rPr lang="en-GB" sz="2000" i="1" dirty="0"/>
              <a:t>(Process Scheduling) [p. 110</a:t>
            </a:r>
            <a:r>
              <a:rPr lang="en-GB" sz="2000" i="1" dirty="0" smtClean="0"/>
              <a:t>]</a:t>
            </a:r>
          </a:p>
          <a:p>
            <a:pPr marL="457200" lvl="1" indent="-457200">
              <a:buClr>
                <a:srgbClr val="C00000"/>
              </a:buClr>
              <a:buFont typeface="Arial" panose="020B0604020202020204" pitchFamily="34" charset="0"/>
              <a:buChar char="•"/>
            </a:pPr>
            <a:endParaRPr lang="en-GB" sz="2000" dirty="0" smtClean="0"/>
          </a:p>
          <a:p>
            <a:pPr marL="457200" lvl="1" indent="-457200">
              <a:buClr>
                <a:srgbClr val="C00000"/>
              </a:buClr>
              <a:buFont typeface="Arial" panose="020B0604020202020204" pitchFamily="34" charset="0"/>
              <a:buChar char="•"/>
            </a:pPr>
            <a:endParaRPr lang="en-GB" sz="2000" dirty="0"/>
          </a:p>
          <a:p>
            <a:pPr marL="457200" lvl="1" indent="-457200">
              <a:buClr>
                <a:srgbClr val="C00000"/>
              </a:buClr>
              <a:buFont typeface="Arial" panose="020B0604020202020204" pitchFamily="34" charset="0"/>
              <a:buChar char="•"/>
            </a:pPr>
            <a:r>
              <a:rPr lang="en-GB" sz="2000" dirty="0" smtClean="0"/>
              <a:t>discussed </a:t>
            </a:r>
            <a:r>
              <a:rPr lang="en-GB" sz="2000" dirty="0"/>
              <a:t>in </a:t>
            </a:r>
            <a:r>
              <a:rPr lang="en-GB" sz="2000" dirty="0" smtClean="0"/>
              <a:t>“Processes”</a:t>
            </a:r>
            <a:endParaRPr lang="en-GB" sz="2000" i="1" dirty="0" smtClean="0"/>
          </a:p>
          <a:p>
            <a:pPr marL="0" lvl="1" indent="0">
              <a:buNone/>
            </a:pPr>
            <a:endParaRPr lang="en-GB" sz="2000" i="1" dirty="0" smtClean="0"/>
          </a:p>
          <a:p>
            <a:pPr marL="0" lvl="1" indent="0">
              <a:buNone/>
            </a:pPr>
            <a:endParaRPr lang="en-GB" sz="1800" dirty="0" smtClean="0"/>
          </a:p>
          <a:p>
            <a:pPr marL="0" lvl="1" indent="0">
              <a:buNone/>
            </a:pPr>
            <a:endParaRPr lang="en-GB" sz="2000" dirty="0" smtClean="0"/>
          </a:p>
          <a:p>
            <a:endParaRPr lang="en-GB" sz="2400" dirty="0"/>
          </a:p>
        </p:txBody>
      </p:sp>
      <p:pic>
        <p:nvPicPr>
          <p:cNvPr id="6" name="Picture 5"/>
          <p:cNvPicPr>
            <a:picLocks noChangeAspect="1"/>
          </p:cNvPicPr>
          <p:nvPr/>
        </p:nvPicPr>
        <p:blipFill>
          <a:blip r:embed="rId3"/>
          <a:stretch>
            <a:fillRect/>
          </a:stretch>
        </p:blipFill>
        <p:spPr>
          <a:xfrm>
            <a:off x="7262702" y="3026195"/>
            <a:ext cx="1424098" cy="2159880"/>
          </a:xfrm>
          <a:prstGeom prst="rect">
            <a:avLst/>
          </a:prstGeom>
        </p:spPr>
      </p:pic>
      <p:pic>
        <p:nvPicPr>
          <p:cNvPr id="8" name="Picture 7"/>
          <p:cNvPicPr>
            <a:picLocks noChangeAspect="1"/>
          </p:cNvPicPr>
          <p:nvPr/>
        </p:nvPicPr>
        <p:blipFill>
          <a:blip r:embed="rId4"/>
          <a:stretch>
            <a:fillRect/>
          </a:stretch>
        </p:blipFill>
        <p:spPr>
          <a:xfrm>
            <a:off x="5724128" y="5592232"/>
            <a:ext cx="2591025" cy="859611"/>
          </a:xfrm>
          <a:prstGeom prst="rect">
            <a:avLst/>
          </a:prstGeom>
        </p:spPr>
      </p:pic>
    </p:spTree>
    <p:extLst>
      <p:ext uri="{BB962C8B-B14F-4D97-AF65-F5344CB8AC3E}">
        <p14:creationId xmlns:p14="http://schemas.microsoft.com/office/powerpoint/2010/main" val="124906052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Processes </a:t>
            </a:r>
            <a:r>
              <a:rPr lang="en-GB" dirty="0" smtClean="0"/>
              <a:t>Q2</a:t>
            </a:r>
            <a:endParaRPr lang="en-GB" dirty="0"/>
          </a:p>
        </p:txBody>
      </p:sp>
      <p:sp>
        <p:nvSpPr>
          <p:cNvPr id="3" name="Content Placeholder 2"/>
          <p:cNvSpPr>
            <a:spLocks noGrp="1"/>
          </p:cNvSpPr>
          <p:nvPr>
            <p:ph idx="1"/>
          </p:nvPr>
        </p:nvSpPr>
        <p:spPr>
          <a:xfrm>
            <a:off x="457200" y="1600200"/>
            <a:ext cx="8229600" cy="5257800"/>
          </a:xfrm>
        </p:spPr>
        <p:txBody>
          <a:bodyPr>
            <a:noAutofit/>
          </a:bodyPr>
          <a:lstStyle/>
          <a:p>
            <a:pPr marL="0" indent="0">
              <a:buClr>
                <a:srgbClr val="C00000"/>
              </a:buClr>
              <a:buNone/>
            </a:pPr>
            <a:r>
              <a:rPr lang="en-GB" b="1" dirty="0" smtClean="0"/>
              <a:t>Think about…</a:t>
            </a:r>
          </a:p>
          <a:p>
            <a:pPr>
              <a:buClr>
                <a:srgbClr val="C00000"/>
              </a:buClr>
              <a:buFont typeface="Wingdings" panose="05000000000000000000" pitchFamily="2" charset="2"/>
              <a:buChar char="§"/>
            </a:pPr>
            <a:r>
              <a:rPr lang="en-GB" sz="2800" dirty="0"/>
              <a:t>What are the five states that a process can be in?</a:t>
            </a:r>
          </a:p>
          <a:p>
            <a:pPr lvl="1">
              <a:buFont typeface="Arial" panose="020B0604020202020204" pitchFamily="34" charset="0"/>
              <a:buChar char="•"/>
            </a:pPr>
            <a:r>
              <a:rPr lang="en-GB" sz="2400" dirty="0"/>
              <a:t>Recall the state diagram..</a:t>
            </a:r>
          </a:p>
          <a:p>
            <a:pPr>
              <a:buClr>
                <a:srgbClr val="C00000"/>
              </a:buClr>
              <a:buFont typeface="Wingdings" panose="05000000000000000000" pitchFamily="2" charset="2"/>
              <a:buChar char="§"/>
            </a:pPr>
            <a:r>
              <a:rPr lang="en-GB" sz="2800" dirty="0" smtClean="0"/>
              <a:t>What information is held in the </a:t>
            </a:r>
            <a:r>
              <a:rPr lang="en-GB" sz="2800" dirty="0"/>
              <a:t>Process Control Block (PCB)?</a:t>
            </a:r>
          </a:p>
          <a:p>
            <a:pPr>
              <a:buClr>
                <a:srgbClr val="C00000"/>
              </a:buClr>
              <a:buFont typeface="Wingdings" panose="05000000000000000000" pitchFamily="2" charset="2"/>
              <a:buChar char="§"/>
            </a:pPr>
            <a:r>
              <a:rPr lang="en-GB" sz="2800" dirty="0" smtClean="0"/>
              <a:t>How many scheduling queues are there?</a:t>
            </a:r>
          </a:p>
          <a:p>
            <a:pPr lvl="1">
              <a:buClr>
                <a:schemeClr val="tx1"/>
              </a:buClr>
              <a:buFont typeface="Arial" panose="020B0604020202020204" pitchFamily="34" charset="0"/>
              <a:buChar char="•"/>
            </a:pPr>
            <a:r>
              <a:rPr lang="en-GB" sz="2400" dirty="0" smtClean="0"/>
              <a:t>Give an example in relation to the process lifecycle</a:t>
            </a:r>
          </a:p>
          <a:p>
            <a:pPr>
              <a:buClr>
                <a:srgbClr val="C00000"/>
              </a:buClr>
              <a:buFont typeface="Wingdings" panose="05000000000000000000" pitchFamily="2" charset="2"/>
              <a:buChar char="§"/>
            </a:pPr>
            <a:r>
              <a:rPr lang="en-GB" sz="2800" dirty="0"/>
              <a:t>What is a </a:t>
            </a:r>
            <a:r>
              <a:rPr lang="en-GB" sz="2800" dirty="0" smtClean="0"/>
              <a:t>operating system scheduler</a:t>
            </a:r>
            <a:r>
              <a:rPr lang="en-GB" sz="2800" dirty="0"/>
              <a:t>? </a:t>
            </a:r>
            <a:endParaRPr lang="en-GB" sz="2800" dirty="0" smtClean="0"/>
          </a:p>
          <a:p>
            <a:pPr lvl="1">
              <a:buClr>
                <a:schemeClr val="tx1"/>
              </a:buClr>
              <a:buFont typeface="Arial" panose="020B0604020202020204" pitchFamily="34" charset="0"/>
              <a:buChar char="•"/>
            </a:pPr>
            <a:r>
              <a:rPr lang="en-GB" sz="2400" dirty="0" smtClean="0"/>
              <a:t>Types</a:t>
            </a:r>
          </a:p>
          <a:p>
            <a:pPr lvl="1">
              <a:buClr>
                <a:schemeClr val="tx1"/>
              </a:buClr>
              <a:buFont typeface="Arial" panose="020B0604020202020204" pitchFamily="34" charset="0"/>
              <a:buChar char="•"/>
            </a:pPr>
            <a:r>
              <a:rPr lang="en-GB" sz="2400" dirty="0" smtClean="0"/>
              <a:t>Objectives </a:t>
            </a:r>
          </a:p>
          <a:p>
            <a:pPr>
              <a:buClr>
                <a:srgbClr val="C00000"/>
              </a:buClr>
              <a:buFont typeface="Wingdings" panose="05000000000000000000" pitchFamily="2" charset="2"/>
              <a:buChar char="§"/>
            </a:pPr>
            <a:endParaRPr lang="en-GB" sz="2800" dirty="0"/>
          </a:p>
          <a:p>
            <a:pPr>
              <a:buClr>
                <a:srgbClr val="C00000"/>
              </a:buClr>
              <a:buFont typeface="Wingdings" panose="05000000000000000000" pitchFamily="2" charset="2"/>
              <a:buChar char="§"/>
            </a:pPr>
            <a:endParaRPr lang="en-GB" sz="2400" dirty="0" smtClean="0"/>
          </a:p>
          <a:p>
            <a:pPr lvl="1">
              <a:buClr>
                <a:schemeClr val="tx1"/>
              </a:buClr>
              <a:buFont typeface="Arial" panose="020B0604020202020204" pitchFamily="34" charset="0"/>
              <a:buChar char="•"/>
            </a:pPr>
            <a:endParaRPr lang="en-GB" sz="2400" dirty="0" smtClean="0"/>
          </a:p>
          <a:p>
            <a:pPr lvl="1">
              <a:buClr>
                <a:schemeClr val="tx1"/>
              </a:buClr>
              <a:buFont typeface="Arial" panose="020B0604020202020204" pitchFamily="34" charset="0"/>
              <a:buChar char="•"/>
            </a:pPr>
            <a:endParaRPr lang="en-GB" sz="2400" dirty="0" smtClean="0"/>
          </a:p>
          <a:p>
            <a:pPr>
              <a:buClr>
                <a:srgbClr val="C00000"/>
              </a:buClr>
              <a:buFont typeface="Wingdings" panose="05000000000000000000" pitchFamily="2" charset="2"/>
              <a:buChar char="§"/>
            </a:pPr>
            <a:endParaRPr lang="en-GB" sz="2800" dirty="0" smtClean="0"/>
          </a:p>
          <a:p>
            <a:pPr>
              <a:buClr>
                <a:srgbClr val="C00000"/>
              </a:buClr>
              <a:buFont typeface="Wingdings" panose="05000000000000000000" pitchFamily="2" charset="2"/>
              <a:buChar char="§"/>
            </a:pPr>
            <a:endParaRPr lang="en-GB" sz="2400" dirty="0"/>
          </a:p>
        </p:txBody>
      </p:sp>
    </p:spTree>
    <p:extLst>
      <p:ext uri="{BB962C8B-B14F-4D97-AF65-F5344CB8AC3E}">
        <p14:creationId xmlns:p14="http://schemas.microsoft.com/office/powerpoint/2010/main" val="37812367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Topics</a:t>
            </a:r>
            <a:endParaRPr lang="en-GB" dirty="0"/>
          </a:p>
        </p:txBody>
      </p:sp>
      <p:sp>
        <p:nvSpPr>
          <p:cNvPr id="3" name="Content Placeholder 2"/>
          <p:cNvSpPr>
            <a:spLocks noGrp="1"/>
          </p:cNvSpPr>
          <p:nvPr>
            <p:ph idx="1"/>
          </p:nvPr>
        </p:nvSpPr>
        <p:spPr/>
        <p:txBody>
          <a:bodyPr>
            <a:normAutofit/>
          </a:bodyPr>
          <a:lstStyle/>
          <a:p>
            <a:pPr marL="514350" lvl="0" indent="-514350">
              <a:buClr>
                <a:srgbClr val="C00000"/>
              </a:buClr>
              <a:buFont typeface="+mj-lt"/>
              <a:buAutoNum type="arabicPeriod"/>
            </a:pPr>
            <a:r>
              <a:rPr lang="en-GB" dirty="0"/>
              <a:t>Application Layer</a:t>
            </a:r>
          </a:p>
          <a:p>
            <a:pPr marL="514350" indent="-514350">
              <a:buClr>
                <a:srgbClr val="C00000"/>
              </a:buClr>
              <a:buFont typeface="+mj-lt"/>
              <a:buAutoNum type="arabicPeriod"/>
            </a:pPr>
            <a:r>
              <a:rPr lang="en-GB" dirty="0"/>
              <a:t>Transport Layer</a:t>
            </a:r>
          </a:p>
          <a:p>
            <a:pPr marL="514350" lvl="0" indent="-514350">
              <a:buClr>
                <a:srgbClr val="C00000"/>
              </a:buClr>
              <a:buFont typeface="+mj-lt"/>
              <a:buAutoNum type="arabicPeriod"/>
            </a:pPr>
            <a:r>
              <a:rPr lang="en-GB" dirty="0" smtClean="0"/>
              <a:t>Network </a:t>
            </a:r>
            <a:r>
              <a:rPr lang="en-GB" dirty="0"/>
              <a:t>Layer</a:t>
            </a:r>
          </a:p>
          <a:p>
            <a:pPr marL="514350" lvl="0" indent="-514350">
              <a:buClr>
                <a:srgbClr val="C00000"/>
              </a:buClr>
              <a:buFont typeface="+mj-lt"/>
              <a:buAutoNum type="arabicPeriod"/>
            </a:pPr>
            <a:r>
              <a:rPr lang="en-GB" dirty="0" smtClean="0"/>
              <a:t>Operating Systems Structures</a:t>
            </a:r>
            <a:endParaRPr lang="en-GB" dirty="0"/>
          </a:p>
          <a:p>
            <a:pPr marL="514350" lvl="0" indent="-514350">
              <a:buClr>
                <a:srgbClr val="C00000"/>
              </a:buClr>
              <a:buFont typeface="+mj-lt"/>
              <a:buAutoNum type="arabicPeriod"/>
            </a:pPr>
            <a:r>
              <a:rPr lang="en-GB" dirty="0"/>
              <a:t>Processes</a:t>
            </a:r>
          </a:p>
          <a:p>
            <a:pPr marL="514350" lvl="0" indent="-514350">
              <a:buClr>
                <a:srgbClr val="C00000"/>
              </a:buClr>
              <a:buFont typeface="+mj-lt"/>
              <a:buAutoNum type="arabicPeriod"/>
            </a:pPr>
            <a:r>
              <a:rPr lang="en-GB" dirty="0"/>
              <a:t>Threads</a:t>
            </a:r>
          </a:p>
          <a:p>
            <a:pPr marL="514350" lvl="0" indent="-514350">
              <a:buClr>
                <a:srgbClr val="C00000"/>
              </a:buClr>
              <a:buFont typeface="+mj-lt"/>
              <a:buAutoNum type="arabicPeriod"/>
            </a:pPr>
            <a:r>
              <a:rPr lang="en-GB" dirty="0" smtClean="0"/>
              <a:t>Security</a:t>
            </a:r>
            <a:endParaRPr lang="en-GB" dirty="0"/>
          </a:p>
        </p:txBody>
      </p:sp>
    </p:spTree>
    <p:extLst>
      <p:ext uri="{BB962C8B-B14F-4D97-AF65-F5344CB8AC3E}">
        <p14:creationId xmlns:p14="http://schemas.microsoft.com/office/powerpoint/2010/main" val="242274036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Process Concept</a:t>
            </a:r>
            <a:endParaRPr lang="en-GB" dirty="0"/>
          </a:p>
        </p:txBody>
      </p:sp>
      <p:sp>
        <p:nvSpPr>
          <p:cNvPr id="3" name="Content Placeholder 2"/>
          <p:cNvSpPr>
            <a:spLocks noGrp="1"/>
          </p:cNvSpPr>
          <p:nvPr>
            <p:ph idx="1"/>
          </p:nvPr>
        </p:nvSpPr>
        <p:spPr/>
        <p:txBody>
          <a:bodyPr>
            <a:normAutofit/>
          </a:bodyPr>
          <a:lstStyle/>
          <a:p>
            <a:r>
              <a:rPr lang="en-GB" dirty="0" smtClean="0"/>
              <a:t>What is a process?</a:t>
            </a:r>
          </a:p>
          <a:p>
            <a:pPr lvl="1"/>
            <a:r>
              <a:rPr lang="en-GB" dirty="0" smtClean="0"/>
              <a:t>Jobs, user programs, operating system programs, tasks, unit of work, etc. </a:t>
            </a:r>
          </a:p>
          <a:p>
            <a:r>
              <a:rPr lang="en-GB" dirty="0" smtClean="0"/>
              <a:t>Essentially a program that is being executed on an operating system</a:t>
            </a:r>
          </a:p>
          <a:p>
            <a:pPr lvl="1"/>
            <a:r>
              <a:rPr lang="en-GB" dirty="0"/>
              <a:t>A program converted into an executable (file) becomes a process when it is run and loaded into memory</a:t>
            </a:r>
          </a:p>
          <a:p>
            <a:pPr lvl="1"/>
            <a:endParaRPr lang="en-GB" dirty="0" smtClean="0"/>
          </a:p>
        </p:txBody>
      </p:sp>
    </p:spTree>
    <p:extLst>
      <p:ext uri="{BB962C8B-B14F-4D97-AF65-F5344CB8AC3E}">
        <p14:creationId xmlns:p14="http://schemas.microsoft.com/office/powerpoint/2010/main" val="25750877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a Process made of?</a:t>
            </a:r>
            <a:endParaRPr lang="en-GB" dirty="0"/>
          </a:p>
        </p:txBody>
      </p:sp>
      <p:sp>
        <p:nvSpPr>
          <p:cNvPr id="3" name="Content Placeholder 2"/>
          <p:cNvSpPr>
            <a:spLocks noGrp="1"/>
          </p:cNvSpPr>
          <p:nvPr>
            <p:ph idx="1"/>
          </p:nvPr>
        </p:nvSpPr>
        <p:spPr>
          <a:xfrm>
            <a:off x="529208" y="1207293"/>
            <a:ext cx="3970784" cy="4525963"/>
          </a:xfrm>
        </p:spPr>
        <p:txBody>
          <a:bodyPr>
            <a:noAutofit/>
          </a:bodyPr>
          <a:lstStyle/>
          <a:p>
            <a:r>
              <a:rPr lang="en-GB" sz="2000" dirty="0" smtClean="0"/>
              <a:t>Text</a:t>
            </a:r>
          </a:p>
          <a:p>
            <a:pPr lvl="1"/>
            <a:r>
              <a:rPr lang="en-GB" sz="1800" dirty="0" smtClean="0"/>
              <a:t>Program code + current activity status (value of the program counter and processors’ (CPU, etc.) registers</a:t>
            </a:r>
          </a:p>
          <a:p>
            <a:r>
              <a:rPr lang="en-GB" sz="2000" dirty="0" smtClean="0"/>
              <a:t>Stack</a:t>
            </a:r>
          </a:p>
          <a:p>
            <a:pPr lvl="1"/>
            <a:r>
              <a:rPr lang="en-GB" sz="1800" dirty="0" smtClean="0"/>
              <a:t>Temporary </a:t>
            </a:r>
            <a:r>
              <a:rPr lang="en-GB" sz="1800" dirty="0"/>
              <a:t>data (such as </a:t>
            </a:r>
            <a:r>
              <a:rPr lang="en-GB" sz="1800" dirty="0" smtClean="0"/>
              <a:t>function parameters</a:t>
            </a:r>
            <a:r>
              <a:rPr lang="en-GB" sz="1800" dirty="0"/>
              <a:t>, return addresses, </a:t>
            </a:r>
            <a:r>
              <a:rPr lang="en-GB" sz="1800" dirty="0" smtClean="0"/>
              <a:t>local variables, etc.)</a:t>
            </a:r>
          </a:p>
          <a:p>
            <a:r>
              <a:rPr lang="en-GB" sz="2000" dirty="0" smtClean="0"/>
              <a:t>Data</a:t>
            </a:r>
          </a:p>
          <a:p>
            <a:pPr lvl="1"/>
            <a:r>
              <a:rPr lang="en-GB" sz="1800" dirty="0" smtClean="0"/>
              <a:t>Global variables</a:t>
            </a:r>
          </a:p>
          <a:p>
            <a:r>
              <a:rPr lang="en-GB" sz="2000" dirty="0" smtClean="0"/>
              <a:t>Heap</a:t>
            </a:r>
          </a:p>
          <a:p>
            <a:pPr lvl="1"/>
            <a:r>
              <a:rPr lang="en-GB" sz="1800" dirty="0" smtClean="0"/>
              <a:t>Memory dynamically </a:t>
            </a:r>
            <a:r>
              <a:rPr lang="en-GB" sz="1800" dirty="0"/>
              <a:t>allocated during process run </a:t>
            </a:r>
            <a:r>
              <a:rPr lang="en-GB" sz="1800" dirty="0" smtClean="0"/>
              <a:t>time</a:t>
            </a:r>
          </a:p>
          <a:p>
            <a:r>
              <a:rPr lang="en-GB" sz="2000" dirty="0"/>
              <a:t>0… Max denote memory allocated for the process</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1350292"/>
            <a:ext cx="2911475" cy="459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554481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Process State</a:t>
            </a:r>
            <a:endParaRPr lang="en-GB" dirty="0"/>
          </a:p>
        </p:txBody>
      </p:sp>
      <p:sp>
        <p:nvSpPr>
          <p:cNvPr id="3" name="Content Placeholder 2"/>
          <p:cNvSpPr>
            <a:spLocks noGrp="1"/>
          </p:cNvSpPr>
          <p:nvPr>
            <p:ph idx="1"/>
          </p:nvPr>
        </p:nvSpPr>
        <p:spPr/>
        <p:txBody>
          <a:bodyPr>
            <a:normAutofit fontScale="85000" lnSpcReduction="10000"/>
          </a:bodyPr>
          <a:lstStyle/>
          <a:p>
            <a:r>
              <a:rPr lang="en-GB" dirty="0"/>
              <a:t>As a process executes, it changes </a:t>
            </a:r>
            <a:r>
              <a:rPr lang="en-GB" b="1" dirty="0"/>
              <a:t>state</a:t>
            </a:r>
            <a:r>
              <a:rPr lang="en-GB" dirty="0"/>
              <a:t>. </a:t>
            </a:r>
            <a:endParaRPr lang="en-GB" dirty="0" smtClean="0"/>
          </a:p>
          <a:p>
            <a:pPr lvl="1"/>
            <a:r>
              <a:rPr lang="en-GB" b="1" dirty="0" smtClean="0"/>
              <a:t>New</a:t>
            </a:r>
            <a:r>
              <a:rPr lang="en-GB" dirty="0"/>
              <a:t>. The process is being </a:t>
            </a:r>
            <a:r>
              <a:rPr lang="en-GB" dirty="0" smtClean="0"/>
              <a:t>created</a:t>
            </a:r>
            <a:endParaRPr lang="en-GB" dirty="0"/>
          </a:p>
          <a:p>
            <a:pPr lvl="1"/>
            <a:r>
              <a:rPr lang="en-GB" b="1" dirty="0" smtClean="0"/>
              <a:t>Running</a:t>
            </a:r>
            <a:r>
              <a:rPr lang="en-GB" dirty="0"/>
              <a:t>. Instructions are being </a:t>
            </a:r>
            <a:r>
              <a:rPr lang="en-GB" dirty="0" smtClean="0"/>
              <a:t>executed</a:t>
            </a:r>
            <a:endParaRPr lang="en-GB" dirty="0"/>
          </a:p>
          <a:p>
            <a:pPr lvl="1"/>
            <a:r>
              <a:rPr lang="en-GB" b="1" dirty="0" smtClean="0"/>
              <a:t>Waiting</a:t>
            </a:r>
            <a:r>
              <a:rPr lang="en-GB" dirty="0"/>
              <a:t>. The process is waiting for some event to occur (such as an </a:t>
            </a:r>
            <a:r>
              <a:rPr lang="en-GB" dirty="0" smtClean="0"/>
              <a:t>I/O completion </a:t>
            </a:r>
            <a:r>
              <a:rPr lang="en-GB" dirty="0"/>
              <a:t>or reception of a signal</a:t>
            </a:r>
            <a:r>
              <a:rPr lang="en-GB" dirty="0" smtClean="0"/>
              <a:t>)</a:t>
            </a:r>
            <a:endParaRPr lang="en-GB" dirty="0"/>
          </a:p>
          <a:p>
            <a:pPr lvl="1"/>
            <a:r>
              <a:rPr lang="en-GB" b="1" dirty="0" smtClean="0"/>
              <a:t>Ready</a:t>
            </a:r>
            <a:r>
              <a:rPr lang="en-GB" dirty="0"/>
              <a:t>. The process is waiting to be assigned to a </a:t>
            </a:r>
            <a:r>
              <a:rPr lang="en-GB" dirty="0" smtClean="0"/>
              <a:t>processor</a:t>
            </a:r>
            <a:endParaRPr lang="en-GB" dirty="0"/>
          </a:p>
          <a:p>
            <a:pPr lvl="1"/>
            <a:r>
              <a:rPr lang="en-GB" b="1" dirty="0" smtClean="0"/>
              <a:t>Terminated</a:t>
            </a:r>
            <a:r>
              <a:rPr lang="en-GB" dirty="0"/>
              <a:t>. The process has finished </a:t>
            </a:r>
            <a:r>
              <a:rPr lang="en-GB" dirty="0" smtClean="0"/>
              <a:t>execution</a:t>
            </a:r>
            <a:endParaRPr lang="en-GB" dirty="0"/>
          </a:p>
          <a:p>
            <a:pPr marL="457200" lvl="1" indent="0">
              <a:buNone/>
            </a:pPr>
            <a:r>
              <a:rPr lang="en-GB" dirty="0" smtClean="0"/>
              <a:t>(These </a:t>
            </a:r>
            <a:r>
              <a:rPr lang="en-GB" dirty="0"/>
              <a:t>names are arbitrary, and they vary across operating </a:t>
            </a:r>
            <a:r>
              <a:rPr lang="en-GB" dirty="0" smtClean="0"/>
              <a:t>systems) </a:t>
            </a:r>
            <a:endParaRPr lang="en-GB" dirty="0"/>
          </a:p>
          <a:p>
            <a:r>
              <a:rPr lang="en-GB" dirty="0" smtClean="0"/>
              <a:t>Only one process can be </a:t>
            </a:r>
            <a:r>
              <a:rPr lang="en-GB" b="1" dirty="0" smtClean="0"/>
              <a:t>Running </a:t>
            </a:r>
            <a:r>
              <a:rPr lang="en-GB" dirty="0" smtClean="0"/>
              <a:t>at any time</a:t>
            </a:r>
          </a:p>
          <a:p>
            <a:r>
              <a:rPr lang="en-GB" dirty="0" smtClean="0"/>
              <a:t>Many processes can be </a:t>
            </a:r>
            <a:r>
              <a:rPr lang="en-GB" b="1" dirty="0" smtClean="0"/>
              <a:t>Ready</a:t>
            </a:r>
            <a:r>
              <a:rPr lang="en-GB" dirty="0" smtClean="0"/>
              <a:t> and </a:t>
            </a:r>
            <a:r>
              <a:rPr lang="en-GB" b="1" dirty="0" smtClean="0"/>
              <a:t>Waiting</a:t>
            </a:r>
            <a:endParaRPr lang="en-GB" dirty="0"/>
          </a:p>
        </p:txBody>
      </p:sp>
    </p:spTree>
    <p:extLst>
      <p:ext uri="{BB962C8B-B14F-4D97-AF65-F5344CB8AC3E}">
        <p14:creationId xmlns:p14="http://schemas.microsoft.com/office/powerpoint/2010/main" val="200844588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Process Control Block</a:t>
            </a:r>
            <a:br>
              <a:rPr lang="en-GB" dirty="0" smtClean="0"/>
            </a:br>
            <a:r>
              <a:rPr lang="en-GB" sz="2200" dirty="0" smtClean="0"/>
              <a:t>Each </a:t>
            </a:r>
            <a:r>
              <a:rPr lang="en-GB" sz="2200" dirty="0"/>
              <a:t>process is represented in the OS by a Process Control Block (PCB)</a:t>
            </a:r>
            <a:br>
              <a:rPr lang="en-GB" sz="2200" dirty="0"/>
            </a:br>
            <a:endParaRPr lang="en-GB" dirty="0"/>
          </a:p>
        </p:txBody>
      </p:sp>
      <p:sp>
        <p:nvSpPr>
          <p:cNvPr id="3" name="Content Placeholder 2"/>
          <p:cNvSpPr>
            <a:spLocks noGrp="1"/>
          </p:cNvSpPr>
          <p:nvPr>
            <p:ph idx="1"/>
          </p:nvPr>
        </p:nvSpPr>
        <p:spPr>
          <a:xfrm>
            <a:off x="144016" y="1268760"/>
            <a:ext cx="5868144" cy="5805263"/>
          </a:xfrm>
        </p:spPr>
        <p:txBody>
          <a:bodyPr>
            <a:noAutofit/>
          </a:bodyPr>
          <a:lstStyle/>
          <a:p>
            <a:pPr marL="0" indent="0">
              <a:buNone/>
            </a:pPr>
            <a:r>
              <a:rPr lang="en-GB" sz="1800" b="1" dirty="0" smtClean="0"/>
              <a:t>Process state</a:t>
            </a:r>
            <a:r>
              <a:rPr lang="en-GB" sz="1800" dirty="0" smtClean="0"/>
              <a:t> (</a:t>
            </a:r>
            <a:r>
              <a:rPr lang="en-GB" sz="1600" dirty="0" smtClean="0"/>
              <a:t>New</a:t>
            </a:r>
            <a:r>
              <a:rPr lang="en-GB" sz="1600" dirty="0"/>
              <a:t>, ready, running, waiting, </a:t>
            </a:r>
            <a:r>
              <a:rPr lang="en-GB" sz="1600" dirty="0" smtClean="0"/>
              <a:t>etc.)</a:t>
            </a:r>
          </a:p>
          <a:p>
            <a:pPr marL="0" indent="0">
              <a:buNone/>
            </a:pPr>
            <a:r>
              <a:rPr lang="en-GB" sz="1800" b="1" dirty="0" smtClean="0"/>
              <a:t>Program counter</a:t>
            </a:r>
            <a:r>
              <a:rPr lang="en-GB" sz="1800" dirty="0" smtClean="0"/>
              <a:t> (</a:t>
            </a:r>
            <a:r>
              <a:rPr lang="en-GB" sz="1600" dirty="0" smtClean="0"/>
              <a:t>The </a:t>
            </a:r>
            <a:r>
              <a:rPr lang="en-GB" sz="1600" dirty="0"/>
              <a:t>counter indicates the address of the next </a:t>
            </a:r>
            <a:r>
              <a:rPr lang="en-GB" sz="1600" dirty="0" smtClean="0"/>
              <a:t>instruction to </a:t>
            </a:r>
            <a:r>
              <a:rPr lang="en-GB" sz="1600" dirty="0"/>
              <a:t>be executed for this </a:t>
            </a:r>
            <a:r>
              <a:rPr lang="en-GB" sz="1600" dirty="0" smtClean="0"/>
              <a:t>process)</a:t>
            </a:r>
            <a:endParaRPr lang="en-GB" sz="1600" dirty="0"/>
          </a:p>
          <a:p>
            <a:pPr marL="0" indent="0">
              <a:buNone/>
            </a:pPr>
            <a:r>
              <a:rPr lang="en-GB" sz="1800" b="1" dirty="0" smtClean="0"/>
              <a:t>CPU registers</a:t>
            </a:r>
            <a:r>
              <a:rPr lang="en-GB" sz="1800" dirty="0" smtClean="0"/>
              <a:t> (</a:t>
            </a:r>
            <a:r>
              <a:rPr lang="en-GB" sz="1600" dirty="0" smtClean="0"/>
              <a:t>The </a:t>
            </a:r>
            <a:r>
              <a:rPr lang="en-GB" sz="1600" dirty="0"/>
              <a:t>registers vary in number and type, depending </a:t>
            </a:r>
            <a:r>
              <a:rPr lang="en-GB" sz="1600" dirty="0" smtClean="0"/>
              <a:t>on the </a:t>
            </a:r>
            <a:r>
              <a:rPr lang="en-GB" sz="1600" dirty="0"/>
              <a:t>computer architecture. They include accumulators, index registers</a:t>
            </a:r>
            <a:r>
              <a:rPr lang="en-GB" sz="1600" dirty="0" smtClean="0"/>
              <a:t>, stack </a:t>
            </a:r>
            <a:r>
              <a:rPr lang="en-GB" sz="1600" dirty="0"/>
              <a:t>pointers, and general-purpose registers, plus any </a:t>
            </a:r>
            <a:r>
              <a:rPr lang="en-GB" sz="1600" dirty="0" smtClean="0"/>
              <a:t>condition-code information)</a:t>
            </a:r>
          </a:p>
          <a:p>
            <a:pPr marL="0" indent="0">
              <a:buNone/>
            </a:pPr>
            <a:r>
              <a:rPr lang="en-GB" sz="1800" b="1" dirty="0" smtClean="0"/>
              <a:t>CPU-scheduling information</a:t>
            </a:r>
            <a:r>
              <a:rPr lang="en-GB" sz="1800" dirty="0" smtClean="0"/>
              <a:t> (</a:t>
            </a:r>
            <a:r>
              <a:rPr lang="en-GB" sz="1600" dirty="0" smtClean="0"/>
              <a:t>This information includes process priority, pointers </a:t>
            </a:r>
            <a:r>
              <a:rPr lang="en-GB" sz="1600" dirty="0"/>
              <a:t>to scheduling queues, and any other scheduling </a:t>
            </a:r>
            <a:r>
              <a:rPr lang="en-GB" sz="1600" dirty="0" smtClean="0"/>
              <a:t>parameters</a:t>
            </a:r>
            <a:r>
              <a:rPr lang="en-GB" sz="1600" dirty="0"/>
              <a:t>)</a:t>
            </a:r>
          </a:p>
          <a:p>
            <a:pPr marL="0" indent="0">
              <a:buNone/>
            </a:pPr>
            <a:r>
              <a:rPr lang="en-GB" sz="1800" b="1" dirty="0" smtClean="0"/>
              <a:t>Memory-management information</a:t>
            </a:r>
            <a:r>
              <a:rPr lang="en-GB" sz="1800" dirty="0" smtClean="0"/>
              <a:t> (</a:t>
            </a:r>
            <a:r>
              <a:rPr lang="en-GB" sz="1600" dirty="0" smtClean="0"/>
              <a:t>This </a:t>
            </a:r>
            <a:r>
              <a:rPr lang="en-GB" sz="1600" dirty="0"/>
              <a:t>information may include </a:t>
            </a:r>
            <a:r>
              <a:rPr lang="en-GB" sz="1600" dirty="0" smtClean="0"/>
              <a:t>such items </a:t>
            </a:r>
            <a:r>
              <a:rPr lang="en-GB" sz="1600" dirty="0"/>
              <a:t>as the value of the base and limit registers and the page tables, or </a:t>
            </a:r>
            <a:r>
              <a:rPr lang="en-GB" sz="1600" dirty="0" smtClean="0"/>
              <a:t>the segment </a:t>
            </a:r>
            <a:r>
              <a:rPr lang="en-GB" sz="1600" dirty="0"/>
              <a:t>tables, depending on the memory system used by the </a:t>
            </a:r>
            <a:r>
              <a:rPr lang="en-GB" sz="1600" dirty="0" smtClean="0"/>
              <a:t>operating system)</a:t>
            </a:r>
          </a:p>
          <a:p>
            <a:pPr marL="0" indent="0">
              <a:buNone/>
            </a:pPr>
            <a:r>
              <a:rPr lang="en-GB" sz="1800" b="1" dirty="0" smtClean="0"/>
              <a:t>Accounting information</a:t>
            </a:r>
            <a:r>
              <a:rPr lang="en-GB" sz="1800" dirty="0"/>
              <a:t> </a:t>
            </a:r>
            <a:r>
              <a:rPr lang="en-GB" sz="1800" dirty="0" smtClean="0"/>
              <a:t>(</a:t>
            </a:r>
            <a:r>
              <a:rPr lang="en-GB" sz="1600" dirty="0" smtClean="0"/>
              <a:t>This </a:t>
            </a:r>
            <a:r>
              <a:rPr lang="en-GB" sz="1600" dirty="0"/>
              <a:t>information includes the amount of </a:t>
            </a:r>
            <a:r>
              <a:rPr lang="en-GB" sz="1600" dirty="0" smtClean="0"/>
              <a:t>CPU and </a:t>
            </a:r>
            <a:r>
              <a:rPr lang="en-GB" sz="1600" dirty="0"/>
              <a:t>real time used, time limits, account numbers, job or process </a:t>
            </a:r>
            <a:r>
              <a:rPr lang="en-GB" sz="1600" dirty="0" smtClean="0"/>
              <a:t>numbers, and </a:t>
            </a:r>
            <a:r>
              <a:rPr lang="en-GB" sz="1600" dirty="0"/>
              <a:t>so </a:t>
            </a:r>
            <a:r>
              <a:rPr lang="en-GB" sz="1600" dirty="0" smtClean="0"/>
              <a:t>on)</a:t>
            </a:r>
            <a:endParaRPr lang="en-GB" sz="1600" dirty="0"/>
          </a:p>
          <a:p>
            <a:pPr marL="0" indent="0">
              <a:buNone/>
            </a:pPr>
            <a:r>
              <a:rPr lang="en-GB" sz="1800" b="1" dirty="0" smtClean="0"/>
              <a:t>I/O </a:t>
            </a:r>
            <a:r>
              <a:rPr lang="en-GB" sz="1800" b="1" dirty="0"/>
              <a:t>status </a:t>
            </a:r>
            <a:r>
              <a:rPr lang="en-GB" sz="1800" b="1" dirty="0" smtClean="0"/>
              <a:t>information</a:t>
            </a:r>
            <a:r>
              <a:rPr lang="en-GB" sz="1800" dirty="0"/>
              <a:t> </a:t>
            </a:r>
            <a:r>
              <a:rPr lang="en-GB" sz="1800" dirty="0" smtClean="0"/>
              <a:t>(</a:t>
            </a:r>
            <a:r>
              <a:rPr lang="en-GB" sz="1600" dirty="0" smtClean="0"/>
              <a:t>This </a:t>
            </a:r>
            <a:r>
              <a:rPr lang="en-GB" sz="1600" dirty="0"/>
              <a:t>information includes the list of I/O </a:t>
            </a:r>
            <a:r>
              <a:rPr lang="en-GB" sz="1600" dirty="0" smtClean="0"/>
              <a:t>devices allocated </a:t>
            </a:r>
            <a:r>
              <a:rPr lang="en-GB" sz="1600" dirty="0"/>
              <a:t>to the process, a list of open files, and so </a:t>
            </a:r>
            <a:r>
              <a:rPr lang="en-GB" sz="1600" dirty="0" smtClean="0"/>
              <a:t>on)</a:t>
            </a:r>
            <a:endParaRPr lang="en-GB" sz="1600"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1387822"/>
            <a:ext cx="2795588" cy="44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913136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Process State and PCB</a:t>
            </a:r>
            <a:endParaRPr lang="en-GB"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70" y="2105818"/>
            <a:ext cx="8192994" cy="3267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1259632" y="5517232"/>
            <a:ext cx="6768752" cy="646331"/>
          </a:xfrm>
          <a:prstGeom prst="rect">
            <a:avLst/>
          </a:prstGeom>
          <a:noFill/>
        </p:spPr>
        <p:txBody>
          <a:bodyPr wrap="square" rtlCol="0">
            <a:spAutoFit/>
          </a:bodyPr>
          <a:lstStyle/>
          <a:p>
            <a:pPr algn="ctr"/>
            <a:r>
              <a:rPr lang="en-GB" dirty="0" smtClean="0"/>
              <a:t>Essentially the Process Control Block of a Process is updated whenever the process changes state.</a:t>
            </a:r>
            <a:endParaRPr lang="en-GB" dirty="0"/>
          </a:p>
        </p:txBody>
      </p:sp>
    </p:spTree>
    <p:extLst>
      <p:ext uri="{BB962C8B-B14F-4D97-AF65-F5344CB8AC3E}">
        <p14:creationId xmlns:p14="http://schemas.microsoft.com/office/powerpoint/2010/main" val="382117379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73832"/>
            <a:ext cx="8229600" cy="1143000"/>
          </a:xfrm>
        </p:spPr>
        <p:txBody>
          <a:bodyPr>
            <a:normAutofit fontScale="90000"/>
          </a:bodyPr>
          <a:lstStyle/>
          <a:p>
            <a:r>
              <a:rPr lang="en-GB" sz="3100" dirty="0" smtClean="0"/>
              <a:t>Example: When </a:t>
            </a:r>
            <a:r>
              <a:rPr lang="en-GB" sz="3100" dirty="0"/>
              <a:t>a process stops running for whatever reason its process </a:t>
            </a:r>
            <a:r>
              <a:rPr lang="en-GB" sz="3100" dirty="0" smtClean="0"/>
              <a:t>status is changed and then its state is saved </a:t>
            </a:r>
            <a:r>
              <a:rPr lang="en-GB" sz="3100" dirty="0"/>
              <a:t>into </a:t>
            </a:r>
            <a:r>
              <a:rPr lang="en-GB" sz="3100" dirty="0" smtClean="0"/>
              <a:t>its PCB</a:t>
            </a:r>
            <a:r>
              <a:rPr lang="en-GB" dirty="0"/>
              <a:t/>
            </a:r>
            <a:br>
              <a:rPr lang="en-GB" dirty="0"/>
            </a:br>
            <a:endParaRPr lang="en-GB"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438" y="1773386"/>
            <a:ext cx="696912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973183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Process Scheduling</a:t>
            </a:r>
            <a:endParaRPr lang="en-GB" dirty="0"/>
          </a:p>
        </p:txBody>
      </p:sp>
      <p:sp>
        <p:nvSpPr>
          <p:cNvPr id="3" name="Content Placeholder 2"/>
          <p:cNvSpPr>
            <a:spLocks noGrp="1"/>
          </p:cNvSpPr>
          <p:nvPr>
            <p:ph idx="1"/>
          </p:nvPr>
        </p:nvSpPr>
        <p:spPr>
          <a:xfrm>
            <a:off x="457200" y="1268760"/>
            <a:ext cx="8229600" cy="5400600"/>
          </a:xfrm>
        </p:spPr>
        <p:txBody>
          <a:bodyPr>
            <a:normAutofit fontScale="62500" lnSpcReduction="20000"/>
          </a:bodyPr>
          <a:lstStyle/>
          <a:p>
            <a:r>
              <a:rPr lang="en-GB" dirty="0" smtClean="0"/>
              <a:t>The process scheduler is responsible for choosing and running processes</a:t>
            </a:r>
          </a:p>
          <a:p>
            <a:r>
              <a:rPr lang="en-GB" dirty="0" smtClean="0"/>
              <a:t>When </a:t>
            </a:r>
            <a:r>
              <a:rPr lang="en-GB" dirty="0"/>
              <a:t>a process is </a:t>
            </a:r>
            <a:r>
              <a:rPr lang="en-GB" dirty="0" smtClean="0"/>
              <a:t>allocated, the CPU </a:t>
            </a:r>
            <a:r>
              <a:rPr lang="en-GB" dirty="0"/>
              <a:t>it executes for a while and eventually quits, is interrupted, or waits </a:t>
            </a:r>
            <a:r>
              <a:rPr lang="en-GB" dirty="0" smtClean="0"/>
              <a:t>for the </a:t>
            </a:r>
            <a:r>
              <a:rPr lang="en-GB" dirty="0"/>
              <a:t>occurrence of a particular event, such as the completion of an I/O request.</a:t>
            </a:r>
          </a:p>
          <a:p>
            <a:r>
              <a:rPr lang="en-GB" dirty="0" smtClean="0"/>
              <a:t>The process </a:t>
            </a:r>
            <a:r>
              <a:rPr lang="en-GB" dirty="0"/>
              <a:t> </a:t>
            </a:r>
            <a:r>
              <a:rPr lang="en-GB" dirty="0" smtClean="0"/>
              <a:t>scheduler needs a job queue, a ready queue, a device queue and others (we will worry about the first three)</a:t>
            </a:r>
          </a:p>
          <a:p>
            <a:r>
              <a:rPr lang="en-GB" dirty="0" smtClean="0"/>
              <a:t>Job queue</a:t>
            </a:r>
          </a:p>
          <a:p>
            <a:pPr lvl="1"/>
            <a:r>
              <a:rPr lang="en-GB" dirty="0" smtClean="0"/>
              <a:t>Consists of </a:t>
            </a:r>
            <a:r>
              <a:rPr lang="en-GB" dirty="0"/>
              <a:t>all processes in the system. </a:t>
            </a:r>
            <a:endParaRPr lang="en-GB" dirty="0" smtClean="0"/>
          </a:p>
          <a:p>
            <a:r>
              <a:rPr lang="en-GB" dirty="0" smtClean="0"/>
              <a:t>Ready queue</a:t>
            </a:r>
          </a:p>
          <a:p>
            <a:pPr lvl="1"/>
            <a:r>
              <a:rPr lang="en-GB" dirty="0" smtClean="0"/>
              <a:t>Processes that are residing in main memory and are </a:t>
            </a:r>
            <a:r>
              <a:rPr lang="en-GB" dirty="0"/>
              <a:t>ready and waiting to </a:t>
            </a:r>
            <a:r>
              <a:rPr lang="en-GB" dirty="0" smtClean="0"/>
              <a:t>execute</a:t>
            </a:r>
          </a:p>
          <a:p>
            <a:r>
              <a:rPr lang="en-GB" dirty="0" smtClean="0"/>
              <a:t>Device queue</a:t>
            </a:r>
          </a:p>
          <a:p>
            <a:pPr lvl="1"/>
            <a:r>
              <a:rPr lang="en-GB" dirty="0" smtClean="0"/>
              <a:t>A process wishes to make an </a:t>
            </a:r>
            <a:r>
              <a:rPr lang="en-GB" dirty="0"/>
              <a:t>I/O request to a shared </a:t>
            </a:r>
            <a:r>
              <a:rPr lang="en-GB" dirty="0" smtClean="0"/>
              <a:t>device (e.g. disk, screen, keyboard, printer, drone, killer penguin, etc.)  The device might be busy dealing with another process’ I/O request.  </a:t>
            </a:r>
          </a:p>
          <a:p>
            <a:pPr lvl="1"/>
            <a:r>
              <a:rPr lang="en-GB" dirty="0" smtClean="0"/>
              <a:t>A device queue is therefore the list of processes waiting to use that device.</a:t>
            </a:r>
          </a:p>
          <a:p>
            <a:r>
              <a:rPr lang="en-GB" dirty="0" smtClean="0"/>
              <a:t>Queues are </a:t>
            </a:r>
            <a:r>
              <a:rPr lang="en-GB" dirty="0"/>
              <a:t>generally stored as a linked </a:t>
            </a:r>
            <a:r>
              <a:rPr lang="en-GB" dirty="0" smtClean="0"/>
              <a:t>list</a:t>
            </a:r>
          </a:p>
          <a:p>
            <a:pPr lvl="1"/>
            <a:r>
              <a:rPr lang="en-GB" dirty="0" smtClean="0"/>
              <a:t>E.g. a </a:t>
            </a:r>
            <a:r>
              <a:rPr lang="en-GB" dirty="0"/>
              <a:t>ready-queue header </a:t>
            </a:r>
            <a:r>
              <a:rPr lang="en-GB" dirty="0" smtClean="0"/>
              <a:t>contains pointers </a:t>
            </a:r>
            <a:r>
              <a:rPr lang="en-GB" dirty="0"/>
              <a:t>to the first and final PCBs in the list. Each PCB includes a pointer </a:t>
            </a:r>
            <a:r>
              <a:rPr lang="en-GB" dirty="0" smtClean="0"/>
              <a:t>field that </a:t>
            </a:r>
            <a:r>
              <a:rPr lang="en-GB" dirty="0"/>
              <a:t>points to the next PCB in the ready queue</a:t>
            </a:r>
            <a:r>
              <a:rPr lang="en-GB" dirty="0" smtClean="0"/>
              <a:t>.</a:t>
            </a:r>
            <a:endParaRPr lang="en-GB" dirty="0"/>
          </a:p>
        </p:txBody>
      </p:sp>
    </p:spTree>
    <p:extLst>
      <p:ext uri="{BB962C8B-B14F-4D97-AF65-F5344CB8AC3E}">
        <p14:creationId xmlns:p14="http://schemas.microsoft.com/office/powerpoint/2010/main" val="154548721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Process Scheduler Queues</a:t>
            </a:r>
            <a:endParaRPr lang="en-GB" dirty="0"/>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8475" y="1340768"/>
            <a:ext cx="5822950"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467544" y="4149080"/>
            <a:ext cx="1152128" cy="646331"/>
          </a:xfrm>
          <a:prstGeom prst="rect">
            <a:avLst/>
          </a:prstGeom>
          <a:noFill/>
        </p:spPr>
        <p:txBody>
          <a:bodyPr wrap="square" rtlCol="0">
            <a:spAutoFit/>
          </a:bodyPr>
          <a:lstStyle/>
          <a:p>
            <a:r>
              <a:rPr lang="en-GB" dirty="0" smtClean="0"/>
              <a:t>Device queues</a:t>
            </a:r>
            <a:endParaRPr lang="en-GB" dirty="0"/>
          </a:p>
        </p:txBody>
      </p:sp>
      <p:sp>
        <p:nvSpPr>
          <p:cNvPr id="7" name="Left Brace 6"/>
          <p:cNvSpPr/>
          <p:nvPr/>
        </p:nvSpPr>
        <p:spPr>
          <a:xfrm>
            <a:off x="1475656" y="2564904"/>
            <a:ext cx="571277" cy="379712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428619155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1720" y="485800"/>
            <a:ext cx="4938516" cy="1143000"/>
          </a:xfrm>
        </p:spPr>
        <p:txBody>
          <a:bodyPr>
            <a:noAutofit/>
          </a:bodyPr>
          <a:lstStyle/>
          <a:p>
            <a:r>
              <a:rPr lang="en-GB" sz="3200" dirty="0" smtClean="0"/>
              <a:t>Scheduler Queuing/Lifecycle Diagram</a:t>
            </a:r>
            <a:endParaRPr lang="en-GB" sz="3200" dirty="0"/>
          </a:p>
        </p:txBody>
      </p:sp>
      <p:pic>
        <p:nvPicPr>
          <p:cNvPr id="4" name="Picture 4"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856692"/>
            <a:ext cx="6960900" cy="402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3203847" y="1856692"/>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6588223" y="2648780"/>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6588223" y="5097052"/>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395536" y="580061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395536" y="6160658"/>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755576" y="5723964"/>
            <a:ext cx="1656184" cy="369332"/>
          </a:xfrm>
          <a:prstGeom prst="rect">
            <a:avLst/>
          </a:prstGeom>
          <a:noFill/>
        </p:spPr>
        <p:txBody>
          <a:bodyPr wrap="square" rtlCol="0">
            <a:spAutoFit/>
          </a:bodyPr>
          <a:lstStyle/>
          <a:p>
            <a:r>
              <a:rPr lang="en-GB" dirty="0" smtClean="0"/>
              <a:t>Ready queue</a:t>
            </a:r>
            <a:endParaRPr lang="en-GB" dirty="0"/>
          </a:p>
        </p:txBody>
      </p:sp>
      <p:sp>
        <p:nvSpPr>
          <p:cNvPr id="14" name="TextBox 13"/>
          <p:cNvSpPr txBox="1"/>
          <p:nvPr/>
        </p:nvSpPr>
        <p:spPr>
          <a:xfrm>
            <a:off x="755576" y="6084004"/>
            <a:ext cx="1656184" cy="369332"/>
          </a:xfrm>
          <a:prstGeom prst="rect">
            <a:avLst/>
          </a:prstGeom>
          <a:noFill/>
        </p:spPr>
        <p:txBody>
          <a:bodyPr wrap="square" rtlCol="0">
            <a:spAutoFit/>
          </a:bodyPr>
          <a:lstStyle/>
          <a:p>
            <a:r>
              <a:rPr lang="en-GB" dirty="0" smtClean="0"/>
              <a:t>Device queue</a:t>
            </a:r>
            <a:endParaRPr lang="en-GB" dirty="0"/>
          </a:p>
        </p:txBody>
      </p:sp>
      <p:sp>
        <p:nvSpPr>
          <p:cNvPr id="15" name="TextBox 14"/>
          <p:cNvSpPr txBox="1"/>
          <p:nvPr/>
        </p:nvSpPr>
        <p:spPr>
          <a:xfrm>
            <a:off x="3419871" y="1847400"/>
            <a:ext cx="2244186" cy="369332"/>
          </a:xfrm>
          <a:prstGeom prst="rect">
            <a:avLst/>
          </a:prstGeom>
          <a:noFill/>
        </p:spPr>
        <p:txBody>
          <a:bodyPr wrap="square" rtlCol="0">
            <a:spAutoFit/>
          </a:bodyPr>
          <a:lstStyle/>
          <a:p>
            <a:r>
              <a:rPr lang="en-GB" b="1" dirty="0" smtClean="0">
                <a:solidFill>
                  <a:srgbClr val="7030A0"/>
                </a:solidFill>
              </a:rPr>
              <a:t>Selected/Dispatched</a:t>
            </a:r>
            <a:endParaRPr lang="en-GB" b="1" dirty="0">
              <a:solidFill>
                <a:srgbClr val="7030A0"/>
              </a:solidFill>
            </a:endParaRPr>
          </a:p>
        </p:txBody>
      </p:sp>
      <p:pic>
        <p:nvPicPr>
          <p:cNvPr id="16" name="Picture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116632"/>
            <a:ext cx="1764196" cy="703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2555776" y="116632"/>
            <a:ext cx="1728192" cy="369332"/>
          </a:xfrm>
          <a:prstGeom prst="rect">
            <a:avLst/>
          </a:prstGeom>
          <a:noFill/>
        </p:spPr>
        <p:txBody>
          <a:bodyPr wrap="square" rtlCol="0">
            <a:spAutoFit/>
          </a:bodyPr>
          <a:lstStyle/>
          <a:p>
            <a:r>
              <a:rPr lang="en-GB" dirty="0" smtClean="0"/>
              <a:t>REMEMBER!</a:t>
            </a:r>
            <a:endParaRPr lang="en-GB" dirty="0"/>
          </a:p>
        </p:txBody>
      </p:sp>
      <p:cxnSp>
        <p:nvCxnSpPr>
          <p:cNvPr id="19" name="Straight Arrow Connector 18"/>
          <p:cNvCxnSpPr/>
          <p:nvPr/>
        </p:nvCxnSpPr>
        <p:spPr>
          <a:xfrm flipH="1">
            <a:off x="2051720" y="301298"/>
            <a:ext cx="54006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79741" y="1615958"/>
            <a:ext cx="2244186" cy="369332"/>
          </a:xfrm>
          <a:prstGeom prst="rect">
            <a:avLst/>
          </a:prstGeom>
          <a:noFill/>
        </p:spPr>
        <p:txBody>
          <a:bodyPr wrap="square" rtlCol="0">
            <a:spAutoFit/>
          </a:bodyPr>
          <a:lstStyle/>
          <a:p>
            <a:r>
              <a:rPr lang="en-GB" b="1" dirty="0" smtClean="0">
                <a:solidFill>
                  <a:schemeClr val="accent5">
                    <a:lumMod val="75000"/>
                  </a:schemeClr>
                </a:solidFill>
              </a:rPr>
              <a:t>READY</a:t>
            </a:r>
            <a:endParaRPr lang="en-GB" b="1" dirty="0">
              <a:solidFill>
                <a:schemeClr val="accent5">
                  <a:lumMod val="75000"/>
                </a:schemeClr>
              </a:solidFill>
            </a:endParaRPr>
          </a:p>
        </p:txBody>
      </p:sp>
      <p:sp>
        <p:nvSpPr>
          <p:cNvPr id="21" name="TextBox 20"/>
          <p:cNvSpPr txBox="1"/>
          <p:nvPr/>
        </p:nvSpPr>
        <p:spPr>
          <a:xfrm>
            <a:off x="5868143" y="1559368"/>
            <a:ext cx="2244186" cy="369332"/>
          </a:xfrm>
          <a:prstGeom prst="rect">
            <a:avLst/>
          </a:prstGeom>
          <a:noFill/>
        </p:spPr>
        <p:txBody>
          <a:bodyPr wrap="square" rtlCol="0">
            <a:spAutoFit/>
          </a:bodyPr>
          <a:lstStyle/>
          <a:p>
            <a:r>
              <a:rPr lang="en-GB" b="1" dirty="0" smtClean="0">
                <a:solidFill>
                  <a:schemeClr val="accent5">
                    <a:lumMod val="75000"/>
                  </a:schemeClr>
                </a:solidFill>
              </a:rPr>
              <a:t>RUNNING</a:t>
            </a:r>
            <a:endParaRPr lang="en-GB" b="1" dirty="0">
              <a:solidFill>
                <a:schemeClr val="accent5">
                  <a:lumMod val="75000"/>
                </a:schemeClr>
              </a:solidFill>
            </a:endParaRPr>
          </a:p>
        </p:txBody>
      </p:sp>
      <p:sp>
        <p:nvSpPr>
          <p:cNvPr id="22" name="TextBox 21"/>
          <p:cNvSpPr txBox="1"/>
          <p:nvPr/>
        </p:nvSpPr>
        <p:spPr>
          <a:xfrm>
            <a:off x="7452319" y="1711768"/>
            <a:ext cx="2244186" cy="369332"/>
          </a:xfrm>
          <a:prstGeom prst="rect">
            <a:avLst/>
          </a:prstGeom>
          <a:noFill/>
        </p:spPr>
        <p:txBody>
          <a:bodyPr wrap="square" rtlCol="0">
            <a:spAutoFit/>
          </a:bodyPr>
          <a:lstStyle/>
          <a:p>
            <a:r>
              <a:rPr lang="en-GB" b="1" dirty="0" smtClean="0">
                <a:solidFill>
                  <a:schemeClr val="accent5">
                    <a:lumMod val="75000"/>
                  </a:schemeClr>
                </a:solidFill>
              </a:rPr>
              <a:t>TERMINATED</a:t>
            </a:r>
            <a:endParaRPr lang="en-GB" b="1" dirty="0">
              <a:solidFill>
                <a:schemeClr val="accent5">
                  <a:lumMod val="75000"/>
                </a:schemeClr>
              </a:solidFill>
            </a:endParaRPr>
          </a:p>
        </p:txBody>
      </p:sp>
      <p:sp>
        <p:nvSpPr>
          <p:cNvPr id="23" name="TextBox 22"/>
          <p:cNvSpPr txBox="1"/>
          <p:nvPr/>
        </p:nvSpPr>
        <p:spPr>
          <a:xfrm>
            <a:off x="4776085" y="2495472"/>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4" name="TextBox 23"/>
          <p:cNvSpPr txBox="1"/>
          <p:nvPr/>
        </p:nvSpPr>
        <p:spPr>
          <a:xfrm>
            <a:off x="4776085" y="4927978"/>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5" name="TextBox 24"/>
          <p:cNvSpPr txBox="1"/>
          <p:nvPr/>
        </p:nvSpPr>
        <p:spPr>
          <a:xfrm>
            <a:off x="4772257" y="4048116"/>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pic>
        <p:nvPicPr>
          <p:cNvPr id="26" name="Picture 2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2280" y="0"/>
            <a:ext cx="2044403" cy="137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p:cNvSpPr txBox="1"/>
          <p:nvPr/>
        </p:nvSpPr>
        <p:spPr>
          <a:xfrm>
            <a:off x="5508104" y="116632"/>
            <a:ext cx="1728192" cy="369332"/>
          </a:xfrm>
          <a:prstGeom prst="rect">
            <a:avLst/>
          </a:prstGeom>
          <a:noFill/>
        </p:spPr>
        <p:txBody>
          <a:bodyPr wrap="square" rtlCol="0">
            <a:spAutoFit/>
          </a:bodyPr>
          <a:lstStyle/>
          <a:p>
            <a:r>
              <a:rPr lang="en-GB" dirty="0" smtClean="0"/>
              <a:t>REMEMBER!</a:t>
            </a:r>
            <a:endParaRPr lang="en-GB" dirty="0"/>
          </a:p>
        </p:txBody>
      </p:sp>
      <p:cxnSp>
        <p:nvCxnSpPr>
          <p:cNvPr id="28" name="Straight Arrow Connector 27"/>
          <p:cNvCxnSpPr/>
          <p:nvPr/>
        </p:nvCxnSpPr>
        <p:spPr>
          <a:xfrm>
            <a:off x="6840252" y="301298"/>
            <a:ext cx="54006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887141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85800"/>
            <a:ext cx="2962672" cy="1143000"/>
          </a:xfrm>
        </p:spPr>
        <p:txBody>
          <a:bodyPr>
            <a:normAutofit fontScale="90000"/>
          </a:bodyPr>
          <a:lstStyle/>
          <a:p>
            <a:pPr algn="l"/>
            <a:r>
              <a:rPr lang="en-GB" dirty="0" smtClean="0"/>
              <a:t>Example Process “Life”</a:t>
            </a:r>
            <a:endParaRPr lang="en-GB" dirty="0"/>
          </a:p>
        </p:txBody>
      </p:sp>
      <p:pic>
        <p:nvPicPr>
          <p:cNvPr id="16"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5208" y="327158"/>
            <a:ext cx="3798219" cy="151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695" y="2720788"/>
            <a:ext cx="6960900" cy="402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a:xfrm>
            <a:off x="3479942" y="272078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6864318" y="3512876"/>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6864318" y="5961148"/>
            <a:ext cx="216024" cy="216024"/>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3695966" y="2711496"/>
            <a:ext cx="2244186" cy="369332"/>
          </a:xfrm>
          <a:prstGeom prst="rect">
            <a:avLst/>
          </a:prstGeom>
          <a:noFill/>
        </p:spPr>
        <p:txBody>
          <a:bodyPr wrap="square" rtlCol="0">
            <a:spAutoFit/>
          </a:bodyPr>
          <a:lstStyle/>
          <a:p>
            <a:r>
              <a:rPr lang="en-GB" b="1" dirty="0" smtClean="0">
                <a:solidFill>
                  <a:srgbClr val="7030A0"/>
                </a:solidFill>
              </a:rPr>
              <a:t>Selected/Dispatched</a:t>
            </a:r>
            <a:endParaRPr lang="en-GB" b="1" dirty="0">
              <a:solidFill>
                <a:srgbClr val="7030A0"/>
              </a:solidFill>
            </a:endParaRPr>
          </a:p>
        </p:txBody>
      </p:sp>
      <p:sp>
        <p:nvSpPr>
          <p:cNvPr id="20" name="TextBox 19"/>
          <p:cNvSpPr txBox="1"/>
          <p:nvPr/>
        </p:nvSpPr>
        <p:spPr>
          <a:xfrm>
            <a:off x="1955836" y="2480054"/>
            <a:ext cx="2244186" cy="369332"/>
          </a:xfrm>
          <a:prstGeom prst="rect">
            <a:avLst/>
          </a:prstGeom>
          <a:noFill/>
        </p:spPr>
        <p:txBody>
          <a:bodyPr wrap="square" rtlCol="0">
            <a:spAutoFit/>
          </a:bodyPr>
          <a:lstStyle/>
          <a:p>
            <a:r>
              <a:rPr lang="en-GB" b="1" dirty="0" smtClean="0">
                <a:solidFill>
                  <a:schemeClr val="accent5">
                    <a:lumMod val="75000"/>
                  </a:schemeClr>
                </a:solidFill>
              </a:rPr>
              <a:t>READY</a:t>
            </a:r>
            <a:endParaRPr lang="en-GB" b="1" dirty="0">
              <a:solidFill>
                <a:schemeClr val="accent5">
                  <a:lumMod val="75000"/>
                </a:schemeClr>
              </a:solidFill>
            </a:endParaRPr>
          </a:p>
        </p:txBody>
      </p:sp>
      <p:sp>
        <p:nvSpPr>
          <p:cNvPr id="21" name="TextBox 20"/>
          <p:cNvSpPr txBox="1"/>
          <p:nvPr/>
        </p:nvSpPr>
        <p:spPr>
          <a:xfrm>
            <a:off x="6144238" y="2423464"/>
            <a:ext cx="2244186" cy="369332"/>
          </a:xfrm>
          <a:prstGeom prst="rect">
            <a:avLst/>
          </a:prstGeom>
          <a:noFill/>
        </p:spPr>
        <p:txBody>
          <a:bodyPr wrap="square" rtlCol="0">
            <a:spAutoFit/>
          </a:bodyPr>
          <a:lstStyle/>
          <a:p>
            <a:r>
              <a:rPr lang="en-GB" b="1" dirty="0" smtClean="0">
                <a:solidFill>
                  <a:schemeClr val="accent5">
                    <a:lumMod val="75000"/>
                  </a:schemeClr>
                </a:solidFill>
              </a:rPr>
              <a:t>RUNNING</a:t>
            </a:r>
            <a:endParaRPr lang="en-GB" b="1" dirty="0">
              <a:solidFill>
                <a:schemeClr val="accent5">
                  <a:lumMod val="75000"/>
                </a:schemeClr>
              </a:solidFill>
            </a:endParaRPr>
          </a:p>
        </p:txBody>
      </p:sp>
      <p:sp>
        <p:nvSpPr>
          <p:cNvPr id="22" name="TextBox 21"/>
          <p:cNvSpPr txBox="1"/>
          <p:nvPr/>
        </p:nvSpPr>
        <p:spPr>
          <a:xfrm>
            <a:off x="7728414" y="2575864"/>
            <a:ext cx="2244186" cy="369332"/>
          </a:xfrm>
          <a:prstGeom prst="rect">
            <a:avLst/>
          </a:prstGeom>
          <a:noFill/>
        </p:spPr>
        <p:txBody>
          <a:bodyPr wrap="square" rtlCol="0">
            <a:spAutoFit/>
          </a:bodyPr>
          <a:lstStyle/>
          <a:p>
            <a:r>
              <a:rPr lang="en-GB" b="1" dirty="0" smtClean="0">
                <a:solidFill>
                  <a:schemeClr val="accent5">
                    <a:lumMod val="75000"/>
                  </a:schemeClr>
                </a:solidFill>
              </a:rPr>
              <a:t>TERMINATED</a:t>
            </a:r>
            <a:endParaRPr lang="en-GB" b="1" dirty="0">
              <a:solidFill>
                <a:schemeClr val="accent5">
                  <a:lumMod val="75000"/>
                </a:schemeClr>
              </a:solidFill>
            </a:endParaRPr>
          </a:p>
        </p:txBody>
      </p:sp>
      <p:sp>
        <p:nvSpPr>
          <p:cNvPr id="23" name="TextBox 22"/>
          <p:cNvSpPr txBox="1"/>
          <p:nvPr/>
        </p:nvSpPr>
        <p:spPr>
          <a:xfrm>
            <a:off x="5052180" y="3359568"/>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4" name="TextBox 23"/>
          <p:cNvSpPr txBox="1"/>
          <p:nvPr/>
        </p:nvSpPr>
        <p:spPr>
          <a:xfrm>
            <a:off x="5052180" y="5792074"/>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25" name="TextBox 24"/>
          <p:cNvSpPr txBox="1"/>
          <p:nvPr/>
        </p:nvSpPr>
        <p:spPr>
          <a:xfrm>
            <a:off x="5048352" y="4912212"/>
            <a:ext cx="2244186" cy="369332"/>
          </a:xfrm>
          <a:prstGeom prst="rect">
            <a:avLst/>
          </a:prstGeom>
          <a:noFill/>
        </p:spPr>
        <p:txBody>
          <a:bodyPr wrap="square" rtlCol="0">
            <a:spAutoFit/>
          </a:bodyPr>
          <a:lstStyle/>
          <a:p>
            <a:pPr algn="ctr"/>
            <a:r>
              <a:rPr lang="en-GB" b="1" dirty="0" smtClean="0">
                <a:solidFill>
                  <a:schemeClr val="accent5">
                    <a:lumMod val="75000"/>
                  </a:schemeClr>
                </a:solidFill>
              </a:rPr>
              <a:t>WAITING</a:t>
            </a:r>
            <a:endParaRPr lang="en-GB" b="1" dirty="0">
              <a:solidFill>
                <a:schemeClr val="accent5">
                  <a:lumMod val="75000"/>
                </a:schemeClr>
              </a:solidFill>
            </a:endParaRPr>
          </a:p>
        </p:txBody>
      </p:sp>
      <p:sp>
        <p:nvSpPr>
          <p:cNvPr id="3" name="5-Point Star 2"/>
          <p:cNvSpPr/>
          <p:nvPr/>
        </p:nvSpPr>
        <p:spPr>
          <a:xfrm>
            <a:off x="527615" y="2488799"/>
            <a:ext cx="720080" cy="720080"/>
          </a:xfrm>
          <a:prstGeom prst="star5">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5052180" y="404664"/>
            <a:ext cx="216024" cy="216024"/>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512985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17036</TotalTime>
  <Words>7153</Words>
  <Application>Microsoft Office PowerPoint</Application>
  <PresentationFormat>On-screen Show (4:3)</PresentationFormat>
  <Paragraphs>1544</Paragraphs>
  <Slides>123</Slides>
  <Notes>116</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123</vt:i4>
      </vt:variant>
    </vt:vector>
  </HeadingPairs>
  <TitlesOfParts>
    <vt:vector size="139" baseType="lpstr">
      <vt:lpstr>ＭＳ Ｐゴシック</vt:lpstr>
      <vt:lpstr>Arial</vt:lpstr>
      <vt:lpstr>Calibri</vt:lpstr>
      <vt:lpstr>Calibri Light</vt:lpstr>
      <vt:lpstr>Comic Sans MS</vt:lpstr>
      <vt:lpstr>Courier New</vt:lpstr>
      <vt:lpstr>Gill Sans MT</vt:lpstr>
      <vt:lpstr>Symbol</vt:lpstr>
      <vt:lpstr>Tahoma</vt:lpstr>
      <vt:lpstr>Times New Roman</vt:lpstr>
      <vt:lpstr>Wingdings</vt:lpstr>
      <vt:lpstr>ZapfDingbats</vt:lpstr>
      <vt:lpstr>Office Theme</vt:lpstr>
      <vt:lpstr>1_Office Theme</vt:lpstr>
      <vt:lpstr>2_Office Theme</vt:lpstr>
      <vt:lpstr>3_Office Theme</vt:lpstr>
      <vt:lpstr>CS2005 Networks and Operating Systems  Re-sit Exam Revision</vt:lpstr>
      <vt:lpstr>The Exam</vt:lpstr>
      <vt:lpstr>Exam questions</vt:lpstr>
      <vt:lpstr>Exam questions</vt:lpstr>
      <vt:lpstr>What is expected</vt:lpstr>
      <vt:lpstr>What is expected</vt:lpstr>
      <vt:lpstr>Marking scheme</vt:lpstr>
      <vt:lpstr>Approach</vt:lpstr>
      <vt:lpstr>Topics</vt:lpstr>
      <vt:lpstr>Revision Question Bank</vt:lpstr>
      <vt:lpstr>Application Layer Q1</vt:lpstr>
      <vt:lpstr>Application Layer Q1</vt:lpstr>
      <vt:lpstr>Web and HTTP</vt:lpstr>
      <vt:lpstr>HTTP overview</vt:lpstr>
      <vt:lpstr>HTTP overview (cont.)</vt:lpstr>
      <vt:lpstr>HTTP connections</vt:lpstr>
      <vt:lpstr>Non-persistent HTTP</vt:lpstr>
      <vt:lpstr>Non-persistent HTTP (cont.)</vt:lpstr>
      <vt:lpstr>Non-persistent HTTP: response time</vt:lpstr>
      <vt:lpstr>Persistent HTTP</vt:lpstr>
      <vt:lpstr>HTTP messages</vt:lpstr>
      <vt:lpstr>HTTP request message</vt:lpstr>
      <vt:lpstr>HTTP response message</vt:lpstr>
      <vt:lpstr>Application Layer Q2</vt:lpstr>
      <vt:lpstr>Application Layer Q2</vt:lpstr>
      <vt:lpstr>Application Layer Q2</vt:lpstr>
      <vt:lpstr>Application Layer Q2</vt:lpstr>
      <vt:lpstr>Application Layer Q2</vt:lpstr>
      <vt:lpstr>Application Layer Q2</vt:lpstr>
      <vt:lpstr>Describe process using the scenario: Alice sends message to Bob</vt:lpstr>
      <vt:lpstr>PowerPoint Presentation</vt:lpstr>
      <vt:lpstr>Application Layer Q2</vt:lpstr>
      <vt:lpstr>Transport Layer Q1</vt:lpstr>
      <vt:lpstr>Transport Layer Q1</vt:lpstr>
      <vt:lpstr>PowerPoint Presentation</vt:lpstr>
      <vt:lpstr>PowerPoint Presentation</vt:lpstr>
      <vt:lpstr>PowerPoint Presentation</vt:lpstr>
      <vt:lpstr>PowerPoint Presentation</vt:lpstr>
      <vt:lpstr>PowerPoint Presentation</vt:lpstr>
      <vt:lpstr>PowerPoint Presentation</vt:lpstr>
      <vt:lpstr>Transport Layer Q2</vt:lpstr>
      <vt:lpstr>Transport Layer Q2</vt:lpstr>
      <vt:lpstr>Transport Layer Q2</vt:lpstr>
      <vt:lpstr>Transport Layer Q2</vt:lpstr>
      <vt:lpstr>Transport Layer Q2</vt:lpstr>
      <vt:lpstr>Transport Layer Q2</vt:lpstr>
      <vt:lpstr>Transport Layer Q2</vt:lpstr>
      <vt:lpstr>Transport Layer Q2</vt:lpstr>
      <vt:lpstr>Network Layer Q1</vt:lpstr>
      <vt:lpstr>Network Layer Q1</vt:lpstr>
      <vt:lpstr>Transport Layer Q2</vt:lpstr>
      <vt:lpstr>Network Layer Q1</vt:lpstr>
      <vt:lpstr>Network Layer Q1</vt:lpstr>
      <vt:lpstr>Network Layer Q1</vt:lpstr>
      <vt:lpstr>Network Layer Q1</vt:lpstr>
      <vt:lpstr>Network Layer Q1</vt:lpstr>
      <vt:lpstr>Network Layer Q1</vt:lpstr>
      <vt:lpstr>Network Layer Q2</vt:lpstr>
      <vt:lpstr>Network Layer Q2</vt:lpstr>
      <vt:lpstr>Network layer</vt:lpstr>
      <vt:lpstr>Two key network layer functions</vt:lpstr>
      <vt:lpstr>Routing and forwarding</vt:lpstr>
      <vt:lpstr>Network layer: data plane / control plane</vt:lpstr>
      <vt:lpstr>Per-router control plane</vt:lpstr>
      <vt:lpstr>Logically centralised control plane</vt:lpstr>
      <vt:lpstr>Network service model</vt:lpstr>
      <vt:lpstr>Network layer service model</vt:lpstr>
      <vt:lpstr>Security Q1</vt:lpstr>
      <vt:lpstr>Security Q1</vt:lpstr>
      <vt:lpstr>Security Q1</vt:lpstr>
      <vt:lpstr>Security Q1</vt:lpstr>
      <vt:lpstr>Security Q1</vt:lpstr>
      <vt:lpstr>Security Q2</vt:lpstr>
      <vt:lpstr>Security Q2</vt:lpstr>
      <vt:lpstr>Security Q2</vt:lpstr>
      <vt:lpstr>Operating Systems Structures Q1</vt:lpstr>
      <vt:lpstr>Operating Systems Structures Q1</vt:lpstr>
      <vt:lpstr>(2.1) Operating System Services (OSS) Operating systems provide an environment for execution of programs and services to programs and users </vt:lpstr>
      <vt:lpstr>Main OSS functions</vt:lpstr>
      <vt:lpstr>Main OSS functions</vt:lpstr>
      <vt:lpstr>Main OSS functions</vt:lpstr>
      <vt:lpstr>Operating Systems Structures Q2</vt:lpstr>
      <vt:lpstr>Operating Systems Structures Q2</vt:lpstr>
      <vt:lpstr>Structure of a Computer System</vt:lpstr>
      <vt:lpstr>System Programs (Basically utilities to aid program development and execution – many form the functionality of CLI and Batch environments – these make system calls as well)</vt:lpstr>
      <vt:lpstr>Processes Q1</vt:lpstr>
      <vt:lpstr>Processes Q1</vt:lpstr>
      <vt:lpstr>Processes Q2</vt:lpstr>
      <vt:lpstr>Processes Q2</vt:lpstr>
      <vt:lpstr>Process Concept</vt:lpstr>
      <vt:lpstr>What is a Process made of?</vt:lpstr>
      <vt:lpstr>Process State</vt:lpstr>
      <vt:lpstr>Process Control Block Each process is represented in the OS by a Process Control Block (PCB) </vt:lpstr>
      <vt:lpstr>Process State and PCB</vt:lpstr>
      <vt:lpstr>Example: When a process stops running for whatever reason its process status is changed and then its state is saved into its PCB </vt:lpstr>
      <vt:lpstr>Process Scheduling</vt:lpstr>
      <vt:lpstr>Process Scheduler Queues</vt:lpstr>
      <vt:lpstr>Scheduler Queuing/Lifecycle Diagram</vt:lpstr>
      <vt:lpstr>Example Process “Life”</vt:lpstr>
      <vt:lpstr>Example Process “Life”</vt:lpstr>
      <vt:lpstr>Example Process “Life”</vt:lpstr>
      <vt:lpstr>Example Process “Life”</vt:lpstr>
      <vt:lpstr>Example Process “Life”</vt:lpstr>
      <vt:lpstr>Example Process “Life”</vt:lpstr>
      <vt:lpstr>Example Process “Life”</vt:lpstr>
      <vt:lpstr>Example Process “Life”</vt:lpstr>
      <vt:lpstr>Example Process “Life”</vt:lpstr>
      <vt:lpstr>Example Process “Life”</vt:lpstr>
      <vt:lpstr>Example Process “Life”</vt:lpstr>
      <vt:lpstr>Schedulers</vt:lpstr>
      <vt:lpstr>Threads Q1</vt:lpstr>
      <vt:lpstr>Threads Q1</vt:lpstr>
      <vt:lpstr>What is a Thread?</vt:lpstr>
      <vt:lpstr>PowerPoint Presentation</vt:lpstr>
      <vt:lpstr>Concurrent or parallel?</vt:lpstr>
      <vt:lpstr>Benefits of Threads</vt:lpstr>
      <vt:lpstr>Threads Q2</vt:lpstr>
      <vt:lpstr>Threads Q2</vt:lpstr>
      <vt:lpstr>To recap…</vt:lpstr>
      <vt:lpstr>Creating (invoking) a Thread</vt:lpstr>
      <vt:lpstr>Thread Scheduling</vt:lpstr>
      <vt:lpstr>Thread Lifecycle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2005 Networks and Operating Systems  Operating Systems Structures</dc:title>
  <dc:creator>Simon</dc:creator>
  <cp:lastModifiedBy>Anastasia Anagnostou</cp:lastModifiedBy>
  <cp:revision>320</cp:revision>
  <dcterms:created xsi:type="dcterms:W3CDTF">2018-12-19T09:32:23Z</dcterms:created>
  <dcterms:modified xsi:type="dcterms:W3CDTF">2019-07-16T10:38:20Z</dcterms:modified>
</cp:coreProperties>
</file>